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1"/>
  </p:notesMasterIdLst>
  <p:handoutMasterIdLst>
    <p:handoutMasterId r:id="rId42"/>
  </p:handoutMasterIdLst>
  <p:sldIdLst>
    <p:sldId id="256" r:id="rId2"/>
    <p:sldId id="274" r:id="rId3"/>
    <p:sldId id="276" r:id="rId4"/>
    <p:sldId id="277" r:id="rId5"/>
    <p:sldId id="281" r:id="rId6"/>
    <p:sldId id="282" r:id="rId7"/>
    <p:sldId id="275" r:id="rId8"/>
    <p:sldId id="278" r:id="rId9"/>
    <p:sldId id="279" r:id="rId10"/>
    <p:sldId id="287" r:id="rId11"/>
    <p:sldId id="286" r:id="rId12"/>
    <p:sldId id="280" r:id="rId13"/>
    <p:sldId id="288" r:id="rId14"/>
    <p:sldId id="283" r:id="rId15"/>
    <p:sldId id="304" r:id="rId16"/>
    <p:sldId id="305" r:id="rId17"/>
    <p:sldId id="306" r:id="rId18"/>
    <p:sldId id="307" r:id="rId19"/>
    <p:sldId id="308" r:id="rId20"/>
    <p:sldId id="309" r:id="rId21"/>
    <p:sldId id="311" r:id="rId22"/>
    <p:sldId id="310" r:id="rId23"/>
    <p:sldId id="313" r:id="rId24"/>
    <p:sldId id="314" r:id="rId25"/>
    <p:sldId id="315" r:id="rId26"/>
    <p:sldId id="319" r:id="rId27"/>
    <p:sldId id="322" r:id="rId28"/>
    <p:sldId id="320" r:id="rId29"/>
    <p:sldId id="321" r:id="rId30"/>
    <p:sldId id="316" r:id="rId31"/>
    <p:sldId id="317" r:id="rId32"/>
    <p:sldId id="318" r:id="rId33"/>
    <p:sldId id="291" r:id="rId34"/>
    <p:sldId id="292" r:id="rId35"/>
    <p:sldId id="297" r:id="rId36"/>
    <p:sldId id="312" r:id="rId37"/>
    <p:sldId id="324" r:id="rId38"/>
    <p:sldId id="323" r:id="rId39"/>
    <p:sldId id="260"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9" d="100"/>
          <a:sy n="79" d="100"/>
        </p:scale>
        <p:origin x="120" y="6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EBF97E32-49F6-4093-9DC5-D193B13A1A39}" type="datetimeFigureOut">
              <a:rPr lang="fa-IR" smtClean="0"/>
              <a:t>21/04/1445</a:t>
            </a:fld>
            <a:endParaRPr lang="fa-IR"/>
          </a:p>
        </p:txBody>
      </p:sp>
      <p:sp>
        <p:nvSpPr>
          <p:cNvPr id="4" name="Footer Placeholder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C40A0162-E2E8-4106-A3F7-0D8010EABE2C}" type="slidenum">
              <a:rPr lang="fa-IR" smtClean="0"/>
              <a:t>‹#›</a:t>
            </a:fld>
            <a:endParaRPr lang="fa-IR"/>
          </a:p>
        </p:txBody>
      </p:sp>
    </p:spTree>
    <p:extLst>
      <p:ext uri="{BB962C8B-B14F-4D97-AF65-F5344CB8AC3E}">
        <p14:creationId xmlns:p14="http://schemas.microsoft.com/office/powerpoint/2010/main" val="119159015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7EDE5C8-5702-490B-933D-C52891549002}" type="datetimeFigureOut">
              <a:rPr lang="fa-IR" smtClean="0"/>
              <a:t>21/04/1445</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8B7C356-2FDC-4CB9-BC5B-5B0A987EF2B1}" type="slidenum">
              <a:rPr lang="fa-IR" smtClean="0"/>
              <a:t>‹#›</a:t>
            </a:fld>
            <a:endParaRPr lang="fa-IR"/>
          </a:p>
        </p:txBody>
      </p:sp>
    </p:spTree>
    <p:extLst>
      <p:ext uri="{BB962C8B-B14F-4D97-AF65-F5344CB8AC3E}">
        <p14:creationId xmlns:p14="http://schemas.microsoft.com/office/powerpoint/2010/main" val="989021330"/>
      </p:ext>
    </p:extLst>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8B7C356-2FDC-4CB9-BC5B-5B0A987EF2B1}" type="slidenum">
              <a:rPr lang="fa-IR" smtClean="0"/>
              <a:t>1</a:t>
            </a:fld>
            <a:endParaRPr lang="fa-IR"/>
          </a:p>
        </p:txBody>
      </p:sp>
      <p:sp>
        <p:nvSpPr>
          <p:cNvPr id="5" name="Footer Placeholder 4"/>
          <p:cNvSpPr>
            <a:spLocks noGrp="1"/>
          </p:cNvSpPr>
          <p:nvPr>
            <p:ph type="ftr" sz="quarter" idx="11"/>
          </p:nvPr>
        </p:nvSpPr>
        <p:spPr/>
        <p:txBody>
          <a:bodyPr/>
          <a:lstStyle/>
          <a:p>
            <a:endParaRPr lang="fa-IR"/>
          </a:p>
        </p:txBody>
      </p:sp>
    </p:spTree>
    <p:extLst>
      <p:ext uri="{BB962C8B-B14F-4D97-AF65-F5344CB8AC3E}">
        <p14:creationId xmlns:p14="http://schemas.microsoft.com/office/powerpoint/2010/main" val="2119335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fa-IR" sz="3200" u="sng" dirty="0"/>
              <a:t>در صورت شمول قوانین و مقررات  </a:t>
            </a:r>
            <a:r>
              <a:rPr lang="fa-IR" sz="3200" u="sng" dirty="0">
                <a:solidFill>
                  <a:srgbClr val="FFFF00"/>
                </a:solidFill>
              </a:rPr>
              <a:t>عام</a:t>
            </a:r>
            <a:r>
              <a:rPr lang="fa-IR" sz="3200" u="sng" dirty="0"/>
              <a:t> بر عملیات بانکی همانند مصوبه</a:t>
            </a:r>
            <a:r>
              <a:rPr lang="fa-IR" sz="3200" u="sng" baseline="0" dirty="0"/>
              <a:t> مجلس در رابطه با توثیق محل اجرای طرح به عنوان وثیقه اعطای تسهیلات بانکی</a:t>
            </a:r>
            <a:endParaRPr lang="en-US" sz="3200" dirty="0"/>
          </a:p>
        </p:txBody>
      </p:sp>
      <p:sp>
        <p:nvSpPr>
          <p:cNvPr id="4" name="Slide Number Placeholder 3"/>
          <p:cNvSpPr>
            <a:spLocks noGrp="1"/>
          </p:cNvSpPr>
          <p:nvPr>
            <p:ph type="sldNum" sz="quarter" idx="10"/>
          </p:nvPr>
        </p:nvSpPr>
        <p:spPr/>
        <p:txBody>
          <a:bodyPr/>
          <a:lstStyle/>
          <a:p>
            <a:fld id="{98D5E17E-9EAD-4347-BE42-CDFBAB2EE3AE}" type="slidenum">
              <a:rPr lang="en-US" smtClean="0"/>
              <a:pPr/>
              <a:t>34</a:t>
            </a:fld>
            <a:endParaRPr lang="en-US"/>
          </a:p>
        </p:txBody>
      </p:sp>
    </p:spTree>
    <p:extLst>
      <p:ext uri="{BB962C8B-B14F-4D97-AF65-F5344CB8AC3E}">
        <p14:creationId xmlns:p14="http://schemas.microsoft.com/office/powerpoint/2010/main" val="4000437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25DA4C-19F0-4FCF-8EDA-1EB625D248B5}"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475AC9-EBFD-4E34-957E-E21289B02415}"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7C0CFC-3D47-4A27-9155-0DCDD66428E3}"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D2DF05-AC47-4D66-846E-1B785A706ED8}"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1DC205-7434-412C-9E14-8F461B56992F}"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82B062-38BC-42C9-99B4-B6A4AF0383E4}"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6467F7-E22D-4B75-839E-225149B74CAC}"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C70223-8E87-4C60-BE81-585C5C575EDE}"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EBEF0-3327-4481-B87A-2FD98616EE10}"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DE7DA2-656A-46B4-B06B-5D078EF26624}" type="datetime1">
              <a:rPr lang="en-US" smtClean="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466D1D-5BA9-4410-9B2C-F095CA5AEDA7}" type="datetime1">
              <a:rPr lang="en-US" smtClean="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0103C6-E2FA-48CC-8B39-C51C97E5E05C}" type="datetime1">
              <a:rPr lang="en-US" smtClean="0"/>
              <a:t>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D90014-464E-499E-A4B6-99D2AFC5D3A8}" type="datetime1">
              <a:rPr lang="en-US" smtClean="0"/>
              <a:t>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BAE36-0209-40CD-8BA9-2BB3443D2B64}" type="datetime1">
              <a:rPr lang="en-US" smtClean="0"/>
              <a:t>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A9C2A7-E688-45FB-B757-5720732A9F5F}" type="datetime1">
              <a:rPr lang="en-US" smtClean="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5D72BB-2175-4305-A82F-3C04FFFDAEBA}" type="datetime1">
              <a:rPr lang="en-US" smtClean="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B0757C-8A36-478B-9A3F-0CF1C046B060}" type="datetime1">
              <a:rPr lang="en-US" smtClean="0"/>
              <a:t>11/4/2023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6460" y="209974"/>
            <a:ext cx="7766936" cy="855033"/>
          </a:xfrm>
        </p:spPr>
        <p:txBody>
          <a:bodyPr/>
          <a:lstStyle/>
          <a:p>
            <a:pPr algn="ctr"/>
            <a:r>
              <a:rPr lang="fa-IR" sz="4800" dirty="0">
                <a:solidFill>
                  <a:srgbClr val="00B050"/>
                </a:solidFill>
                <a:cs typeface="B Arshia" panose="00000400000000000000" pitchFamily="2" charset="-78"/>
              </a:rPr>
              <a:t>بسم الله الرحمن الرحيم</a:t>
            </a:r>
          </a:p>
        </p:txBody>
      </p:sp>
      <p:sp>
        <p:nvSpPr>
          <p:cNvPr id="3" name="Subtitle 2"/>
          <p:cNvSpPr>
            <a:spLocks noGrp="1"/>
          </p:cNvSpPr>
          <p:nvPr>
            <p:ph type="subTitle" idx="1"/>
          </p:nvPr>
        </p:nvSpPr>
        <p:spPr>
          <a:xfrm>
            <a:off x="1098276" y="1936377"/>
            <a:ext cx="8164057" cy="1599304"/>
          </a:xfrm>
        </p:spPr>
        <p:txBody>
          <a:bodyPr>
            <a:normAutofit fontScale="25000" lnSpcReduction="20000"/>
          </a:bodyPr>
          <a:lstStyle/>
          <a:p>
            <a:endParaRPr lang="fa-IR" sz="14400" dirty="0">
              <a:solidFill>
                <a:schemeClr val="tx1"/>
              </a:solidFill>
              <a:cs typeface="B Titr" panose="00000700000000000000" pitchFamily="2" charset="-78"/>
            </a:endParaRPr>
          </a:p>
          <a:p>
            <a:pPr algn="ctr"/>
            <a:r>
              <a:rPr lang="fa-IR" sz="14400" dirty="0">
                <a:solidFill>
                  <a:schemeClr val="tx1"/>
                </a:solidFill>
                <a:cs typeface="B Titr" panose="00000700000000000000" pitchFamily="2" charset="-78"/>
              </a:rPr>
              <a:t>ضمانت نامه های بانکی</a:t>
            </a:r>
          </a:p>
          <a:p>
            <a:endParaRPr lang="fa-IR" sz="3600" dirty="0">
              <a:solidFill>
                <a:schemeClr val="tx1"/>
              </a:solidFill>
              <a:cs typeface="B Titr" panose="00000700000000000000" pitchFamily="2" charset="-78"/>
            </a:endParaRPr>
          </a:p>
          <a:p>
            <a:endParaRPr lang="fa-IR" sz="3600" dirty="0">
              <a:solidFill>
                <a:schemeClr val="tx1"/>
              </a:solidFill>
              <a:cs typeface="B Titr" panose="00000700000000000000" pitchFamily="2" charset="-78"/>
            </a:endParaRPr>
          </a:p>
          <a:p>
            <a:pPr algn="ctr"/>
            <a:endParaRPr lang="fa-IR" sz="3600" dirty="0">
              <a:solidFill>
                <a:schemeClr val="tx1"/>
              </a:solidFill>
              <a:cs typeface="B Titr" panose="00000700000000000000" pitchFamily="2" charset="-78"/>
            </a:endParaRPr>
          </a:p>
          <a:p>
            <a:pPr algn="ctr"/>
            <a:endParaRPr lang="fa-IR" sz="3600" dirty="0">
              <a:solidFill>
                <a:schemeClr val="tx1"/>
              </a:solidFill>
              <a:cs typeface="B Titr" panose="00000700000000000000" pitchFamily="2" charset="-78"/>
            </a:endParaRPr>
          </a:p>
          <a:p>
            <a:pPr algn="ctr"/>
            <a:endParaRPr lang="fa-IR" sz="14400" dirty="0">
              <a:solidFill>
                <a:schemeClr val="tx1"/>
              </a:solidFill>
              <a:cs typeface="B Titr" panose="00000700000000000000" pitchFamily="2" charset="-78"/>
            </a:endParaRPr>
          </a:p>
          <a:p>
            <a:pPr algn="l"/>
            <a:r>
              <a:rPr lang="fa-IR" sz="14400" b="1" dirty="0">
                <a:solidFill>
                  <a:srgbClr val="00B050"/>
                </a:solidFill>
                <a:latin typeface="IranNastaliq" panose="02020505000000020003" pitchFamily="18" charset="0"/>
                <a:cs typeface="B Titr" panose="00000700000000000000" pitchFamily="2" charset="-78"/>
              </a:rPr>
              <a:t>نرگس احمدی</a:t>
            </a:r>
          </a:p>
          <a:p>
            <a:pPr algn="l"/>
            <a:r>
              <a:rPr lang="fa-IR" sz="9600" b="1" dirty="0">
                <a:solidFill>
                  <a:srgbClr val="00B050"/>
                </a:solidFill>
                <a:latin typeface="IranNastaliq" panose="02020505000000020003" pitchFamily="18" charset="0"/>
                <a:cs typeface="B Titr" panose="00000700000000000000" pitchFamily="2" charset="-78"/>
              </a:rPr>
              <a:t>بهار 1401</a:t>
            </a:r>
          </a:p>
        </p:txBody>
      </p:sp>
      <p:sp>
        <p:nvSpPr>
          <p:cNvPr id="6" name="Footer Placeholder 5"/>
          <p:cNvSpPr>
            <a:spLocks noGrp="1"/>
          </p:cNvSpPr>
          <p:nvPr>
            <p:ph type="ftr" sz="quarter" idx="11"/>
          </p:nvPr>
        </p:nvSpPr>
        <p:spPr/>
        <p:txBody>
          <a:bodyPr/>
          <a:lstStyle/>
          <a:p>
            <a:r>
              <a:rPr lang="fa-IR" sz="1400" dirty="0"/>
              <a:t>1</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15713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وثایق ضمانت نامه(ارزی) </a:t>
            </a:r>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v"/>
            </a:pPr>
            <a:r>
              <a:rPr lang="fa-IR" sz="2000" b="1" dirty="0"/>
              <a:t>ضمانت نامه های ارزی (توثیق 100 درصد عین وجه الضمان به ارز).</a:t>
            </a:r>
          </a:p>
          <a:p>
            <a:pPr>
              <a:lnSpc>
                <a:spcPct val="150000"/>
              </a:lnSpc>
            </a:pPr>
            <a:endParaRPr lang="fa-IR" sz="2000" b="1" dirty="0"/>
          </a:p>
          <a:p>
            <a:pPr>
              <a:lnSpc>
                <a:spcPct val="150000"/>
              </a:lnSpc>
              <a:buFont typeface="Wingdings" panose="05000000000000000000" pitchFamily="2" charset="2"/>
              <a:buChar char="v"/>
            </a:pPr>
            <a:r>
              <a:rPr lang="fa-IR" sz="2000" b="1" dirty="0"/>
              <a:t>کالای تولیدی (صنعتی ، کشاورزی ، معدنی و ...) : وثایق در چارچوب "آیین نامه صدور ضمانت نامه و ظهرنویسی از طرف بانکها</a:t>
            </a:r>
          </a:p>
          <a:p>
            <a:pPr>
              <a:lnSpc>
                <a:spcPct val="150000"/>
              </a:lnSpc>
            </a:pPr>
            <a:endParaRPr lang="fa-IR" sz="2000" b="1" dirty="0"/>
          </a:p>
          <a:p>
            <a:pPr>
              <a:lnSpc>
                <a:spcPct val="150000"/>
              </a:lnSpc>
              <a:buFont typeface="Wingdings" panose="05000000000000000000" pitchFamily="2" charset="2"/>
              <a:buChar char="v"/>
            </a:pPr>
            <a:r>
              <a:rPr lang="fa-IR" sz="2000" b="1" dirty="0"/>
              <a:t>خدمات فنی و مهندسی: (2 درصد وجه نقد یا سایر وثایق نقد مورد قبول سیستم بانکی و 98 درصد سفته به ارزش ضمانت نامه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146131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وثایق ضمانت نامه-ادامه:</a:t>
            </a:r>
          </a:p>
        </p:txBody>
      </p:sp>
      <p:sp>
        <p:nvSpPr>
          <p:cNvPr id="3" name="Content Placeholder 2"/>
          <p:cNvSpPr>
            <a:spLocks noGrp="1"/>
          </p:cNvSpPr>
          <p:nvPr>
            <p:ph idx="1"/>
          </p:nvPr>
        </p:nvSpPr>
        <p:spPr>
          <a:xfrm>
            <a:off x="677334" y="1658113"/>
            <a:ext cx="8596668" cy="4383250"/>
          </a:xfrm>
        </p:spPr>
        <p:txBody>
          <a:bodyPr>
            <a:normAutofit/>
          </a:bodyPr>
          <a:lstStyle/>
          <a:p>
            <a:endParaRPr lang="fa-IR" b="1" dirty="0"/>
          </a:p>
          <a:p>
            <a:r>
              <a:rPr lang="fa-IR" sz="2000" b="1" dirty="0"/>
              <a:t>وثایق قابل قبول برای صدور ضمانت‌نامه، از قبیل ؛</a:t>
            </a:r>
            <a:endParaRPr lang="en-US" sz="2000" b="1" dirty="0"/>
          </a:p>
          <a:p>
            <a:pPr lvl="0"/>
            <a:r>
              <a:rPr lang="fa-IR" b="1" dirty="0"/>
              <a:t>سپرده بلند‌مدت ( ارزی - ریالی )</a:t>
            </a:r>
            <a:endParaRPr lang="en-US" b="1" dirty="0"/>
          </a:p>
          <a:p>
            <a:pPr lvl="0"/>
            <a:r>
              <a:rPr lang="fa-IR" b="1" dirty="0"/>
              <a:t>سفته</a:t>
            </a:r>
            <a:endParaRPr lang="en-US" b="1" dirty="0"/>
          </a:p>
          <a:p>
            <a:pPr lvl="0"/>
            <a:r>
              <a:rPr lang="fa-IR" b="1" dirty="0"/>
              <a:t>چک</a:t>
            </a:r>
            <a:endParaRPr lang="en-US" b="1" dirty="0"/>
          </a:p>
          <a:p>
            <a:pPr lvl="0"/>
            <a:r>
              <a:rPr lang="fa-IR" b="1" dirty="0"/>
              <a:t>اموال غیرمنقول</a:t>
            </a:r>
            <a:endParaRPr lang="en-US" b="1" dirty="0"/>
          </a:p>
          <a:p>
            <a:pPr lvl="0"/>
            <a:r>
              <a:rPr lang="fa-IR" b="1" dirty="0"/>
              <a:t>اوراق مشارکت</a:t>
            </a:r>
            <a:endParaRPr lang="en-US" b="1" dirty="0"/>
          </a:p>
          <a:p>
            <a:pPr lvl="0"/>
            <a:r>
              <a:rPr lang="fa-IR" b="1" dirty="0"/>
              <a:t>سهام</a:t>
            </a:r>
            <a:endParaRPr lang="en-US" b="1" dirty="0"/>
          </a:p>
          <a:p>
            <a:pPr lvl="0"/>
            <a:r>
              <a:rPr lang="fa-IR" b="1" dirty="0"/>
              <a:t>ضمانت‌نامه‌های بانک‌های داخلی یا خارجی</a:t>
            </a:r>
            <a:endParaRPr lang="en-US" b="1" dirty="0"/>
          </a:p>
          <a:p>
            <a:pPr marL="0" lvl="0" indent="0">
              <a:buNone/>
            </a:pPr>
            <a:endParaRPr lang="en-US" b="1" dirty="0"/>
          </a:p>
          <a:p>
            <a:pPr marL="0" lvl="0" indent="0">
              <a:buNone/>
            </a:pPr>
            <a:endParaRPr lang="en-US"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11947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سپرده نقدی انواع ضمانت‌نامه</a:t>
            </a:r>
            <a:r>
              <a:rPr lang="en-US" b="1" dirty="0"/>
              <a:t>:</a:t>
            </a:r>
            <a:br>
              <a:rPr lang="en-US" dirty="0"/>
            </a:br>
            <a:endParaRPr lang="fa-IR" dirty="0"/>
          </a:p>
        </p:txBody>
      </p:sp>
      <p:sp>
        <p:nvSpPr>
          <p:cNvPr id="3" name="Content Placeholder 2"/>
          <p:cNvSpPr>
            <a:spLocks noGrp="1"/>
          </p:cNvSpPr>
          <p:nvPr>
            <p:ph idx="1"/>
          </p:nvPr>
        </p:nvSpPr>
        <p:spPr/>
        <p:txBody>
          <a:bodyPr>
            <a:normAutofit/>
          </a:bodyPr>
          <a:lstStyle/>
          <a:p>
            <a:pPr algn="justLow">
              <a:lnSpc>
                <a:spcPct val="150000"/>
              </a:lnSpc>
            </a:pPr>
            <a:r>
              <a:rPr lang="fa-IR" sz="2000" b="1" dirty="0"/>
              <a:t>صدور ضمانت‌نامه ها منوط به پرداخت سپرده نقدی ضمانت نامه حداقل معادل 10درصد مبلغ ضمانت‌نامه توسط ضمانت‌خواه می‌باشد</a:t>
            </a:r>
            <a:r>
              <a:rPr lang="en-US" sz="2000" b="1" dirty="0"/>
              <a:t>. </a:t>
            </a:r>
            <a:endParaRPr lang="en-US" sz="2000" dirty="0"/>
          </a:p>
          <a:p>
            <a:pPr algn="justLow">
              <a:lnSpc>
                <a:spcPct val="150000"/>
              </a:lnSpc>
            </a:pPr>
            <a:r>
              <a:rPr lang="fa-IR" sz="2000" b="1" dirty="0"/>
              <a:t>ضمانت‌نامه‌های شرکت در مناقصه و یا مزایده می‌تواند بدون سپرده نقدی باشد</a:t>
            </a:r>
            <a:r>
              <a:rPr lang="en-US" sz="2000" b="1" dirty="0"/>
              <a:t>.</a:t>
            </a:r>
            <a:endParaRPr lang="en-US" sz="2000" dirty="0"/>
          </a:p>
          <a:p>
            <a:pPr algn="justLow">
              <a:lnSpc>
                <a:spcPct val="150000"/>
              </a:lnSpc>
            </a:pPr>
            <a:r>
              <a:rPr lang="fa-IR" sz="2000" b="1" dirty="0"/>
              <a:t>سپرده نقدی ضمانت‌نامه تعهد پرداخت 20حداقل درصد مبلغ ضمانت‌نامه می‌باشد.</a:t>
            </a:r>
            <a:endParaRPr lang="en-US" sz="2000"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69285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انواع ضمانتنامه ( بر حسب نوع ارز):</a:t>
            </a:r>
            <a:endParaRPr lang="fa-IR" dirty="0"/>
          </a:p>
        </p:txBody>
      </p:sp>
      <p:sp>
        <p:nvSpPr>
          <p:cNvPr id="3" name="Content Placeholder 2"/>
          <p:cNvSpPr>
            <a:spLocks noGrp="1"/>
          </p:cNvSpPr>
          <p:nvPr>
            <p:ph idx="1"/>
          </p:nvPr>
        </p:nvSpPr>
        <p:spPr/>
        <p:txBody>
          <a:bodyPr>
            <a:normAutofit lnSpcReduction="10000"/>
          </a:bodyPr>
          <a:lstStyle/>
          <a:p>
            <a:pPr algn="justLow">
              <a:lnSpc>
                <a:spcPct val="150000"/>
              </a:lnSpc>
            </a:pPr>
            <a:r>
              <a:rPr lang="fa-IR" sz="2000" b="1" dirty="0"/>
              <a:t>به طور کلی و با توجه نوع ارز مندرج در متن ضمانت نامه، ضمانتنامه ها به دو صورت می باشند</a:t>
            </a:r>
            <a:r>
              <a:rPr lang="en-US" sz="2000" b="1" dirty="0"/>
              <a:t>:</a:t>
            </a:r>
          </a:p>
          <a:p>
            <a:pPr algn="justLow">
              <a:lnSpc>
                <a:spcPct val="150000"/>
              </a:lnSpc>
            </a:pPr>
            <a:r>
              <a:rPr lang="fa-IR" sz="2000" b="1" dirty="0"/>
              <a:t>ضمانت نامه ریالی</a:t>
            </a:r>
            <a:r>
              <a:rPr lang="en-US" sz="2000" b="1" dirty="0"/>
              <a:t>: </a:t>
            </a:r>
            <a:r>
              <a:rPr lang="fa-IR" sz="2000" b="1" dirty="0"/>
              <a:t>دستور العمل های ناطر بر ضمانت نامه های ریالی بانک مرکزی و اصلاحیه های آن حاکم بر شرایط صدور ضمانت نامه می باشد.</a:t>
            </a:r>
            <a:endParaRPr lang="en-US" sz="2000" b="1" dirty="0"/>
          </a:p>
          <a:p>
            <a:pPr algn="justLow">
              <a:lnSpc>
                <a:spcPct val="150000"/>
              </a:lnSpc>
            </a:pPr>
            <a:r>
              <a:rPr lang="fa-IR" sz="2000" b="1" dirty="0"/>
              <a:t>ضمانت نامه ارزی : مجموعه مقررات ارزی بانک مرکزی (فصل چهارم- تسهیلات ارزی؛ قسمت "ک" ) حاکم بر شرایط صدور ضمانت نامه می باشد.</a:t>
            </a:r>
            <a:endParaRPr lang="en-US" sz="20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647722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890016"/>
          </a:xfrm>
        </p:spPr>
        <p:txBody>
          <a:bodyPr/>
          <a:lstStyle/>
          <a:p>
            <a:pPr algn="r"/>
            <a:r>
              <a:rPr lang="fa-IR" b="1" dirty="0"/>
              <a:t>نحوه صدور ضمانتنامه:</a:t>
            </a:r>
            <a:endParaRPr lang="fa-IR" dirty="0"/>
          </a:p>
        </p:txBody>
      </p:sp>
      <p:sp>
        <p:nvSpPr>
          <p:cNvPr id="3" name="Content Placeholder 2"/>
          <p:cNvSpPr>
            <a:spLocks noGrp="1"/>
          </p:cNvSpPr>
          <p:nvPr>
            <p:ph idx="1"/>
          </p:nvPr>
        </p:nvSpPr>
        <p:spPr>
          <a:xfrm>
            <a:off x="677334" y="1743457"/>
            <a:ext cx="8820234" cy="4297906"/>
          </a:xfrm>
        </p:spPr>
        <p:txBody>
          <a:bodyPr>
            <a:normAutofit fontScale="77500" lnSpcReduction="20000"/>
          </a:bodyPr>
          <a:lstStyle/>
          <a:p>
            <a:pPr algn="justLow">
              <a:lnSpc>
                <a:spcPct val="170000"/>
              </a:lnSpc>
            </a:pPr>
            <a:r>
              <a:rPr lang="fa-IR" sz="2200" b="1" dirty="0"/>
              <a:t>به طور کلی ضمانتنامه ها به دو صورت مستقیم و غیر مستقیم صادر می گردد</a:t>
            </a:r>
            <a:r>
              <a:rPr lang="en-US" sz="2200" b="1" dirty="0"/>
              <a:t>:</a:t>
            </a:r>
          </a:p>
          <a:p>
            <a:pPr lvl="0" algn="justLow">
              <a:lnSpc>
                <a:spcPct val="170000"/>
              </a:lnSpc>
            </a:pPr>
            <a:r>
              <a:rPr lang="fa-IR" sz="2200" b="1" dirty="0"/>
              <a:t>صدور مستقیم</a:t>
            </a:r>
            <a:r>
              <a:rPr lang="en-US" sz="2200" b="1" dirty="0"/>
              <a:t> Direct : </a:t>
            </a:r>
            <a:r>
              <a:rPr lang="fa-IR" sz="2200" b="1" dirty="0"/>
              <a:t>در این روش بانک ضمانتنامه صادره خود را به دستور متقاضی ضمانتنامه مستقیماً و بدون واسطه برای ذینفع ضمانتنامه ارسال می نماید و لذا بانک دیگری درگیر این موضوع نخواهد بود</a:t>
            </a:r>
            <a:r>
              <a:rPr lang="en-US" sz="2200" b="1" dirty="0"/>
              <a:t>.</a:t>
            </a:r>
          </a:p>
          <a:p>
            <a:pPr lvl="0" algn="justLow">
              <a:lnSpc>
                <a:spcPct val="170000"/>
              </a:lnSpc>
            </a:pPr>
            <a:r>
              <a:rPr lang="fa-IR" sz="2200" b="1" dirty="0"/>
              <a:t>صدور غیر مستقیم ضمانتنامه : در این روش بانک صادر کننده ضمانتنامه طبق دستور مضمون عنه (متقاضی), ضمانتنامه خود را برای بانک کارگزار خود در کشور ذینفع صادر می نماید و از آن بانک درخواست می کند که بر مبنای ضمانتنامه ای که صادر نموده است, ضمانتنامه ای به نفع ذینفع ضمانتنامه در کشور او صادر نماید. در این روش به ضمانتنامه صادره اول ضمانتنامه متقابل یا</a:t>
            </a:r>
            <a:r>
              <a:rPr lang="en-US" sz="2200" b="1" dirty="0"/>
              <a:t> Counter Guarantee</a:t>
            </a:r>
            <a:r>
              <a:rPr lang="fa-IR" sz="2200" b="1" dirty="0"/>
              <a:t>می گویند</a:t>
            </a:r>
            <a:r>
              <a:rPr lang="en-US" sz="2200" dirty="0"/>
              <a:t>.</a:t>
            </a:r>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563569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انواع ضمانتنامه های بانکی:</a:t>
            </a:r>
            <a:endParaRPr lang="fa-IR" dirty="0"/>
          </a:p>
        </p:txBody>
      </p:sp>
      <p:sp>
        <p:nvSpPr>
          <p:cNvPr id="3" name="Content Placeholder 2"/>
          <p:cNvSpPr>
            <a:spLocks noGrp="1"/>
          </p:cNvSpPr>
          <p:nvPr>
            <p:ph idx="1"/>
          </p:nvPr>
        </p:nvSpPr>
        <p:spPr>
          <a:xfrm>
            <a:off x="677334" y="1255777"/>
            <a:ext cx="8596668" cy="4785586"/>
          </a:xfrm>
        </p:spPr>
        <p:txBody>
          <a:bodyPr>
            <a:normAutofit/>
          </a:bodyPr>
          <a:lstStyle/>
          <a:p>
            <a:pPr>
              <a:lnSpc>
                <a:spcPct val="200000"/>
              </a:lnSpc>
            </a:pPr>
            <a:r>
              <a:rPr lang="fa-IR" sz="2000" b="1" dirty="0"/>
              <a:t>ضمانت نامه شرکت در مناقصه/مزایده</a:t>
            </a:r>
          </a:p>
          <a:p>
            <a:pPr>
              <a:lnSpc>
                <a:spcPct val="200000"/>
              </a:lnSpc>
            </a:pPr>
            <a:r>
              <a:rPr lang="fa-IR" sz="2000" b="1" dirty="0"/>
              <a:t>ضمانت نامه پیش پرداخت</a:t>
            </a:r>
            <a:endParaRPr lang="en-US" sz="2000" b="1" dirty="0"/>
          </a:p>
          <a:p>
            <a:pPr>
              <a:lnSpc>
                <a:spcPct val="200000"/>
              </a:lnSpc>
            </a:pPr>
            <a:r>
              <a:rPr lang="fa-IR" sz="2000" b="1" dirty="0"/>
              <a:t>ضمانت نامه حسن اجرای تعهدات/حسن انجام کار </a:t>
            </a:r>
          </a:p>
          <a:p>
            <a:pPr>
              <a:lnSpc>
                <a:spcPct val="200000"/>
              </a:lnSpc>
            </a:pPr>
            <a:r>
              <a:rPr lang="fa-IR" sz="2000" b="1" dirty="0"/>
              <a:t>ضمانت نامه استرداد کسور وجه الضمان </a:t>
            </a:r>
          </a:p>
          <a:p>
            <a:pPr>
              <a:lnSpc>
                <a:spcPct val="200000"/>
              </a:lnSpc>
            </a:pPr>
            <a:r>
              <a:rPr lang="fa-IR" sz="2000" b="1" dirty="0"/>
              <a:t>ضمانت نامه تعهد پرداخت</a:t>
            </a:r>
          </a:p>
          <a:p>
            <a:pPr>
              <a:lnSpc>
                <a:spcPct val="200000"/>
              </a:lnSpc>
            </a:pPr>
            <a:r>
              <a:rPr lang="fa-IR" sz="2000" b="1" dirty="0"/>
              <a:t>ضمانت نامه گمرکی</a:t>
            </a:r>
          </a:p>
          <a:p>
            <a:pPr>
              <a:lnSpc>
                <a:spcPct val="200000"/>
              </a:lnSpc>
            </a:pPr>
            <a:endParaRPr lang="en-US" sz="20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57700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انواع ضمانتنامه- ادامه:</a:t>
            </a:r>
            <a:endParaRPr lang="fa-IR" dirty="0"/>
          </a:p>
        </p:txBody>
      </p:sp>
      <p:sp>
        <p:nvSpPr>
          <p:cNvPr id="3" name="Content Placeholder 2"/>
          <p:cNvSpPr>
            <a:spLocks noGrp="1"/>
          </p:cNvSpPr>
          <p:nvPr>
            <p:ph idx="1"/>
          </p:nvPr>
        </p:nvSpPr>
        <p:spPr>
          <a:xfrm>
            <a:off x="677334" y="1426463"/>
            <a:ext cx="8596668" cy="4614899"/>
          </a:xfrm>
        </p:spPr>
        <p:txBody>
          <a:bodyPr>
            <a:normAutofit fontScale="55000" lnSpcReduction="20000"/>
          </a:bodyPr>
          <a:lstStyle/>
          <a:p>
            <a:pPr algn="justLow">
              <a:lnSpc>
                <a:spcPct val="150000"/>
              </a:lnSpc>
            </a:pPr>
            <a:r>
              <a:rPr lang="fa-IR" sz="2400" b="1" dirty="0"/>
              <a:t>مطابق ماده 2 دستورالعمل :</a:t>
            </a:r>
          </a:p>
          <a:p>
            <a:pPr algn="justLow">
              <a:lnSpc>
                <a:spcPct val="170000"/>
              </a:lnSpc>
            </a:pPr>
            <a:r>
              <a:rPr lang="en-US" sz="3200" b="1" dirty="0"/>
              <a:t>۱</a:t>
            </a:r>
            <a:r>
              <a:rPr lang="fa-IR" sz="3200" b="1" dirty="0"/>
              <a:t> - ضمانت نامه شرکت در مناقصه/ مزايـده: ضـمانت نامـه اي کـه بـه منظـور ضـمانت اجـراي  پيشنهادات ضمانت خواه در مناقصه يا مزايده صادر مي شود. </a:t>
            </a:r>
          </a:p>
          <a:p>
            <a:pPr algn="justLow">
              <a:lnSpc>
                <a:spcPct val="170000"/>
              </a:lnSpc>
            </a:pPr>
            <a:r>
              <a:rPr lang="en-US" sz="3200" b="1" dirty="0"/>
              <a:t>۲</a:t>
            </a:r>
            <a:r>
              <a:rPr lang="fa-IR" sz="3200" b="1" dirty="0"/>
              <a:t> - ضمانت نامه حسن  اجراي تعهد: ضمانت نامه اي که به منظور موظف نمودن ضمانت خـواه  بـه اجراي دقيق، صحيح و به موقع تعهدات مندرج در رابطه پايـه در مقابـل ذي نفـع  در انجـام موضوع رابطه پايه صادر مي شود.  </a:t>
            </a:r>
          </a:p>
          <a:p>
            <a:pPr algn="justLow">
              <a:lnSpc>
                <a:spcPct val="170000"/>
              </a:lnSpc>
            </a:pPr>
            <a:r>
              <a:rPr lang="en-US" sz="3200" b="1" dirty="0"/>
              <a:t>۳</a:t>
            </a:r>
            <a:r>
              <a:rPr lang="fa-IR" sz="3200" b="1" dirty="0"/>
              <a:t> - ضمانت نامه پيش پرداخت: ضمانت نامه اي که به منظور حصول اطمينان ذي نفع از اين امر که وجوه پيش پرداختي  به ضمانت خواه به مصرف ديگري غير از انجام تعهدات مندرج در رابطه پايه نمي رسد، صادر مي گردد.  </a:t>
            </a:r>
            <a:endParaRPr lang="en-US" sz="3200" b="1" dirty="0"/>
          </a:p>
          <a:p>
            <a:pPr>
              <a:lnSpc>
                <a:spcPct val="200000"/>
              </a:lnSpc>
            </a:pPr>
            <a:endParaRPr lang="en-US" sz="20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256902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انواع ضمانتنامه- ادامه:</a:t>
            </a:r>
            <a:endParaRPr lang="fa-IR" dirty="0"/>
          </a:p>
        </p:txBody>
      </p:sp>
      <p:sp>
        <p:nvSpPr>
          <p:cNvPr id="3" name="Content Placeholder 2"/>
          <p:cNvSpPr>
            <a:spLocks noGrp="1"/>
          </p:cNvSpPr>
          <p:nvPr>
            <p:ph idx="1"/>
          </p:nvPr>
        </p:nvSpPr>
        <p:spPr>
          <a:xfrm>
            <a:off x="677334" y="1597151"/>
            <a:ext cx="8596668" cy="4444211"/>
          </a:xfrm>
        </p:spPr>
        <p:txBody>
          <a:bodyPr>
            <a:normAutofit fontScale="92500" lnSpcReduction="20000"/>
          </a:bodyPr>
          <a:lstStyle/>
          <a:p>
            <a:pPr algn="justLow">
              <a:lnSpc>
                <a:spcPct val="150000"/>
              </a:lnSpc>
            </a:pPr>
            <a:r>
              <a:rPr lang="en-US" sz="2000" b="1" dirty="0"/>
              <a:t>۴</a:t>
            </a:r>
            <a:r>
              <a:rPr lang="fa-IR" sz="2000" b="1" dirty="0"/>
              <a:t> - ضمانت نامه استرداد کسور وجه الضمان (حسن انجام کار): ضمانت نامـه اي کـه بـه منظـورحصول اطمينان ذي نفع از صحت کار انجام شده توسط ضمانت خواه، پس از تحويل قطعـي موضوع رابطه پايه صادر مي گردد. </a:t>
            </a:r>
            <a:endParaRPr lang="en-US" sz="2000" b="1" dirty="0"/>
          </a:p>
          <a:p>
            <a:pPr algn="justLow">
              <a:lnSpc>
                <a:spcPct val="150000"/>
              </a:lnSpc>
            </a:pPr>
            <a:r>
              <a:rPr lang="en-US" sz="2000" b="1" dirty="0"/>
              <a:t>۵</a:t>
            </a:r>
            <a:r>
              <a:rPr lang="fa-IR" sz="2000" b="1" dirty="0"/>
              <a:t>- ضمانت نامه تعهد پرداخت: ضمانت نامهاي که به منظور قبول پرداخت ديون	 ضمانت خواه بـه ذي نفع در سررسيد معين و مطابق با مفاد رابطه پايه، صادر مي گردد. </a:t>
            </a:r>
            <a:endParaRPr lang="en-US" sz="2000" b="1" dirty="0"/>
          </a:p>
          <a:p>
            <a:pPr algn="justLow">
              <a:lnSpc>
                <a:spcPct val="150000"/>
              </a:lnSpc>
            </a:pPr>
            <a:r>
              <a:rPr lang="en-US" sz="2000" b="1" dirty="0"/>
              <a:t>۶</a:t>
            </a:r>
            <a:r>
              <a:rPr lang="fa-IR" sz="2000" b="1" dirty="0"/>
              <a:t>- ضمانتنامه گمرکي: ضمانت نامه اي که به منظور تضمين تعويق يـا تقسـيط پرداخـت حقـوق ورودي صادر مي شود. </a:t>
            </a:r>
          </a:p>
          <a:p>
            <a:pPr algn="justLow">
              <a:lnSpc>
                <a:spcPct val="150000"/>
              </a:lnSpc>
            </a:pPr>
            <a:r>
              <a:rPr lang="fa-IR" sz="2000" b="1" dirty="0"/>
              <a:t>سایر ضمانت نامه ها</a:t>
            </a:r>
            <a:endParaRPr lang="en-US" sz="20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63864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3440"/>
          </a:xfrm>
        </p:spPr>
        <p:txBody>
          <a:bodyPr/>
          <a:lstStyle/>
          <a:p>
            <a:pPr algn="r"/>
            <a:r>
              <a:rPr lang="fa-IR" dirty="0"/>
              <a:t>دیگر نکات مهم دستورالعمل:</a:t>
            </a:r>
          </a:p>
        </p:txBody>
      </p:sp>
      <p:sp>
        <p:nvSpPr>
          <p:cNvPr id="3" name="Content Placeholder 2"/>
          <p:cNvSpPr>
            <a:spLocks noGrp="1"/>
          </p:cNvSpPr>
          <p:nvPr>
            <p:ph idx="1"/>
          </p:nvPr>
        </p:nvSpPr>
        <p:spPr>
          <a:xfrm>
            <a:off x="677334" y="1584961"/>
            <a:ext cx="8795850" cy="4456402"/>
          </a:xfrm>
        </p:spPr>
        <p:txBody>
          <a:bodyPr>
            <a:normAutofit/>
          </a:bodyPr>
          <a:lstStyle/>
          <a:p>
            <a:pPr algn="justLow"/>
            <a:r>
              <a:rPr lang="fa-IR" b="1" dirty="0"/>
              <a:t>ماده </a:t>
            </a:r>
            <a:r>
              <a:rPr lang="en-US" b="1" dirty="0"/>
              <a:t>۵</a:t>
            </a:r>
            <a:r>
              <a:rPr lang="fa-IR" b="1" dirty="0"/>
              <a:t>- استفاده از ساير عناوين ضمانت نامه براي صدور ضمانت نامه تعهـد پرداخـت مطلقـا ممنـوع است.  </a:t>
            </a:r>
            <a:endParaRPr lang="en-US" b="1" dirty="0"/>
          </a:p>
          <a:p>
            <a:pPr algn="justLow"/>
            <a:r>
              <a:rPr lang="fa-IR" b="1" dirty="0"/>
              <a:t>ماده </a:t>
            </a:r>
            <a:r>
              <a:rPr lang="en-US" b="1" dirty="0"/>
              <a:t>۶</a:t>
            </a:r>
            <a:r>
              <a:rPr lang="fa-IR" b="1" dirty="0"/>
              <a:t> - ضمانت نامه ، قابل انتقال و قابل تنزيل نمي باشد. مؤسسه اعتباري موظف است عبـارات »غيـرقابل انتقال« و »غير قابل تنزيل« را به صورت پس زمينه در فرم هاي خام تمامي نسخ ضمانت نامه که به سهولت قابل رويت باشد، درج نمايد.   </a:t>
            </a:r>
            <a:endParaRPr lang="en-US" b="1" dirty="0"/>
          </a:p>
          <a:p>
            <a:pPr algn="justLow"/>
            <a:r>
              <a:rPr lang="en-US" b="1" dirty="0"/>
              <a:t> </a:t>
            </a:r>
            <a:r>
              <a:rPr lang="fa-IR" b="1" dirty="0"/>
              <a:t>مؤسسه اعتباري بنا به درخواست ضمانت خواه و پس از اخذ وثايق کافي از وي، مي تواند اقدام به صدور ضمانت نامه نمايد.  </a:t>
            </a:r>
            <a:endParaRPr lang="en-US" b="1" dirty="0"/>
          </a:p>
          <a:p>
            <a:pPr algn="justLow"/>
            <a:r>
              <a:rPr lang="fa-IR" b="1" dirty="0"/>
              <a:t>ماده </a:t>
            </a:r>
            <a:r>
              <a:rPr lang="en-US" b="1" dirty="0"/>
              <a:t>۸</a:t>
            </a:r>
            <a:r>
              <a:rPr lang="fa-IR" b="1" dirty="0"/>
              <a:t>- مؤسسه اعتباري موظف است پيش از صدور ضمانت نامه، نسبت به اعتبارسنجي  ضمانت خـواه اقدام نمايد.  </a:t>
            </a:r>
            <a:endParaRPr lang="en-US" b="1" dirty="0"/>
          </a:p>
          <a:p>
            <a:pPr algn="justLow"/>
            <a:r>
              <a:rPr lang="fa-IR" b="1" dirty="0"/>
              <a:t>ماده </a:t>
            </a:r>
            <a:r>
              <a:rPr lang="en-US" b="1" dirty="0"/>
              <a:t>۹</a:t>
            </a:r>
            <a:r>
              <a:rPr lang="fa-IR" b="1" dirty="0"/>
              <a:t>- مؤسسه اعتباري موظف است پيش از صدور ضمانت نامه، از رعايت قانون و مقررات نـاظر بـرمبارزه با  پولشويي و تأمين مالي تروريسم به ويژه ضوابط شناسايي مشتريان در خصوص  ضمانت خواه و ذي نفع اطمينان حاصل نمايد.  </a:t>
            </a:r>
            <a:endParaRPr lang="en-US"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986744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3568"/>
            <a:ext cx="8686122" cy="865631"/>
          </a:xfrm>
        </p:spPr>
        <p:txBody>
          <a:bodyPr/>
          <a:lstStyle/>
          <a:p>
            <a:pPr algn="r"/>
            <a:r>
              <a:rPr lang="fa-IR" dirty="0"/>
              <a:t>نکات مهم-ادامه</a:t>
            </a:r>
          </a:p>
        </p:txBody>
      </p:sp>
      <p:sp>
        <p:nvSpPr>
          <p:cNvPr id="3" name="Content Placeholder 2"/>
          <p:cNvSpPr>
            <a:spLocks noGrp="1"/>
          </p:cNvSpPr>
          <p:nvPr>
            <p:ph idx="1"/>
          </p:nvPr>
        </p:nvSpPr>
        <p:spPr>
          <a:xfrm>
            <a:off x="543222" y="938784"/>
            <a:ext cx="8954346" cy="5102578"/>
          </a:xfrm>
        </p:spPr>
        <p:txBody>
          <a:bodyPr>
            <a:noAutofit/>
          </a:bodyPr>
          <a:lstStyle/>
          <a:p>
            <a:pPr algn="justLow">
              <a:lnSpc>
                <a:spcPct val="150000"/>
              </a:lnSpc>
            </a:pPr>
            <a:r>
              <a:rPr lang="fa-IR" sz="1700" b="1" dirty="0"/>
              <a:t>ماده </a:t>
            </a:r>
            <a:r>
              <a:rPr lang="en-US" sz="1700" b="1" dirty="0"/>
              <a:t>۱۰</a:t>
            </a:r>
            <a:r>
              <a:rPr lang="fa-IR" sz="1700" b="1" dirty="0"/>
              <a:t>- مؤسسه اعتباري مکلف است قبل از صدور ضمانت نامـه ، وضـعيت بـدهي  غيرجـاري و  چـک برگشتي ضمانت خواه را از »سامانه يکپارچه اطلاعاتي مشتريان« نزد بانک مرکزي اسـتعلام نمايـد. در خصوص اشخاص حقوقي، استعلام يادشده علاوه بر شخص حقوقي، شامل صاحبان امضـاي مجـاز و اعضاي هيأت مديره آن اشخاص نيز مي گردد.  </a:t>
            </a:r>
            <a:endParaRPr lang="en-US" sz="1700" b="1" dirty="0"/>
          </a:p>
          <a:p>
            <a:pPr algn="justLow">
              <a:lnSpc>
                <a:spcPct val="150000"/>
              </a:lnSpc>
            </a:pPr>
            <a:r>
              <a:rPr lang="fa-IR" sz="1700" b="1" dirty="0"/>
              <a:t>ماده </a:t>
            </a:r>
            <a:r>
              <a:rPr lang="en-US" sz="1700" b="1" dirty="0"/>
              <a:t>۱۱</a:t>
            </a:r>
            <a:r>
              <a:rPr lang="fa-IR" sz="1700" b="1" dirty="0"/>
              <a:t>- صدور ضمانت نامه براي ضمانت خواه که داراي سابقه چک برگشتي رفع سوء اثر نشـده و يـا بدهي غيرجاري نزد شبکه بانکي کشور مي باشد، ممنوع است</a:t>
            </a:r>
          </a:p>
          <a:p>
            <a:pPr algn="justLow">
              <a:lnSpc>
                <a:spcPct val="150000"/>
              </a:lnSpc>
            </a:pPr>
            <a:r>
              <a:rPr lang="fa-IR" sz="1700" b="1" dirty="0"/>
              <a:t>ماده </a:t>
            </a:r>
            <a:r>
              <a:rPr lang="en-US" sz="1700" b="1" dirty="0"/>
              <a:t>۱۲</a:t>
            </a:r>
            <a:r>
              <a:rPr lang="fa-IR" sz="1700" b="1" dirty="0"/>
              <a:t>- مؤسسه اعتباري ضمانت نامه را به استناد ماده (</a:t>
            </a:r>
            <a:r>
              <a:rPr lang="en-US" sz="1700" b="1" dirty="0"/>
              <a:t>۱۰</a:t>
            </a:r>
            <a:r>
              <a:rPr lang="fa-IR" sz="1700" b="1" dirty="0"/>
              <a:t>) قانون مدني صادر مـي نمايـد. تعهـدات  ناشي از صدور  ضمانتنامه از رابطه پايه و ساير روابط و قراردادهاي مربوط مستقل  بـوده و اختلافـات ميان ضمانت خواه و ذي نفع و يا ايرادات و ادعاهاي مربوط به آنها، در تعهد مؤسسه اعتباري به پرداخت وجه  ضمانتنامه به  ذينفع، مؤثر نخواهد بود.   </a:t>
            </a:r>
            <a:endParaRPr lang="en-US" sz="1700" b="1" dirty="0"/>
          </a:p>
          <a:p>
            <a:pPr algn="justLow">
              <a:lnSpc>
                <a:spcPct val="150000"/>
              </a:lnSpc>
            </a:pPr>
            <a:r>
              <a:rPr lang="fa-IR" dirty="0"/>
              <a:t>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75977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97281"/>
          </a:xfrm>
        </p:spPr>
        <p:txBody>
          <a:bodyPr>
            <a:normAutofit/>
          </a:bodyPr>
          <a:lstStyle/>
          <a:p>
            <a:pPr algn="r"/>
            <a:r>
              <a:rPr lang="fa-IR" sz="4400" dirty="0"/>
              <a:t>مفهوم ضمانت نامه</a:t>
            </a:r>
          </a:p>
        </p:txBody>
      </p:sp>
      <p:sp>
        <p:nvSpPr>
          <p:cNvPr id="3" name="Content Placeholder 2"/>
          <p:cNvSpPr>
            <a:spLocks noGrp="1"/>
          </p:cNvSpPr>
          <p:nvPr>
            <p:ph idx="1"/>
          </p:nvPr>
        </p:nvSpPr>
        <p:spPr>
          <a:xfrm>
            <a:off x="677334" y="1706881"/>
            <a:ext cx="8596668" cy="4334482"/>
          </a:xfrm>
        </p:spPr>
        <p:txBody>
          <a:bodyPr/>
          <a:lstStyle/>
          <a:p>
            <a:pPr>
              <a:buFont typeface="Wingdings" panose="05000000000000000000" pitchFamily="2" charset="2"/>
              <a:buChar char="Ø"/>
            </a:pPr>
            <a:r>
              <a:rPr lang="fa-IR" sz="2000" b="1" dirty="0"/>
              <a:t>عقد ضمان</a:t>
            </a:r>
            <a:r>
              <a:rPr lang="en-US" sz="2000" b="1" dirty="0"/>
              <a:t>: </a:t>
            </a:r>
            <a:endParaRPr lang="en-US" sz="2000" dirty="0"/>
          </a:p>
          <a:p>
            <a:pPr>
              <a:buFont typeface="Wingdings" panose="05000000000000000000" pitchFamily="2" charset="2"/>
              <a:buChar char="ü"/>
            </a:pPr>
            <a:r>
              <a:rPr lang="fa-IR" sz="2000" b="1" dirty="0"/>
              <a:t>عقدی است که به موجب آن یک شخص مالی را که بر ذمه دیگری است بر عهده بگیرد</a:t>
            </a:r>
            <a:r>
              <a:rPr lang="en-US" sz="2000" b="1" dirty="0"/>
              <a:t> . </a:t>
            </a:r>
            <a:endParaRPr lang="fa-IR" sz="2000" b="1" dirty="0"/>
          </a:p>
          <a:p>
            <a:pPr>
              <a:buFont typeface="Wingdings" panose="05000000000000000000" pitchFamily="2" charset="2"/>
              <a:buChar char="ü"/>
            </a:pPr>
            <a:endParaRPr lang="en-US" sz="2000" b="1" dirty="0"/>
          </a:p>
          <a:p>
            <a:r>
              <a:rPr lang="fa-IR" sz="2000" b="1" dirty="0"/>
              <a:t>ضمانت نامه </a:t>
            </a:r>
            <a:r>
              <a:rPr lang="en-US" sz="2000" b="1" dirty="0"/>
              <a:t>:</a:t>
            </a:r>
            <a:endParaRPr lang="en-US" sz="2000" dirty="0"/>
          </a:p>
          <a:p>
            <a:pPr algn="justLow">
              <a:buFont typeface="Wingdings 2" panose="05020102010507070707" pitchFamily="18" charset="2"/>
              <a:buChar char="P"/>
            </a:pPr>
            <a:r>
              <a:rPr lang="fa-IR" sz="2000" b="1" dirty="0"/>
              <a:t>سندی است که ضامن ( بانک) تضمین انجام تعهدات اشخاص حقیقی و حقوقی ( مشتری یا مضمون عنه) را در مدت معینی تا مبلغ مشخص، برای موضوع خاص در قبال ذینفع ( مضمون له</a:t>
            </a:r>
            <a:r>
              <a:rPr lang="en-US" sz="2000" b="1" dirty="0"/>
              <a:t>(</a:t>
            </a:r>
            <a:r>
              <a:rPr lang="fa-IR" sz="2000" b="1" dirty="0"/>
              <a:t>بعهده میگیرد</a:t>
            </a:r>
            <a:r>
              <a:rPr lang="en-US" sz="2000" b="1" dirty="0"/>
              <a:t>.</a:t>
            </a:r>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595037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5632"/>
          </a:xfrm>
        </p:spPr>
        <p:txBody>
          <a:bodyPr/>
          <a:lstStyle/>
          <a:p>
            <a:pPr algn="r"/>
            <a:r>
              <a:rPr lang="fa-IR" dirty="0"/>
              <a:t>نکات مهم-ادامه</a:t>
            </a:r>
          </a:p>
        </p:txBody>
      </p:sp>
      <p:sp>
        <p:nvSpPr>
          <p:cNvPr id="3" name="Content Placeholder 2"/>
          <p:cNvSpPr>
            <a:spLocks noGrp="1"/>
          </p:cNvSpPr>
          <p:nvPr>
            <p:ph idx="1"/>
          </p:nvPr>
        </p:nvSpPr>
        <p:spPr>
          <a:xfrm>
            <a:off x="677334" y="1755647"/>
            <a:ext cx="8596668" cy="4285715"/>
          </a:xfrm>
        </p:spPr>
        <p:txBody>
          <a:bodyPr>
            <a:normAutofit/>
          </a:bodyPr>
          <a:lstStyle/>
          <a:p>
            <a:pPr algn="justLow">
              <a:lnSpc>
                <a:spcPct val="150000"/>
              </a:lnSpc>
            </a:pPr>
            <a:r>
              <a:rPr lang="fa-IR" b="1" dirty="0"/>
              <a:t>ماده </a:t>
            </a:r>
            <a:r>
              <a:rPr lang="en-US" b="1" dirty="0"/>
              <a:t>۱۳</a:t>
            </a:r>
            <a:r>
              <a:rPr lang="fa-IR" b="1" dirty="0"/>
              <a:t>- حداکثر مدت اعتبار صدور ضمانت نامه يکسال ميباشد.  </a:t>
            </a:r>
            <a:endParaRPr lang="en-US" b="1" dirty="0"/>
          </a:p>
          <a:p>
            <a:pPr algn="justLow">
              <a:lnSpc>
                <a:spcPct val="150000"/>
              </a:lnSpc>
            </a:pPr>
            <a:r>
              <a:rPr lang="fa-IR" b="1" dirty="0"/>
              <a:t>ماده </a:t>
            </a:r>
            <a:r>
              <a:rPr lang="en-US" b="1" dirty="0"/>
              <a:t>۱۴</a:t>
            </a:r>
            <a:r>
              <a:rPr lang="fa-IR" b="1" dirty="0"/>
              <a:t>- صدور ضمانت نامه اي که خود به خود و بدون درخواست کتبي ذي نفـع قابـل تمديـد باشـد،ممنوع است.  </a:t>
            </a:r>
            <a:endParaRPr lang="en-US" b="1" dirty="0"/>
          </a:p>
          <a:p>
            <a:pPr algn="justLow">
              <a:lnSpc>
                <a:spcPct val="150000"/>
              </a:lnSpc>
            </a:pPr>
            <a:r>
              <a:rPr lang="fa-IR" b="1" dirty="0"/>
              <a:t>ماده </a:t>
            </a:r>
            <a:r>
              <a:rPr lang="en-US" b="1" dirty="0"/>
              <a:t>۱۵</a:t>
            </a:r>
            <a:r>
              <a:rPr lang="fa-IR" b="1" dirty="0"/>
              <a:t>- به جز درج تاريخ يا قيد گذشت زمان معيني، ضمانت نامه نبايد حاوي شرطي باشد که نتـوان براي احراز تحقق آن شرط، مدرکي ارايه کرد.  </a:t>
            </a:r>
            <a:endParaRPr lang="en-US" b="1" dirty="0"/>
          </a:p>
          <a:p>
            <a:pPr algn="justLow">
              <a:lnSpc>
                <a:spcPct val="150000"/>
              </a:lnSpc>
            </a:pPr>
            <a:r>
              <a:rPr lang="fa-IR" dirty="0"/>
              <a:t>	</a:t>
            </a:r>
            <a:r>
              <a:rPr lang="fa-IR" b="1" dirty="0"/>
              <a:t>تبصره- اسناد و مدارک موضوع اين ماده بايد به طور صريح در متن ضمانتنامه قيد گردد.  </a:t>
            </a:r>
            <a:endParaRPr lang="en-US" b="1"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557362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نکات مهم-ادامه</a:t>
            </a:r>
          </a:p>
        </p:txBody>
      </p:sp>
      <p:sp>
        <p:nvSpPr>
          <p:cNvPr id="3" name="Content Placeholder 2"/>
          <p:cNvSpPr>
            <a:spLocks noGrp="1"/>
          </p:cNvSpPr>
          <p:nvPr>
            <p:ph idx="1"/>
          </p:nvPr>
        </p:nvSpPr>
        <p:spPr>
          <a:xfrm>
            <a:off x="677334" y="1475233"/>
            <a:ext cx="8596668" cy="4566130"/>
          </a:xfrm>
        </p:spPr>
        <p:txBody>
          <a:bodyPr>
            <a:normAutofit fontScale="92500" lnSpcReduction="10000"/>
          </a:bodyPr>
          <a:lstStyle/>
          <a:p>
            <a:pPr algn="justLow">
              <a:lnSpc>
                <a:spcPct val="120000"/>
              </a:lnSpc>
            </a:pPr>
            <a:r>
              <a:rPr lang="fa-IR" b="1" dirty="0"/>
              <a:t>ماده </a:t>
            </a:r>
            <a:r>
              <a:rPr lang="en-US" b="1" dirty="0"/>
              <a:t>۱۷</a:t>
            </a:r>
            <a:r>
              <a:rPr lang="fa-IR" b="1" dirty="0"/>
              <a:t>- ضمانت نامه بايد حداقل شامل موارد زير باشد:  </a:t>
            </a:r>
            <a:endParaRPr lang="en-US" b="1" dirty="0"/>
          </a:p>
          <a:p>
            <a:pPr algn="justLow">
              <a:lnSpc>
                <a:spcPct val="120000"/>
              </a:lnSpc>
            </a:pPr>
            <a:r>
              <a:rPr lang="en-US" b="1" dirty="0"/>
              <a:t>۱</a:t>
            </a:r>
            <a:r>
              <a:rPr lang="fa-IR" b="1" dirty="0"/>
              <a:t> - مشخصات و نشاني ضمانت خواه  و ذي نفع؛  </a:t>
            </a:r>
            <a:endParaRPr lang="en-US" b="1" dirty="0"/>
          </a:p>
          <a:p>
            <a:pPr algn="justLow">
              <a:lnSpc>
                <a:spcPct val="120000"/>
              </a:lnSpc>
            </a:pPr>
            <a:r>
              <a:rPr lang="en-US" b="1" dirty="0"/>
              <a:t>۲</a:t>
            </a:r>
            <a:r>
              <a:rPr lang="fa-IR" b="1" dirty="0"/>
              <a:t> - نام مؤسسه اعتباري و مشخصات شعبه صادرکننده ضمانت نامه؛ </a:t>
            </a:r>
            <a:endParaRPr lang="en-US" b="1" dirty="0"/>
          </a:p>
          <a:p>
            <a:pPr algn="justLow">
              <a:lnSpc>
                <a:spcPct val="120000"/>
              </a:lnSpc>
            </a:pPr>
            <a:r>
              <a:rPr lang="en-US" b="1" dirty="0"/>
              <a:t>۳</a:t>
            </a:r>
            <a:r>
              <a:rPr lang="fa-IR" b="1" dirty="0"/>
              <a:t> - شماره، تاريخ و موضوع رابطه پايه که ضمانت نامه بر اساس آن صادر مي شود؛ </a:t>
            </a:r>
            <a:endParaRPr lang="en-US" b="1" dirty="0"/>
          </a:p>
          <a:p>
            <a:pPr algn="justLow">
              <a:lnSpc>
                <a:spcPct val="120000"/>
              </a:lnSpc>
            </a:pPr>
            <a:r>
              <a:rPr lang="en-US" b="1" dirty="0"/>
              <a:t>۴</a:t>
            </a:r>
            <a:r>
              <a:rPr lang="fa-IR" b="1" dirty="0"/>
              <a:t> - شماره منحصر به فرد موضوع ماده (</a:t>
            </a:r>
            <a:r>
              <a:rPr lang="en-US" b="1" dirty="0"/>
              <a:t>۱۸</a:t>
            </a:r>
            <a:r>
              <a:rPr lang="fa-IR" b="1" dirty="0"/>
              <a:t>) اين دستورالعمل؛ </a:t>
            </a:r>
            <a:endParaRPr lang="en-US" b="1" dirty="0"/>
          </a:p>
          <a:p>
            <a:pPr algn="justLow">
              <a:lnSpc>
                <a:spcPct val="120000"/>
              </a:lnSpc>
            </a:pPr>
            <a:r>
              <a:rPr lang="en-US" b="1" dirty="0"/>
              <a:t>۵</a:t>
            </a:r>
            <a:r>
              <a:rPr lang="fa-IR" b="1" dirty="0"/>
              <a:t> - وجه ضمانت نامه به عدد و حروف؛ </a:t>
            </a:r>
            <a:endParaRPr lang="en-US" b="1" dirty="0"/>
          </a:p>
          <a:p>
            <a:pPr algn="justLow">
              <a:lnSpc>
                <a:spcPct val="120000"/>
              </a:lnSpc>
            </a:pPr>
            <a:r>
              <a:rPr lang="en-US" b="1" dirty="0"/>
              <a:t>۶</a:t>
            </a:r>
            <a:r>
              <a:rPr lang="fa-IR" b="1" dirty="0"/>
              <a:t> - تاريخ صدور؛ </a:t>
            </a:r>
            <a:endParaRPr lang="en-US" b="1" dirty="0"/>
          </a:p>
          <a:p>
            <a:pPr algn="justLow">
              <a:lnSpc>
                <a:spcPct val="120000"/>
              </a:lnSpc>
            </a:pPr>
            <a:r>
              <a:rPr lang="en-US" b="1" dirty="0"/>
              <a:t>۷</a:t>
            </a:r>
            <a:r>
              <a:rPr lang="fa-IR" b="1" dirty="0"/>
              <a:t> - تاريخ خاتمه اعتبار؛ </a:t>
            </a:r>
            <a:endParaRPr lang="en-US" b="1" dirty="0"/>
          </a:p>
          <a:p>
            <a:pPr algn="justLow">
              <a:lnSpc>
                <a:spcPct val="120000"/>
              </a:lnSpc>
            </a:pPr>
            <a:r>
              <a:rPr lang="en-US" b="1" dirty="0"/>
              <a:t>۸</a:t>
            </a:r>
            <a:r>
              <a:rPr lang="fa-IR" b="1" dirty="0"/>
              <a:t> - رويداد خاتمه اعتبار (</a:t>
            </a:r>
            <a:r>
              <a:rPr lang="fa-IR" dirty="0"/>
              <a:t>در</a:t>
            </a:r>
            <a:r>
              <a:rPr lang="fa-IR" b="1" dirty="0"/>
              <a:t> </a:t>
            </a:r>
            <a:r>
              <a:rPr lang="fa-IR" dirty="0"/>
              <a:t>صورت</a:t>
            </a:r>
            <a:r>
              <a:rPr lang="fa-IR" b="1" dirty="0"/>
              <a:t> </a:t>
            </a:r>
            <a:r>
              <a:rPr lang="fa-IR" dirty="0"/>
              <a:t>وجود</a:t>
            </a:r>
            <a:r>
              <a:rPr lang="fa-IR" b="1" dirty="0"/>
              <a:t>)؛ </a:t>
            </a:r>
            <a:endParaRPr lang="en-US" b="1" dirty="0"/>
          </a:p>
          <a:p>
            <a:pPr algn="justLow">
              <a:lnSpc>
                <a:spcPct val="120000"/>
              </a:lnSpc>
            </a:pPr>
            <a:r>
              <a:rPr lang="en-US" b="1" dirty="0"/>
              <a:t>۹</a:t>
            </a:r>
            <a:r>
              <a:rPr lang="fa-IR" b="1" dirty="0"/>
              <a:t> - تمبر مالياتي. </a:t>
            </a:r>
            <a:endParaRPr lang="en-US"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99746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50976"/>
          </a:xfrm>
        </p:spPr>
        <p:txBody>
          <a:bodyPr/>
          <a:lstStyle/>
          <a:p>
            <a:pPr algn="r"/>
            <a:r>
              <a:rPr lang="fa-IR" dirty="0"/>
              <a:t>نکات مهم-ادامه</a:t>
            </a:r>
          </a:p>
        </p:txBody>
      </p:sp>
      <p:sp>
        <p:nvSpPr>
          <p:cNvPr id="3" name="Content Placeholder 2"/>
          <p:cNvSpPr>
            <a:spLocks noGrp="1"/>
          </p:cNvSpPr>
          <p:nvPr>
            <p:ph idx="1"/>
          </p:nvPr>
        </p:nvSpPr>
        <p:spPr>
          <a:xfrm>
            <a:off x="677334" y="1560577"/>
            <a:ext cx="8596668" cy="4480786"/>
          </a:xfrm>
        </p:spPr>
        <p:txBody>
          <a:bodyPr>
            <a:normAutofit/>
          </a:bodyPr>
          <a:lstStyle/>
          <a:p>
            <a:pPr algn="justLow">
              <a:lnSpc>
                <a:spcPct val="150000"/>
              </a:lnSpc>
            </a:pPr>
            <a:r>
              <a:rPr lang="fa-IR" b="1" dirty="0"/>
              <a:t>ماده </a:t>
            </a:r>
            <a:r>
              <a:rPr lang="en-US" b="1" dirty="0"/>
              <a:t>۱۸</a:t>
            </a:r>
            <a:r>
              <a:rPr lang="fa-IR" b="1" dirty="0"/>
              <a:t>- مؤسسه اعتباري موظف است پيش از صدور ضمانتنامه، نسبت به ثبت آن در سامانه سـپام و اخذ شماره منحصر به فرد از سامانه مزبور اقدام نمايد.  </a:t>
            </a:r>
            <a:endParaRPr lang="en-US" b="1" dirty="0"/>
          </a:p>
          <a:p>
            <a:pPr algn="justLow">
              <a:lnSpc>
                <a:spcPct val="150000"/>
              </a:lnSpc>
            </a:pPr>
            <a:r>
              <a:rPr lang="fa-IR" b="1" dirty="0"/>
              <a:t>تبصره- مجوز صدور ضمانتنامه براي مؤسسه اعتباري که نسـبت بـه ثبـت صـدور  و سـاير  الزامـات  قيد شده در اين دستورالعمل در خصوص ضمانت نامه هاي صادره در سامانه سپام اقدام ننمايد، از سوي بانک مرکزي لغو خواهد شد.   </a:t>
            </a:r>
            <a:endParaRPr lang="en-US" b="1" dirty="0"/>
          </a:p>
          <a:p>
            <a:pPr algn="justLow">
              <a:lnSpc>
                <a:spcPct val="150000"/>
              </a:lnSpc>
            </a:pPr>
            <a:r>
              <a:rPr lang="fa-IR" b="1" dirty="0"/>
              <a:t>ماده </a:t>
            </a:r>
            <a:r>
              <a:rPr lang="en-US" b="1" dirty="0"/>
              <a:t>۱۹</a:t>
            </a:r>
            <a:r>
              <a:rPr lang="fa-IR" b="1" dirty="0"/>
              <a:t>- به استثناي نسخه اصلي ضمانت نامه که مختص ذي نفع است, ساير نسخ آن بايد به عبـارت  »غير قابل مطالبه« ممهور گردند.</a:t>
            </a:r>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496016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20234" cy="950976"/>
          </a:xfrm>
        </p:spPr>
        <p:txBody>
          <a:bodyPr/>
          <a:lstStyle/>
          <a:p>
            <a:pPr algn="r"/>
            <a:r>
              <a:rPr lang="fa-IR" dirty="0"/>
              <a:t>نکات مهم-ادامه</a:t>
            </a:r>
          </a:p>
        </p:txBody>
      </p:sp>
      <p:sp>
        <p:nvSpPr>
          <p:cNvPr id="3" name="Content Placeholder 2"/>
          <p:cNvSpPr>
            <a:spLocks noGrp="1"/>
          </p:cNvSpPr>
          <p:nvPr>
            <p:ph idx="1"/>
          </p:nvPr>
        </p:nvSpPr>
        <p:spPr>
          <a:xfrm>
            <a:off x="677334" y="1450848"/>
            <a:ext cx="8905578" cy="4590515"/>
          </a:xfrm>
        </p:spPr>
        <p:txBody>
          <a:bodyPr>
            <a:normAutofit/>
          </a:bodyPr>
          <a:lstStyle/>
          <a:p>
            <a:pPr algn="justLow">
              <a:lnSpc>
                <a:spcPct val="150000"/>
              </a:lnSpc>
            </a:pPr>
            <a:r>
              <a:rPr lang="fa-IR" b="1" dirty="0"/>
              <a:t>ماده </a:t>
            </a:r>
            <a:r>
              <a:rPr lang="en-US" b="1" dirty="0"/>
              <a:t>۲۰</a:t>
            </a:r>
            <a:r>
              <a:rPr lang="fa-IR" b="1" dirty="0"/>
              <a:t>- صدور اصلاحيه ضمانت نامه منوط به ارايه درخواست کتبي ذي نفع/ضمانت خواه در طول مدت اعتبار ضمانت نامه مي باشد. (در صورت موافقت کتبي طرف ديگر با اعمال اصلاحيه، مؤسسه اعتباري بايد اصلاحيه مزبور را صادر نمايد). </a:t>
            </a:r>
            <a:endParaRPr lang="en-US" b="1" dirty="0"/>
          </a:p>
          <a:p>
            <a:pPr algn="justLow">
              <a:lnSpc>
                <a:spcPct val="150000"/>
              </a:lnSpc>
            </a:pPr>
            <a:r>
              <a:rPr lang="fa-IR" b="1" dirty="0"/>
              <a:t>ماده </a:t>
            </a:r>
            <a:r>
              <a:rPr lang="en-US" b="1" dirty="0"/>
              <a:t>۲۴</a:t>
            </a:r>
            <a:r>
              <a:rPr lang="fa-IR" b="1" dirty="0"/>
              <a:t>- صدور هرگونه اصلاحيه ضـمانت  نامـه، مطـابق ضـوابط و مقـررات زمـان صـدور اصـلاحيه امکان پذير مي باشد.  </a:t>
            </a:r>
            <a:endParaRPr lang="en-US" b="1" dirty="0"/>
          </a:p>
          <a:p>
            <a:pPr algn="justLow">
              <a:lnSpc>
                <a:spcPct val="150000"/>
              </a:lnSpc>
            </a:pPr>
            <a:r>
              <a:rPr lang="fa-IR" b="1" dirty="0"/>
              <a:t>ماده </a:t>
            </a:r>
            <a:r>
              <a:rPr lang="en-US" b="1" dirty="0"/>
              <a:t>۲۵</a:t>
            </a:r>
            <a:r>
              <a:rPr lang="fa-IR" b="1" dirty="0"/>
              <a:t> - تمديد ضمانت نامه صرفا با ارايه درخواست مجزا توسط ذي نفع، حداکثر به مدت يک سـال در هر نوبت  امکانپذير مي باشد. </a:t>
            </a:r>
          </a:p>
          <a:p>
            <a:pPr algn="justLow">
              <a:lnSpc>
                <a:spcPct val="150000"/>
              </a:lnSpc>
            </a:pPr>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889556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50976"/>
          </a:xfrm>
        </p:spPr>
        <p:txBody>
          <a:bodyPr/>
          <a:lstStyle/>
          <a:p>
            <a:pPr algn="r"/>
            <a:r>
              <a:rPr lang="fa-IR" dirty="0"/>
              <a:t>نکات مهم-ادامه</a:t>
            </a:r>
          </a:p>
        </p:txBody>
      </p:sp>
      <p:sp>
        <p:nvSpPr>
          <p:cNvPr id="3" name="Content Placeholder 2"/>
          <p:cNvSpPr>
            <a:spLocks noGrp="1"/>
          </p:cNvSpPr>
          <p:nvPr>
            <p:ph idx="1"/>
          </p:nvPr>
        </p:nvSpPr>
        <p:spPr>
          <a:xfrm>
            <a:off x="677334" y="1280160"/>
            <a:ext cx="8596668" cy="4761203"/>
          </a:xfrm>
        </p:spPr>
        <p:txBody>
          <a:bodyPr>
            <a:normAutofit fontScale="92500" lnSpcReduction="10000"/>
          </a:bodyPr>
          <a:lstStyle/>
          <a:p>
            <a:pPr algn="justLow">
              <a:lnSpc>
                <a:spcPct val="150000"/>
              </a:lnSpc>
            </a:pPr>
            <a:r>
              <a:rPr lang="fa-IR" b="1" dirty="0"/>
              <a:t>نکته 1) بایستی  درخواست کتبي ذي نفع مبني بر تمديد ضمانت نامه صـرفا تـا پايـان وقـت اداري روزخاتمه اعتبار،  به موسسه اعتباری واصل گردد. </a:t>
            </a:r>
          </a:p>
          <a:p>
            <a:pPr algn="justLow">
              <a:lnSpc>
                <a:spcPct val="150000"/>
              </a:lnSpc>
            </a:pPr>
            <a:r>
              <a:rPr lang="fa-IR" b="1" dirty="0"/>
              <a:t>نکته 2) وثایق ضمانت نامه به هنگام انجام هرگونه اصلاحیه ؛ از جمله تمدید، بایستی بر همان اساس تعدیل گردد. </a:t>
            </a:r>
            <a:endParaRPr lang="en-US" b="1" dirty="0"/>
          </a:p>
          <a:p>
            <a:pPr algn="justLow">
              <a:lnSpc>
                <a:spcPct val="150000"/>
              </a:lnSpc>
            </a:pPr>
            <a:r>
              <a:rPr lang="fa-IR" b="1" dirty="0"/>
              <a:t>نکته 3)تمديد ضمانت نامه در هر حال منوط به موافقت مؤسسه اعتباري است.  </a:t>
            </a:r>
            <a:endParaRPr lang="en-US" b="1" dirty="0"/>
          </a:p>
          <a:p>
            <a:pPr algn="justLow">
              <a:lnSpc>
                <a:spcPct val="150000"/>
              </a:lnSpc>
            </a:pPr>
            <a:r>
              <a:rPr lang="fa-IR" b="1" dirty="0"/>
              <a:t>ماده </a:t>
            </a:r>
            <a:r>
              <a:rPr lang="en-US" b="1" dirty="0"/>
              <a:t>۲۷</a:t>
            </a:r>
            <a:r>
              <a:rPr lang="fa-IR" b="1" dirty="0"/>
              <a:t>- مؤسسه اعتباري موظف است تمديد ضمانت نامه را در سامانه سپام ثبت نمايد.  </a:t>
            </a:r>
            <a:endParaRPr lang="en-US" b="1" dirty="0"/>
          </a:p>
          <a:p>
            <a:pPr algn="justLow">
              <a:lnSpc>
                <a:spcPct val="150000"/>
              </a:lnSpc>
            </a:pPr>
            <a:r>
              <a:rPr lang="fa-IR" dirty="0"/>
              <a:t>	</a:t>
            </a:r>
            <a:r>
              <a:rPr lang="fa-IR" b="1" dirty="0"/>
              <a:t>ماده</a:t>
            </a:r>
            <a:r>
              <a:rPr lang="en-US" b="1" dirty="0"/>
              <a:t>۲۸</a:t>
            </a:r>
            <a:r>
              <a:rPr lang="fa-IR" b="1" dirty="0"/>
              <a:t>- تمديد ضمانت نامه، مطابق ضوابط و مقررات زمان تمديد امکان پذير مي باشد.  </a:t>
            </a:r>
            <a:endParaRPr lang="en-US" b="1" dirty="0"/>
          </a:p>
          <a:p>
            <a:pPr algn="justLow">
              <a:lnSpc>
                <a:spcPct val="150000"/>
              </a:lnSpc>
            </a:pPr>
            <a:r>
              <a:rPr lang="fa-IR" b="1" dirty="0"/>
              <a:t>ماده </a:t>
            </a:r>
            <a:r>
              <a:rPr lang="en-US" b="1" dirty="0"/>
              <a:t>۲۹</a:t>
            </a:r>
            <a:r>
              <a:rPr lang="fa-IR" b="1" dirty="0"/>
              <a:t>- مؤسسه اعتباري نبايد به درخواست هاي تمديد ضمانت نامه واصله پس از پايان وقـت اداري روز خاتمه اعتبار، ترتيب اثر دهد.  </a:t>
            </a:r>
            <a:endParaRPr lang="en-US" b="1" dirty="0"/>
          </a:p>
          <a:p>
            <a:pPr algn="justLow">
              <a:lnSpc>
                <a:spcPct val="150000"/>
              </a:lnSpc>
            </a:pPr>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15648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20234" cy="950976"/>
          </a:xfrm>
        </p:spPr>
        <p:txBody>
          <a:bodyPr>
            <a:normAutofit/>
          </a:bodyPr>
          <a:lstStyle/>
          <a:p>
            <a:pPr algn="r"/>
            <a:r>
              <a:rPr lang="fa-IR" b="1" dirty="0"/>
              <a:t>مطالبه و پرداخت وجه ضمانت نامه </a:t>
            </a:r>
            <a:endParaRPr lang="fa-IR" dirty="0"/>
          </a:p>
        </p:txBody>
      </p:sp>
      <p:sp>
        <p:nvSpPr>
          <p:cNvPr id="3" name="Content Placeholder 2"/>
          <p:cNvSpPr>
            <a:spLocks noGrp="1"/>
          </p:cNvSpPr>
          <p:nvPr>
            <p:ph idx="1"/>
          </p:nvPr>
        </p:nvSpPr>
        <p:spPr>
          <a:xfrm>
            <a:off x="677334" y="1450848"/>
            <a:ext cx="8905578" cy="4590515"/>
          </a:xfrm>
        </p:spPr>
        <p:txBody>
          <a:bodyPr>
            <a:normAutofit/>
          </a:bodyPr>
          <a:lstStyle/>
          <a:p>
            <a:pPr algn="justLow">
              <a:lnSpc>
                <a:spcPct val="150000"/>
              </a:lnSpc>
            </a:pPr>
            <a:r>
              <a:rPr lang="fa-IR" b="1" dirty="0"/>
              <a:t>ماده </a:t>
            </a:r>
            <a:r>
              <a:rPr lang="en-US" b="1" dirty="0"/>
              <a:t>۳۰</a:t>
            </a:r>
            <a:r>
              <a:rPr lang="fa-IR" b="1" dirty="0"/>
              <a:t>- مطالبه تمام يا بخشي از وجه ضمانت نامه، بايد با ارايه درخواست کتبي ذي نفع تا پايان وقت اداري روز خاتمه اعتبار و با رعايت کامل شرايط مندرج در ضمانت نامه صورت گيرد.</a:t>
            </a:r>
          </a:p>
          <a:p>
            <a:pPr algn="justLow">
              <a:lnSpc>
                <a:spcPct val="150000"/>
              </a:lnSpc>
            </a:pPr>
            <a:r>
              <a:rPr lang="fa-IR" b="1" dirty="0"/>
              <a:t>ماده </a:t>
            </a:r>
            <a:r>
              <a:rPr lang="en-US" b="1" dirty="0"/>
              <a:t>۳۱</a:t>
            </a:r>
            <a:r>
              <a:rPr lang="fa-IR" b="1" dirty="0"/>
              <a:t>- چنان  چه ضمانت نامه متضمن شرطي دال بر ارايه اسناد و مدارک نباشـد، در صـورت مطالبـه وجه ضمانت نامه توسط ذي نفع، مؤسسه اعتباري موظف است به محض وصول درخواست مطالبه، وجه مورد درخواست ذينفع را که بيش از وجه ضمانت نامه نمي باشد، </a:t>
            </a:r>
            <a:r>
              <a:rPr lang="fa-IR" sz="2000" b="1" u="sng" dirty="0"/>
              <a:t>ابتدا</a:t>
            </a:r>
            <a:r>
              <a:rPr lang="fa-IR" b="1" dirty="0"/>
              <a:t> از محـل سـپرده نقـدي و سـا ير سپرده هاي ضمانت خواه نزد مؤسسه اعتباري و درصورت عدم تکافو، از محل منابع مؤسسه اعتباري، به ذي نفع پرداخت نمايد و مراتب را در سامانه سپام ثبت کند.  </a:t>
            </a:r>
            <a:endParaRPr lang="en-US" b="1" dirty="0"/>
          </a:p>
          <a:p>
            <a:pPr algn="justLow">
              <a:lnSpc>
                <a:spcPct val="150000"/>
              </a:lnSpc>
            </a:pPr>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538760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83658" cy="950976"/>
          </a:xfrm>
        </p:spPr>
        <p:txBody>
          <a:bodyPr>
            <a:normAutofit/>
          </a:bodyPr>
          <a:lstStyle/>
          <a:p>
            <a:pPr algn="r"/>
            <a:r>
              <a:rPr lang="fa-IR" sz="2800" b="1" dirty="0"/>
              <a:t>مطالبه و پرداخت وجه ضمانت نامه- ادامه  </a:t>
            </a:r>
            <a:endParaRPr lang="fa-IR" sz="2800" dirty="0"/>
          </a:p>
        </p:txBody>
      </p:sp>
      <p:sp>
        <p:nvSpPr>
          <p:cNvPr id="3" name="Content Placeholder 2"/>
          <p:cNvSpPr>
            <a:spLocks noGrp="1"/>
          </p:cNvSpPr>
          <p:nvPr>
            <p:ph idx="1"/>
          </p:nvPr>
        </p:nvSpPr>
        <p:spPr>
          <a:xfrm>
            <a:off x="677334" y="1207008"/>
            <a:ext cx="9064074" cy="4834355"/>
          </a:xfrm>
        </p:spPr>
        <p:txBody>
          <a:bodyPr>
            <a:normAutofit/>
          </a:bodyPr>
          <a:lstStyle/>
          <a:p>
            <a:pPr algn="justLow">
              <a:lnSpc>
                <a:spcPct val="150000"/>
              </a:lnSpc>
            </a:pPr>
            <a:r>
              <a:rPr lang="fa-IR" b="1" dirty="0"/>
              <a:t>ماده </a:t>
            </a:r>
            <a:r>
              <a:rPr lang="en-US" b="1" dirty="0"/>
              <a:t>۳۲ </a:t>
            </a:r>
            <a:r>
              <a:rPr lang="fa-IR" b="1" dirty="0"/>
              <a:t>- در صورت مطابق نبودن درخواست مطالبه با مفاد ضمانت نامه، مؤسسه اعتباري موظف است مراتب را به همراه دلايل رد درخواست، حداکثر تا پايان وقت اداري روز بعد و چنان چه روز بعد مصادف با خاتمه اعتبار باشد، تا پايان وقت اداري همان روز به صورت مکتوب به ذي نفع اعلام نمايد و مراتـب را در سامانه سپام ثبت نمايد. </a:t>
            </a:r>
          </a:p>
          <a:p>
            <a:pPr algn="justLow">
              <a:lnSpc>
                <a:spcPct val="150000"/>
              </a:lnSpc>
            </a:pPr>
            <a:r>
              <a:rPr lang="fa-IR" b="1" dirty="0"/>
              <a:t> ماده </a:t>
            </a:r>
            <a:r>
              <a:rPr lang="en-US" b="1" dirty="0"/>
              <a:t>۳۳</a:t>
            </a:r>
            <a:r>
              <a:rPr lang="fa-IR" b="1" dirty="0"/>
              <a:t>- چنان چه ضمانت نامه متضمن شرطي دال بر ارايه اسناد و مدارک باشـد، در صـورت مطالبـه وجه ضمانت نامه توسط ذي نفع، مؤسسه اعتباري موظف است </a:t>
            </a:r>
            <a:r>
              <a:rPr lang="fa-IR" b="1" u="sng" dirty="0">
                <a:solidFill>
                  <a:srgbClr val="00B0F0"/>
                </a:solidFill>
              </a:rPr>
              <a:t>حداکثر ظرف مدت پنج روز کاري بعد از تاريخ وصول درخواست مطالبه </a:t>
            </a:r>
            <a:r>
              <a:rPr lang="fa-IR" b="1" dirty="0"/>
              <a:t>به همراه مدارک و مستندات مربوط، آنها را بررسـي نمايـد. </a:t>
            </a:r>
          </a:p>
          <a:p>
            <a:endParaRPr lang="en-US" b="1"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1278166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83658" cy="950976"/>
          </a:xfrm>
        </p:spPr>
        <p:txBody>
          <a:bodyPr>
            <a:normAutofit/>
          </a:bodyPr>
          <a:lstStyle/>
          <a:p>
            <a:pPr algn="r"/>
            <a:r>
              <a:rPr lang="fa-IR" sz="2800" b="1" dirty="0"/>
              <a:t>مطالبه و پرداخت وجه ضمانت نامه- ادامه  </a:t>
            </a:r>
            <a:endParaRPr lang="fa-IR" sz="2800" dirty="0"/>
          </a:p>
        </p:txBody>
      </p:sp>
      <p:sp>
        <p:nvSpPr>
          <p:cNvPr id="3" name="Content Placeholder 2"/>
          <p:cNvSpPr>
            <a:spLocks noGrp="1"/>
          </p:cNvSpPr>
          <p:nvPr>
            <p:ph idx="1"/>
          </p:nvPr>
        </p:nvSpPr>
        <p:spPr>
          <a:xfrm>
            <a:off x="677334" y="1207008"/>
            <a:ext cx="9064074" cy="4834355"/>
          </a:xfrm>
        </p:spPr>
        <p:txBody>
          <a:bodyPr>
            <a:normAutofit lnSpcReduction="10000"/>
          </a:bodyPr>
          <a:lstStyle/>
          <a:p>
            <a:pPr algn="justLow">
              <a:lnSpc>
                <a:spcPct val="160000"/>
              </a:lnSpc>
            </a:pPr>
            <a:r>
              <a:rPr lang="fa-IR" b="1" dirty="0"/>
              <a:t>درصـورت مطابق بودن درخواست مطالبه و ظاهر اسناد و مدارک با مفاد ضـمانت نامـه  در حـد </a:t>
            </a:r>
            <a:r>
              <a:rPr lang="fa-IR" b="1" u="sng" dirty="0">
                <a:solidFill>
                  <a:srgbClr val="00B0F0"/>
                </a:solidFill>
              </a:rPr>
              <a:t>عـرف بانکـداري</a:t>
            </a:r>
            <a:r>
              <a:rPr lang="fa-IR" b="1" dirty="0"/>
              <a:t>، مؤسسه اعتباري موظف است وجه مورد درخواست ذينفع را که بيش از وجه ضمانتنامه نمي باشد، ا</a:t>
            </a:r>
            <a:r>
              <a:rPr lang="fa-IR" b="1" u="sng" dirty="0"/>
              <a:t>بتدا از محل سپرده نقدي و ساير سپرده هاي ضمانت خواه نزد مؤسسه اعتباري و درصورت عـدم تکـافو، ازمحل منابع مؤسسه اعتباري، به  ذينفع پرداخت نمايد </a:t>
            </a:r>
            <a:r>
              <a:rPr lang="fa-IR" b="1" dirty="0"/>
              <a:t>و مراتب را در سامانه سپام ثبت کند.  </a:t>
            </a:r>
            <a:endParaRPr lang="en-US" b="1" dirty="0"/>
          </a:p>
          <a:p>
            <a:pPr algn="justLow">
              <a:lnSpc>
                <a:spcPct val="150000"/>
              </a:lnSpc>
            </a:pPr>
            <a:r>
              <a:rPr lang="fa-IR" b="1" dirty="0"/>
              <a:t>ماده </a:t>
            </a:r>
            <a:r>
              <a:rPr lang="en-US" b="1" dirty="0"/>
              <a:t>۳۴</a:t>
            </a:r>
            <a:r>
              <a:rPr lang="fa-IR" b="1" dirty="0"/>
              <a:t>- در صورت مطابق نبودن درخواست مطالبه و يا ظاهر اسناد و مدارک با مفـاد ضـمانت نامـه،مؤسسه اعتباري موظف است مراتب را به همراه دلايل رد درخواست، بدون تأخير و حداکثر تـا پايـان وقت اداري آخرين روز مهلت پنج روزه بررسي، به صورت مکتوب به ذي نفع اعلام نموده و مراتب را در سامانه سپام ثبت نمايد. </a:t>
            </a:r>
          </a:p>
          <a:p>
            <a:endParaRPr lang="en-US" b="1"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661015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83658" cy="950976"/>
          </a:xfrm>
        </p:spPr>
        <p:txBody>
          <a:bodyPr>
            <a:normAutofit/>
          </a:bodyPr>
          <a:lstStyle/>
          <a:p>
            <a:pPr algn="r"/>
            <a:r>
              <a:rPr lang="fa-IR" sz="2800" b="1" dirty="0"/>
              <a:t>مطالبه و پرداخت وجه ضمانت نامه- ادامه  </a:t>
            </a:r>
            <a:endParaRPr lang="fa-IR" sz="2800" dirty="0"/>
          </a:p>
        </p:txBody>
      </p:sp>
      <p:sp>
        <p:nvSpPr>
          <p:cNvPr id="3" name="Content Placeholder 2"/>
          <p:cNvSpPr>
            <a:spLocks noGrp="1"/>
          </p:cNvSpPr>
          <p:nvPr>
            <p:ph idx="1"/>
          </p:nvPr>
        </p:nvSpPr>
        <p:spPr>
          <a:xfrm>
            <a:off x="677334" y="1743457"/>
            <a:ext cx="9064074" cy="4297906"/>
          </a:xfrm>
        </p:spPr>
        <p:txBody>
          <a:bodyPr>
            <a:normAutofit lnSpcReduction="10000"/>
          </a:bodyPr>
          <a:lstStyle/>
          <a:p>
            <a:pPr algn="justLow"/>
            <a:r>
              <a:rPr lang="fa-IR" sz="2000" b="1" dirty="0">
                <a:solidFill>
                  <a:srgbClr val="FF0000"/>
                </a:solidFill>
              </a:rPr>
              <a:t>نکته مهم </a:t>
            </a:r>
            <a:r>
              <a:rPr lang="fa-IR" sz="2000" b="1" dirty="0"/>
              <a:t>: در صورت عدم اعلام مراتب فوق ظـرف مهلـت پـنج روزه مزبـور، مؤسسـه اعتباري مکلف است، وجه مورد درخواست ذينفع را که بيش از وجه ضمانت نامه نمي باشد، ابتدا از محل سپرده نقدي و ساير سپرده هاي ضمانت خواه نزد مؤسسه اعتباري و درصـورت عـدم تکـافو، از محـل منابع مؤسسه اعتباري، به  ذينفع پرداخت نمايد و مراتب را در سامانه سپام ثبت نمايد. </a:t>
            </a:r>
            <a:endParaRPr lang="en-US" sz="2000" b="1" dirty="0"/>
          </a:p>
          <a:p>
            <a:pPr algn="justLow"/>
            <a:r>
              <a:rPr lang="fa-IR" sz="2000" b="1" dirty="0"/>
              <a:t>تبصره</a:t>
            </a:r>
            <a:r>
              <a:rPr lang="en-US" sz="2000" b="1" dirty="0"/>
              <a:t>۱</a:t>
            </a:r>
            <a:r>
              <a:rPr lang="fa-IR" sz="2000" b="1" dirty="0"/>
              <a:t>- چنان چه اسناد و مدارک موضوع اين ماده، کمتر از پنج روز مانده به خاتمـه اعتبـار يـا در روز خاتمه اعتبار ضمانت نامه، به مؤسسه اعتباري ارايه گردد، اين امر تأثيري در مـدت پـنج روزه بررسـي ظاهر اسناد و مدارک ندارد و اين مدت کمتر نخواهد شد.  </a:t>
            </a:r>
            <a:endParaRPr lang="en-US" sz="2000" b="1" dirty="0"/>
          </a:p>
          <a:p>
            <a:pPr algn="justLow"/>
            <a:r>
              <a:rPr lang="fa-IR" sz="2000" b="1" dirty="0"/>
              <a:t>تبصره </a:t>
            </a:r>
            <a:r>
              <a:rPr lang="en-US" sz="2000" b="1" dirty="0"/>
              <a:t>۲</a:t>
            </a:r>
            <a:r>
              <a:rPr lang="fa-IR" sz="2000" b="1" dirty="0"/>
              <a:t>- مؤسسه اعتباري موظف است براي اطلاع ذي نفع، موضوع مهلت پـنج روزه بررسـي مطـابق بودن درخواست مطالبه و ظاهر اسناد و مدارک با مفاد ضمانت نامه  و همچنين موضوع تبصـره (</a:t>
            </a:r>
            <a:r>
              <a:rPr lang="en-US" sz="2000" b="1" dirty="0"/>
              <a:t>۱</a:t>
            </a:r>
            <a:r>
              <a:rPr lang="fa-IR" sz="2000" b="1" dirty="0"/>
              <a:t>) ايـن ماده را به نحو مقتضي در ظهر ضمانت نامه  مربوط، قيد نمايد.  </a:t>
            </a:r>
            <a:endParaRPr lang="en-US" sz="2000" b="1" dirty="0"/>
          </a:p>
          <a:p>
            <a:endParaRPr lang="en-US" b="1"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531753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47082" cy="804672"/>
          </a:xfrm>
        </p:spPr>
        <p:txBody>
          <a:bodyPr>
            <a:normAutofit/>
          </a:bodyPr>
          <a:lstStyle/>
          <a:p>
            <a:pPr algn="r"/>
            <a:r>
              <a:rPr lang="fa-IR" sz="2800" b="1" dirty="0"/>
              <a:t>مطالبه و پرداخت وجه ضمانت نامه- ادامه </a:t>
            </a:r>
            <a:endParaRPr lang="fa-IR" sz="2800" dirty="0"/>
          </a:p>
        </p:txBody>
      </p:sp>
      <p:sp>
        <p:nvSpPr>
          <p:cNvPr id="3" name="Content Placeholder 2"/>
          <p:cNvSpPr>
            <a:spLocks noGrp="1"/>
          </p:cNvSpPr>
          <p:nvPr>
            <p:ph idx="1"/>
          </p:nvPr>
        </p:nvSpPr>
        <p:spPr>
          <a:xfrm>
            <a:off x="677334" y="1158241"/>
            <a:ext cx="8881194" cy="4883122"/>
          </a:xfrm>
        </p:spPr>
        <p:txBody>
          <a:bodyPr>
            <a:normAutofit fontScale="77500" lnSpcReduction="20000"/>
          </a:bodyPr>
          <a:lstStyle/>
          <a:p>
            <a:pPr algn="justLow">
              <a:lnSpc>
                <a:spcPct val="150000"/>
              </a:lnSpc>
            </a:pPr>
            <a:r>
              <a:rPr lang="fa-IR" sz="2300" b="1" dirty="0"/>
              <a:t>ماده </a:t>
            </a:r>
            <a:r>
              <a:rPr lang="en-US" sz="2300" b="1" dirty="0"/>
              <a:t>۳۷</a:t>
            </a:r>
            <a:r>
              <a:rPr lang="fa-IR" sz="2300" b="1" dirty="0"/>
              <a:t>- چنان چه پرداخت وجه ضمانت نامه صرفا براي يک بار مد نظر باشد، مؤسسه اعتباري موظف است در متن ضمانت نامه قيد نمايد که پرداخت وجه ضمانت نامه صرفا براي يک بار  امکانپذير بـوده و پرداخت وجه به دفعات، ممنوع است.  </a:t>
            </a:r>
            <a:endParaRPr lang="en-US" sz="2300" b="1" dirty="0"/>
          </a:p>
          <a:p>
            <a:pPr algn="justLow">
              <a:lnSpc>
                <a:spcPct val="150000"/>
              </a:lnSpc>
            </a:pPr>
            <a:r>
              <a:rPr lang="fa-IR" sz="2300" b="1" dirty="0"/>
              <a:t>ماده</a:t>
            </a:r>
            <a:r>
              <a:rPr lang="en-US" sz="2300" b="1" dirty="0"/>
              <a:t>۳۸</a:t>
            </a:r>
            <a:r>
              <a:rPr lang="fa-IR" sz="2300" b="1" dirty="0"/>
              <a:t> - براي مطالبه تمام يا بخشي از وجه ضمانت نامه، ارايه نسخه اصـلي ضـمانت نامـه از سـوي ذي نفع به مؤسسه اعتباري، الزامي است.</a:t>
            </a:r>
          </a:p>
          <a:p>
            <a:pPr algn="justLow">
              <a:lnSpc>
                <a:spcPct val="150000"/>
              </a:lnSpc>
            </a:pPr>
            <a:r>
              <a:rPr lang="fa-IR" sz="2100" b="1" dirty="0">
                <a:solidFill>
                  <a:srgbClr val="00B0F0"/>
                </a:solidFill>
                <a:cs typeface="B Titr" panose="00000700000000000000" pitchFamily="2" charset="-78"/>
              </a:rPr>
              <a:t>نکته: در صورت عدم امکان ارائه نسخه اصلی توسط ذی نفع، اخذ تعهدنامه مطابق دستورالعمل الزامی می باشد. </a:t>
            </a:r>
          </a:p>
          <a:p>
            <a:pPr algn="justLow">
              <a:lnSpc>
                <a:spcPct val="150000"/>
              </a:lnSpc>
            </a:pPr>
            <a:r>
              <a:rPr lang="fa-IR" sz="2100" b="1" dirty="0"/>
              <a:t>ماده </a:t>
            </a:r>
            <a:r>
              <a:rPr lang="en-US" sz="2100" b="1" dirty="0"/>
              <a:t>۳۹</a:t>
            </a:r>
            <a:r>
              <a:rPr lang="fa-IR" sz="2100" b="1" dirty="0"/>
              <a:t>- مؤسسه اعتباري موظف است پس از پرداخت بخشي از وجه ضمانت نامه، نسبت بـه صـدور اصلاحيه وجه آن، اقدام نمايد.  </a:t>
            </a:r>
            <a:endParaRPr lang="en-US" sz="2100" b="1" dirty="0"/>
          </a:p>
          <a:p>
            <a:pPr algn="justLow">
              <a:lnSpc>
                <a:spcPct val="150000"/>
              </a:lnSpc>
            </a:pPr>
            <a:r>
              <a:rPr lang="fa-IR" sz="2100" b="1" dirty="0"/>
              <a:t>ماده </a:t>
            </a:r>
            <a:r>
              <a:rPr lang="en-US" sz="2100" b="1" dirty="0"/>
              <a:t>۴۰</a:t>
            </a:r>
            <a:r>
              <a:rPr lang="fa-IR" sz="2100" b="1" dirty="0"/>
              <a:t>- مؤسسه اعتباري موظف است بلافاصله پس از پرداخت تمام يا بخشي از وجه ضمانت نامه به ذي نفع، مراتب را علاوه بر روش مکتوب از ساير طرق به ضمانت خواه، جهت پرداخت وجه مـذکور بـه مؤسسه اعتباري ابلاغ نمايد.  </a:t>
            </a:r>
            <a:endParaRPr lang="en-US" sz="21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70934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2208"/>
          </a:xfrm>
        </p:spPr>
        <p:txBody>
          <a:bodyPr/>
          <a:lstStyle/>
          <a:p>
            <a:pPr algn="r"/>
            <a:r>
              <a:rPr lang="fa-IR" dirty="0"/>
              <a:t>تعاریف- مطابق دستورالعمل بانک مرکزی</a:t>
            </a:r>
          </a:p>
        </p:txBody>
      </p:sp>
      <p:sp>
        <p:nvSpPr>
          <p:cNvPr id="3" name="Content Placeholder 2"/>
          <p:cNvSpPr>
            <a:spLocks noGrp="1"/>
          </p:cNvSpPr>
          <p:nvPr>
            <p:ph idx="1"/>
          </p:nvPr>
        </p:nvSpPr>
        <p:spPr>
          <a:xfrm>
            <a:off x="677334" y="1706881"/>
            <a:ext cx="8596668" cy="3767327"/>
          </a:xfrm>
        </p:spPr>
        <p:txBody>
          <a:bodyPr>
            <a:normAutofit/>
          </a:bodyPr>
          <a:lstStyle/>
          <a:p>
            <a:pPr algn="justLow">
              <a:lnSpc>
                <a:spcPct val="150000"/>
              </a:lnSpc>
            </a:pPr>
            <a:r>
              <a:rPr lang="fa-IR" sz="2000" b="1" dirty="0"/>
              <a:t>ضمانت نامه بانکي:</a:t>
            </a:r>
          </a:p>
          <a:p>
            <a:pPr algn="justLow">
              <a:lnSpc>
                <a:spcPct val="250000"/>
              </a:lnSpc>
            </a:pPr>
            <a:r>
              <a:rPr lang="fa-IR" sz="2000" b="1" dirty="0"/>
              <a:t>سندي است که بـه  موجـب  آن مؤسسه اعتباري به طور غيرقابل برگشت متعهد مي شود به محض اعلام و مطالبه هر ميزان از وجه مندرج در آن توسط ذي نفع، با رعايت مفاد دستورالعمل مربوطه، وجه مطالبه شده را به ذي نفـع پرداخت نمايد. </a:t>
            </a:r>
            <a:endParaRPr lang="en-US" sz="20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68343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20234" cy="950976"/>
          </a:xfrm>
        </p:spPr>
        <p:txBody>
          <a:bodyPr/>
          <a:lstStyle/>
          <a:p>
            <a:pPr algn="r"/>
            <a:r>
              <a:rPr lang="fa-IR" dirty="0"/>
              <a:t>شرایط ابطال و خاتمه اعتبار ضمانت نامه:</a:t>
            </a:r>
          </a:p>
        </p:txBody>
      </p:sp>
      <p:sp>
        <p:nvSpPr>
          <p:cNvPr id="3" name="Content Placeholder 2"/>
          <p:cNvSpPr>
            <a:spLocks noGrp="1"/>
          </p:cNvSpPr>
          <p:nvPr>
            <p:ph idx="1"/>
          </p:nvPr>
        </p:nvSpPr>
        <p:spPr>
          <a:xfrm>
            <a:off x="677334" y="1450848"/>
            <a:ext cx="8905578" cy="4590515"/>
          </a:xfrm>
        </p:spPr>
        <p:txBody>
          <a:bodyPr>
            <a:normAutofit lnSpcReduction="10000"/>
          </a:bodyPr>
          <a:lstStyle/>
          <a:p>
            <a:pPr algn="justLow">
              <a:lnSpc>
                <a:spcPct val="150000"/>
              </a:lnSpc>
            </a:pPr>
            <a:r>
              <a:rPr lang="fa-IR" b="1" dirty="0"/>
              <a:t>ماده </a:t>
            </a:r>
            <a:r>
              <a:rPr lang="en-US" b="1" dirty="0"/>
              <a:t>۴۱</a:t>
            </a:r>
            <a:r>
              <a:rPr lang="fa-IR" b="1" dirty="0"/>
              <a:t>- ضمانت نامه در موارد زير باطل مي شود:  </a:t>
            </a:r>
            <a:endParaRPr lang="en-US" b="1" dirty="0"/>
          </a:p>
          <a:p>
            <a:pPr algn="justLow">
              <a:lnSpc>
                <a:spcPct val="150000"/>
              </a:lnSpc>
            </a:pPr>
            <a:r>
              <a:rPr lang="en-US" b="1" dirty="0"/>
              <a:t>۱</a:t>
            </a:r>
            <a:r>
              <a:rPr lang="fa-IR" b="1" dirty="0"/>
              <a:t> - واقع شدن »خاتمه اعتبار« اعم از وقوع رويداد يا تاريخ (هرکدام که زودتر واقع شود)؛ </a:t>
            </a:r>
            <a:endParaRPr lang="en-US" b="1" dirty="0"/>
          </a:p>
          <a:p>
            <a:pPr algn="justLow">
              <a:lnSpc>
                <a:spcPct val="150000"/>
              </a:lnSpc>
            </a:pPr>
            <a:r>
              <a:rPr lang="fa-IR" dirty="0"/>
              <a:t>	</a:t>
            </a:r>
            <a:r>
              <a:rPr lang="en-US" b="1" dirty="0"/>
              <a:t>۲</a:t>
            </a:r>
            <a:r>
              <a:rPr lang="fa-IR" b="1" dirty="0"/>
              <a:t> - به موجب اعلام کتبي ذينفع مبني بر انصراف از مطالبه کل وجه ضمانتنامه يا ابطال آن؛ </a:t>
            </a:r>
            <a:endParaRPr lang="en-US" b="1" dirty="0"/>
          </a:p>
          <a:p>
            <a:pPr algn="justLow">
              <a:lnSpc>
                <a:spcPct val="150000"/>
              </a:lnSpc>
            </a:pPr>
            <a:r>
              <a:rPr lang="en-US" b="1" dirty="0"/>
              <a:t>۳</a:t>
            </a:r>
            <a:r>
              <a:rPr lang="fa-IR" b="1" dirty="0"/>
              <a:t> - هنگامي که در اثر صدور »اصلاحيه هاي کاهش وجه ضمانت نامه«، وجه ضمانت نامه بـه صـفربرسد؛ </a:t>
            </a:r>
            <a:endParaRPr lang="en-US" b="1" dirty="0"/>
          </a:p>
          <a:p>
            <a:pPr algn="justLow">
              <a:lnSpc>
                <a:spcPct val="150000"/>
              </a:lnSpc>
            </a:pPr>
            <a:r>
              <a:rPr lang="en-US" b="1" dirty="0"/>
              <a:t>۴</a:t>
            </a:r>
            <a:r>
              <a:rPr lang="fa-IR" b="1" dirty="0"/>
              <a:t> - هنگامي که وجه ضمانت نامه در اثر پرداخت به صفر برسد؛ </a:t>
            </a:r>
            <a:endParaRPr lang="en-US" b="1" dirty="0"/>
          </a:p>
          <a:p>
            <a:pPr algn="justLow">
              <a:lnSpc>
                <a:spcPct val="150000"/>
              </a:lnSpc>
            </a:pPr>
            <a:r>
              <a:rPr lang="fa-IR" b="1" dirty="0"/>
              <a:t>تبصره- مؤسسه اعتباري موظف است ابطال و خاتمه اعتبار ضمانت نامه را حسب مورد، در سامانه سپام ثبت نمايد. </a:t>
            </a:r>
            <a:endParaRPr lang="en-US" b="1" dirty="0"/>
          </a:p>
          <a:p>
            <a:pPr algn="justLow">
              <a:lnSpc>
                <a:spcPct val="150000"/>
              </a:lnSpc>
            </a:pPr>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3133005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20234" cy="950976"/>
          </a:xfrm>
        </p:spPr>
        <p:txBody>
          <a:bodyPr>
            <a:normAutofit/>
          </a:bodyPr>
          <a:lstStyle/>
          <a:p>
            <a:pPr algn="r"/>
            <a:r>
              <a:rPr lang="fa-IR" dirty="0"/>
              <a:t>ادامه- شرایط خاتمه و ابطال</a:t>
            </a:r>
          </a:p>
        </p:txBody>
      </p:sp>
      <p:sp>
        <p:nvSpPr>
          <p:cNvPr id="3" name="Content Placeholder 2"/>
          <p:cNvSpPr>
            <a:spLocks noGrp="1"/>
          </p:cNvSpPr>
          <p:nvPr>
            <p:ph idx="1"/>
          </p:nvPr>
        </p:nvSpPr>
        <p:spPr>
          <a:xfrm>
            <a:off x="677334" y="1450848"/>
            <a:ext cx="8905578" cy="4590515"/>
          </a:xfrm>
        </p:spPr>
        <p:txBody>
          <a:bodyPr>
            <a:normAutofit lnSpcReduction="10000"/>
          </a:bodyPr>
          <a:lstStyle/>
          <a:p>
            <a:pPr algn="justLow">
              <a:lnSpc>
                <a:spcPct val="150000"/>
              </a:lnSpc>
            </a:pPr>
            <a:r>
              <a:rPr lang="fa-IR" b="1" dirty="0"/>
              <a:t>ماده </a:t>
            </a:r>
            <a:r>
              <a:rPr lang="en-US" b="1" dirty="0"/>
              <a:t>۴۲</a:t>
            </a:r>
            <a:r>
              <a:rPr lang="fa-IR" b="1" dirty="0"/>
              <a:t>- چنان چه »خاتمه اعتبار« ضمانت نامه منوط به وقوع رويدادي گردد، لازم است اسناد و مدارک مربوط به رويداد منجر به »خاتمه اعتبار«، در متن ضمانت نامه مشخص شود.  </a:t>
            </a:r>
            <a:endParaRPr lang="en-US" b="1" dirty="0"/>
          </a:p>
          <a:p>
            <a:pPr algn="justLow">
              <a:lnSpc>
                <a:spcPct val="150000"/>
              </a:lnSpc>
            </a:pPr>
            <a:r>
              <a:rPr lang="fa-IR" b="1" dirty="0"/>
              <a:t>ماده </a:t>
            </a:r>
            <a:r>
              <a:rPr lang="en-US" b="1" dirty="0"/>
              <a:t>۴۳</a:t>
            </a:r>
            <a:r>
              <a:rPr lang="fa-IR" b="1" dirty="0"/>
              <a:t>- در صورت ارايه اسناد و مدارک موضوع ماده (</a:t>
            </a:r>
            <a:r>
              <a:rPr lang="en-US" b="1" dirty="0"/>
              <a:t>۴۲</a:t>
            </a:r>
            <a:r>
              <a:rPr lang="fa-IR" b="1" dirty="0"/>
              <a:t>)، مؤسسه اعتباري موظـف اسـت حـداکثرظرف مدت پنج روز کاري بعد از ارايه اسناد و مدارک، ظاهر اسـناد و  مـدارک ارايـه شـده را بـا مفـاد  ضمانت نامه در حد عرف بانکداري تطابق داده و در صورتي که ظاهر اسناد و مدارک ارايه شده را مطابق تشخيص دهد، با رعايت مفاد اين دستورالعمل، ضمانت نامه را باطل نموده، مراتب را در سـامانه سـپامثبت نمايد و نسبت به آزادسازي وثايق ضمانت خواه اقدام کند.  </a:t>
            </a:r>
            <a:endParaRPr lang="en-US" b="1" dirty="0"/>
          </a:p>
          <a:p>
            <a:pPr algn="justLow">
              <a:lnSpc>
                <a:spcPct val="150000"/>
              </a:lnSpc>
            </a:pPr>
            <a:r>
              <a:rPr lang="fa-IR" b="1" dirty="0"/>
              <a:t>ماده </a:t>
            </a:r>
            <a:r>
              <a:rPr lang="en-US" b="1" dirty="0"/>
              <a:t>۴۴</a:t>
            </a:r>
            <a:r>
              <a:rPr lang="fa-IR" b="1" dirty="0"/>
              <a:t>- چنان چه خاتمه اعتبار با روز تعطيلي رسمي کشور مصادف شود، روز کاري بعد از روز تعطيل، به عنوان روز خاتمه اعتبار تلقي  ميگردد.</a:t>
            </a:r>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2375323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3440"/>
          </a:xfrm>
        </p:spPr>
        <p:txBody>
          <a:bodyPr/>
          <a:lstStyle/>
          <a:p>
            <a:pPr algn="r"/>
            <a:r>
              <a:rPr lang="fa-IR" dirty="0"/>
              <a:t>سایر مقررات:</a:t>
            </a:r>
          </a:p>
        </p:txBody>
      </p:sp>
      <p:sp>
        <p:nvSpPr>
          <p:cNvPr id="3" name="Content Placeholder 2"/>
          <p:cNvSpPr>
            <a:spLocks noGrp="1"/>
          </p:cNvSpPr>
          <p:nvPr>
            <p:ph idx="1"/>
          </p:nvPr>
        </p:nvSpPr>
        <p:spPr>
          <a:xfrm>
            <a:off x="677334" y="1463041"/>
            <a:ext cx="8978730" cy="4578322"/>
          </a:xfrm>
        </p:spPr>
        <p:txBody>
          <a:bodyPr>
            <a:normAutofit fontScale="62500" lnSpcReduction="20000"/>
          </a:bodyPr>
          <a:lstStyle/>
          <a:p>
            <a:pPr algn="justLow">
              <a:lnSpc>
                <a:spcPct val="150000"/>
              </a:lnSpc>
            </a:pPr>
            <a:r>
              <a:rPr lang="fa-IR" sz="2600" b="1" dirty="0"/>
              <a:t>ماده </a:t>
            </a:r>
            <a:r>
              <a:rPr lang="en-US" sz="2600" b="1" dirty="0"/>
              <a:t>۵۲ </a:t>
            </a:r>
            <a:r>
              <a:rPr lang="fa-IR" sz="2600" b="1" dirty="0"/>
              <a:t>- صدور ضمانت نامه براي تضمين تسهيلات/تعهدات اعطايي/ايجادشده ريالي خـود و سـاير مؤسسات اعتباري صرفا در صورتي مجاز است که مؤسسه اعتباري معادل صد درصد وجه ضمانت نامه را به صورت سپرده نقدي از  ضمانت خواه دريافت نموده باشد.  </a:t>
            </a:r>
            <a:endParaRPr lang="en-US" sz="2600" b="1" dirty="0"/>
          </a:p>
          <a:p>
            <a:pPr algn="justLow">
              <a:lnSpc>
                <a:spcPct val="150000"/>
              </a:lnSpc>
            </a:pPr>
            <a:r>
              <a:rPr lang="fa-IR" sz="2600" b="1" dirty="0"/>
              <a:t>تبصره- صدور ضمانت نامه ريالي به عنوان وثيقه تعهدات و تسهيلات ارزي تحـت هـر عنـوان ممنـوع است.  </a:t>
            </a:r>
            <a:endParaRPr lang="en-US" sz="2600" b="1" dirty="0"/>
          </a:p>
          <a:p>
            <a:pPr algn="justLow">
              <a:lnSpc>
                <a:spcPct val="150000"/>
              </a:lnSpc>
            </a:pPr>
            <a:r>
              <a:rPr lang="fa-IR" sz="2600" b="1" dirty="0"/>
              <a:t>ماده </a:t>
            </a:r>
            <a:r>
              <a:rPr lang="en-US" sz="2600" b="1" dirty="0"/>
              <a:t>۵۳</a:t>
            </a:r>
            <a:r>
              <a:rPr lang="fa-IR" sz="2600" b="1" dirty="0"/>
              <a:t>- در مواردي که براي ضمانت نامه هاي صادره جهت تضمين معاملات دولتـي کـه ذينفـع آنهـادستگاه ها  و شرکت هاي دولتي مي باشند مقررات خاص وجود داشته باشد، اين ضمانت نامه ها صـرفا درموارد يادشده، تابع مقررات خاص خود  ميباشد.  </a:t>
            </a:r>
          </a:p>
          <a:p>
            <a:pPr algn="justLow">
              <a:lnSpc>
                <a:spcPct val="150000"/>
              </a:lnSpc>
            </a:pPr>
            <a:endParaRPr lang="en-US" sz="2600" b="1" dirty="0"/>
          </a:p>
          <a:p>
            <a:pPr algn="justLow">
              <a:lnSpc>
                <a:spcPct val="150000"/>
              </a:lnSpc>
            </a:pPr>
            <a:r>
              <a:rPr lang="fa-IR" sz="2600" b="1" dirty="0"/>
              <a:t>ماده </a:t>
            </a:r>
            <a:r>
              <a:rPr lang="en-US" sz="2600" b="1" dirty="0"/>
              <a:t>۵۴</a:t>
            </a:r>
            <a:r>
              <a:rPr lang="fa-IR" sz="2600" b="1" dirty="0"/>
              <a:t>- صدور  ضمانتنامه اي که ضمانت خواه و ذينفع آن، اشخاص غيردولتي  ميباشند، منوط به اخذ مجوز از ادارات مرکزي ذيربط در مؤسسه اعتباري صادرکننده ضمانتنامه مي باشد.  </a:t>
            </a:r>
            <a:endParaRPr lang="en-US" sz="2600"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3903349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504" y="704088"/>
            <a:ext cx="8046720" cy="780696"/>
          </a:xfrm>
        </p:spPr>
        <p:txBody>
          <a:bodyPr>
            <a:normAutofit/>
          </a:bodyPr>
          <a:lstStyle/>
          <a:p>
            <a:pPr algn="r"/>
            <a:r>
              <a:rPr lang="fa-IR" sz="3000" b="1" dirty="0"/>
              <a:t>منابع حقوق داخلی حاکم بر ضمانت نامه ها</a:t>
            </a:r>
            <a:endParaRPr lang="en-US" sz="3000" b="1" dirty="0"/>
          </a:p>
        </p:txBody>
      </p:sp>
      <p:sp>
        <p:nvSpPr>
          <p:cNvPr id="3" name="Content Placeholder 2"/>
          <p:cNvSpPr>
            <a:spLocks noGrp="1"/>
          </p:cNvSpPr>
          <p:nvPr>
            <p:ph idx="1"/>
          </p:nvPr>
        </p:nvSpPr>
        <p:spPr>
          <a:xfrm>
            <a:off x="1365504" y="1556793"/>
            <a:ext cx="8046720" cy="4464496"/>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gn="r">
              <a:lnSpc>
                <a:spcPct val="150000"/>
              </a:lnSpc>
              <a:buNone/>
            </a:pPr>
            <a:r>
              <a:rPr lang="fa-IR" sz="3200" dirty="0"/>
              <a:t>منابع حقوقی حاکم بر ضمانت نامه های بانکی عبارت است از:</a:t>
            </a:r>
          </a:p>
          <a:p>
            <a:pPr algn="r" rtl="1">
              <a:lnSpc>
                <a:spcPct val="150000"/>
              </a:lnSpc>
              <a:buFont typeface="Wingdings" pitchFamily="2" charset="2"/>
              <a:buChar char="v"/>
            </a:pPr>
            <a:r>
              <a:rPr lang="fa-IR" sz="3200" dirty="0"/>
              <a:t>قانون شامل قوانین و مقررات اعم از قوانین عادی و قانون خاص حاکم بر ضمانت نامه ها و نیز مقررات حاکم اعم از آیین نامه و بخشنامه و دستورالعمل</a:t>
            </a:r>
          </a:p>
          <a:p>
            <a:pPr algn="r" rtl="1">
              <a:lnSpc>
                <a:spcPct val="150000"/>
              </a:lnSpc>
              <a:buFont typeface="Wingdings" pitchFamily="2" charset="2"/>
              <a:buChar char="v"/>
            </a:pPr>
            <a:r>
              <a:rPr lang="fa-IR" sz="3200" dirty="0"/>
              <a:t>عرف ( همانند عرف بانکی در رابطه با تطابق امضاء/ بررسی ظاهری اسناد)</a:t>
            </a:r>
          </a:p>
          <a:p>
            <a:pPr algn="r" rtl="1">
              <a:lnSpc>
                <a:spcPct val="150000"/>
              </a:lnSpc>
              <a:buFont typeface="Wingdings" pitchFamily="2" charset="2"/>
              <a:buChar char="v"/>
            </a:pPr>
            <a:r>
              <a:rPr lang="fa-IR" sz="3200" dirty="0"/>
              <a:t>رویه قضایی ( آرائ دادگاهها و مراجع قضایی)</a:t>
            </a:r>
          </a:p>
          <a:p>
            <a:pPr algn="r" rtl="1">
              <a:lnSpc>
                <a:spcPct val="150000"/>
              </a:lnSpc>
              <a:buFont typeface="Wingdings" pitchFamily="2" charset="2"/>
              <a:buChar char="v"/>
            </a:pPr>
            <a:r>
              <a:rPr lang="fa-IR" sz="3200" dirty="0"/>
              <a:t>اصول کلی حقوقی</a:t>
            </a:r>
            <a:r>
              <a:rPr lang="fa-IR" sz="2000" u="sng" dirty="0"/>
              <a:t>( اصل تقدم دستور مقام قضایی بر کلیه قوانین و مقررات)    </a:t>
            </a:r>
          </a:p>
          <a:p>
            <a:pPr algn="r" rtl="1">
              <a:lnSpc>
                <a:spcPct val="150000"/>
              </a:lnSpc>
              <a:buFont typeface="Wingdings" pitchFamily="2" charset="2"/>
              <a:buChar char="v"/>
            </a:pPr>
            <a:r>
              <a:rPr lang="fa-IR" sz="3200" dirty="0"/>
              <a:t>دکترین حقوقی/نظرات علمای حقوقی</a:t>
            </a:r>
            <a:r>
              <a:rPr lang="fa-IR" sz="2400" dirty="0"/>
              <a:t>(نظر در مورد وجه التزام تاخیر تادیه دین)</a:t>
            </a:r>
            <a:endParaRPr lang="en-US" sz="2400" dirty="0"/>
          </a:p>
          <a:p>
            <a:pPr algn="r" rtl="1">
              <a:lnSpc>
                <a:spcPct val="150000"/>
              </a:lnSpc>
              <a:buFont typeface="Wingdings" pitchFamily="2" charset="2"/>
              <a:buChar char="v"/>
            </a:pPr>
            <a:endParaRPr lang="en-US" sz="3200" dirty="0"/>
          </a:p>
        </p:txBody>
      </p:sp>
      <p:sp>
        <p:nvSpPr>
          <p:cNvPr id="5" name="Footer Placeholder 4"/>
          <p:cNvSpPr>
            <a:spLocks noGrp="1"/>
          </p:cNvSpPr>
          <p:nvPr>
            <p:ph type="ftr" sz="quarter" idx="11"/>
          </p:nvPr>
        </p:nvSpPr>
        <p:spPr>
          <a:xfrm>
            <a:off x="1396662" y="6093298"/>
            <a:ext cx="6297612" cy="365125"/>
          </a:xfrm>
        </p:spPr>
        <p:txBody>
          <a:bodyPr/>
          <a:lstStyle/>
          <a:p>
            <a:endParaRPr lang="en-US" dirty="0"/>
          </a:p>
        </p:txBody>
      </p:sp>
      <p:sp>
        <p:nvSpPr>
          <p:cNvPr id="4" name="Slide Number Placeholder 3"/>
          <p:cNvSpPr>
            <a:spLocks noGrp="1"/>
          </p:cNvSpPr>
          <p:nvPr>
            <p:ph type="sldNum" sz="quarter" idx="12"/>
          </p:nvPr>
        </p:nvSpPr>
        <p:spPr/>
        <p:txBody>
          <a:bodyPr/>
          <a:lstStyle/>
          <a:p>
            <a:fld id="{3CD1E98F-C46E-48F2-90FE-DAE90B2C9674}" type="slidenum">
              <a:rPr lang="en-US" smtClean="0"/>
              <a:pPr/>
              <a:t>33</a:t>
            </a:fld>
            <a:endParaRPr lang="en-US"/>
          </a:p>
        </p:txBody>
      </p:sp>
    </p:spTree>
    <p:extLst>
      <p:ext uri="{BB962C8B-B14F-4D97-AF65-F5344CB8AC3E}">
        <p14:creationId xmlns:p14="http://schemas.microsoft.com/office/powerpoint/2010/main" val="32520863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690" y="704088"/>
            <a:ext cx="8526318" cy="466872"/>
          </a:xfrm>
        </p:spPr>
        <p:txBody>
          <a:bodyPr>
            <a:noAutofit/>
          </a:bodyPr>
          <a:lstStyle/>
          <a:p>
            <a:pPr algn="r" rtl="1"/>
            <a:r>
              <a:rPr lang="fa-IR" sz="3000" b="1" dirty="0"/>
              <a:t>قوانین و مقررات حاکم بر ضمانت نامه بانکی </a:t>
            </a:r>
            <a:endParaRPr lang="en-US" sz="3000" b="1" dirty="0"/>
          </a:p>
        </p:txBody>
      </p:sp>
      <p:sp>
        <p:nvSpPr>
          <p:cNvPr id="3" name="Content Placeholder 2"/>
          <p:cNvSpPr>
            <a:spLocks noGrp="1"/>
          </p:cNvSpPr>
          <p:nvPr>
            <p:ph idx="1"/>
          </p:nvPr>
        </p:nvSpPr>
        <p:spPr>
          <a:xfrm>
            <a:off x="487680" y="1276377"/>
            <a:ext cx="9351264" cy="4464496"/>
          </a:xfrm>
        </p:spPr>
        <p:style>
          <a:lnRef idx="1">
            <a:schemeClr val="accent1"/>
          </a:lnRef>
          <a:fillRef idx="2">
            <a:schemeClr val="accent1"/>
          </a:fillRef>
          <a:effectRef idx="1">
            <a:schemeClr val="accent1"/>
          </a:effectRef>
          <a:fontRef idx="minor">
            <a:schemeClr val="dk1"/>
          </a:fontRef>
        </p:style>
        <p:txBody>
          <a:bodyPr>
            <a:normAutofit/>
          </a:bodyPr>
          <a:lstStyle/>
          <a:p>
            <a:pPr>
              <a:lnSpc>
                <a:spcPct val="150000"/>
              </a:lnSpc>
              <a:buNone/>
            </a:pPr>
            <a:r>
              <a:rPr lang="fa-IR" sz="2800" b="1" dirty="0"/>
              <a:t>-قوانین عادی مجلس مانند مقررات مربوط به </a:t>
            </a:r>
            <a:r>
              <a:rPr lang="fa-IR" sz="2800" b="1" dirty="0" err="1"/>
              <a:t>فاکتورینگ</a:t>
            </a:r>
            <a:endParaRPr lang="fa-IR" sz="2800" b="1" dirty="0"/>
          </a:p>
          <a:p>
            <a:pPr>
              <a:lnSpc>
                <a:spcPct val="150000"/>
              </a:lnSpc>
              <a:buNone/>
            </a:pPr>
            <a:r>
              <a:rPr lang="fa-IR" sz="2800" b="1" dirty="0"/>
              <a:t>-مصوبات هیات وزیران</a:t>
            </a:r>
          </a:p>
          <a:p>
            <a:pPr>
              <a:lnSpc>
                <a:spcPct val="150000"/>
              </a:lnSpc>
              <a:buNone/>
            </a:pPr>
            <a:r>
              <a:rPr lang="fa-IR" sz="2800" b="1" dirty="0"/>
              <a:t>-قانون مدنی (از قبیل اصل آزادی قراردادی)</a:t>
            </a:r>
          </a:p>
          <a:p>
            <a:pPr>
              <a:lnSpc>
                <a:spcPct val="150000"/>
              </a:lnSpc>
              <a:buNone/>
            </a:pPr>
            <a:r>
              <a:rPr lang="fa-IR" sz="2800" b="1" dirty="0"/>
              <a:t>-قانون تجارت (از قبیل اسناد تجاری/ تنزیل اسناد)</a:t>
            </a:r>
          </a:p>
          <a:p>
            <a:pPr algn="ctr">
              <a:lnSpc>
                <a:spcPct val="150000"/>
              </a:lnSpc>
              <a:buNone/>
            </a:pPr>
            <a:endParaRPr lang="fa-IR" sz="3200" dirty="0"/>
          </a:p>
        </p:txBody>
      </p:sp>
      <p:sp>
        <p:nvSpPr>
          <p:cNvPr id="5" name="Footer Placeholder 4"/>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D1E98F-C46E-48F2-90FE-DAE90B2C9674}" type="slidenum">
              <a:rPr lang="en-US" smtClean="0"/>
              <a:pPr/>
              <a:t>34</a:t>
            </a:fld>
            <a:endParaRPr lang="en-US"/>
          </a:p>
        </p:txBody>
      </p:sp>
    </p:spTree>
    <p:extLst>
      <p:ext uri="{BB962C8B-B14F-4D97-AF65-F5344CB8AC3E}">
        <p14:creationId xmlns:p14="http://schemas.microsoft.com/office/powerpoint/2010/main" val="1061813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7577328" cy="780696"/>
          </a:xfrm>
        </p:spPr>
        <p:txBody>
          <a:bodyPr>
            <a:normAutofit/>
          </a:bodyPr>
          <a:lstStyle/>
          <a:p>
            <a:pPr algn="r" rtl="1"/>
            <a:r>
              <a:rPr lang="fa-IR" sz="3200" b="1" dirty="0"/>
              <a:t>ادامه-قوانین و مقررات حاکم </a:t>
            </a:r>
            <a:r>
              <a:rPr lang="fa-IR" sz="2400" b="1" dirty="0"/>
              <a:t>  </a:t>
            </a:r>
            <a:endParaRPr lang="en-US" sz="2400" b="1" dirty="0"/>
          </a:p>
        </p:txBody>
      </p:sp>
      <p:sp>
        <p:nvSpPr>
          <p:cNvPr id="3" name="Content Placeholder 2"/>
          <p:cNvSpPr>
            <a:spLocks noGrp="1"/>
          </p:cNvSpPr>
          <p:nvPr>
            <p:ph idx="1"/>
          </p:nvPr>
        </p:nvSpPr>
        <p:spPr>
          <a:xfrm>
            <a:off x="677334" y="1556793"/>
            <a:ext cx="8881194" cy="4464496"/>
          </a:xfrm>
        </p:spPr>
        <p:style>
          <a:lnRef idx="1">
            <a:schemeClr val="accent1"/>
          </a:lnRef>
          <a:fillRef idx="2">
            <a:schemeClr val="accent1"/>
          </a:fillRef>
          <a:effectRef idx="1">
            <a:schemeClr val="accent1"/>
          </a:effectRef>
          <a:fontRef idx="minor">
            <a:schemeClr val="dk1"/>
          </a:fontRef>
        </p:style>
        <p:txBody>
          <a:bodyPr>
            <a:normAutofit/>
          </a:bodyPr>
          <a:lstStyle/>
          <a:p>
            <a:pPr algn="r" rtl="1">
              <a:lnSpc>
                <a:spcPct val="150000"/>
              </a:lnSpc>
              <a:buFont typeface="Wingdings" panose="05000000000000000000" pitchFamily="2" charset="2"/>
              <a:buChar char="v"/>
            </a:pPr>
            <a:r>
              <a:rPr lang="fa-IR" sz="2400" b="1" dirty="0"/>
              <a:t>دستورالعمل ضمانت نامه های ریالی مصوب سال 1396 و اصلاحات آن </a:t>
            </a:r>
          </a:p>
          <a:p>
            <a:pPr algn="r" rtl="1">
              <a:lnSpc>
                <a:spcPct val="150000"/>
              </a:lnSpc>
              <a:buFont typeface="Wingdings" panose="05000000000000000000" pitchFamily="2" charset="2"/>
              <a:buChar char="v"/>
            </a:pPr>
            <a:r>
              <a:rPr lang="fa-IR" sz="2400" b="1" dirty="0"/>
              <a:t>فصل چهارم (قسمت " ک ") مجموعه مقررات ارزی بانک مرکزی در مورد ضمانت نامه های ارزی</a:t>
            </a:r>
          </a:p>
          <a:p>
            <a:pPr>
              <a:lnSpc>
                <a:spcPct val="150000"/>
              </a:lnSpc>
              <a:buFont typeface="Wingdings" panose="05000000000000000000" pitchFamily="2" charset="2"/>
              <a:buChar char="v"/>
            </a:pPr>
            <a:r>
              <a:rPr kumimoji="0" lang="fa-IR" sz="2400" b="1" i="0" u="none" strike="noStrike" kern="1200" cap="none" spc="0" normalizeH="0" baseline="0" noProof="0" dirty="0">
                <a:ln>
                  <a:noFill/>
                </a:ln>
                <a:solidFill>
                  <a:prstClr val="black"/>
                </a:solidFill>
                <a:effectLst/>
                <a:uLnTx/>
                <a:uFillTx/>
                <a:latin typeface="Trebuchet MS" panose="020B0603020202020204"/>
                <a:ea typeface="+mn-ea"/>
                <a:cs typeface="Tahoma" panose="020B0604030504040204" pitchFamily="34" charset="0"/>
              </a:rPr>
              <a:t>مقررات اتاق بازرگانی بین </a:t>
            </a:r>
            <a:r>
              <a:rPr kumimoji="0" lang="fa-IR" sz="2400" b="1" i="0" u="none" strike="noStrike" kern="1200" cap="none" spc="0" normalizeH="0" baseline="0" noProof="0" dirty="0" err="1">
                <a:ln>
                  <a:noFill/>
                </a:ln>
                <a:solidFill>
                  <a:prstClr val="black"/>
                </a:solidFill>
                <a:effectLst/>
                <a:uLnTx/>
                <a:uFillTx/>
                <a:latin typeface="Trebuchet MS" panose="020B0603020202020204"/>
                <a:ea typeface="+mn-ea"/>
                <a:cs typeface="Tahoma" panose="020B0604030504040204" pitchFamily="34" charset="0"/>
              </a:rPr>
              <a:t>المللی</a:t>
            </a:r>
            <a:r>
              <a:rPr kumimoji="0" lang="fa-IR" sz="2400" b="1" i="0" u="none" strike="noStrike" kern="1200" cap="none" spc="0" normalizeH="0" baseline="0" noProof="0" dirty="0">
                <a:ln>
                  <a:noFill/>
                </a:ln>
                <a:solidFill>
                  <a:prstClr val="black"/>
                </a:solidFill>
                <a:effectLst/>
                <a:uLnTx/>
                <a:uFillTx/>
                <a:latin typeface="Trebuchet MS" panose="020B0603020202020204"/>
                <a:ea typeface="+mn-ea"/>
                <a:cs typeface="Tahoma" panose="020B0604030504040204" pitchFamily="34" charset="0"/>
              </a:rPr>
              <a:t> </a:t>
            </a:r>
            <a:r>
              <a:rPr lang="en-US" sz="2400" b="1" dirty="0"/>
              <a:t>(URDG)</a:t>
            </a:r>
            <a:r>
              <a:rPr lang="fa-IR" sz="2400" b="1" dirty="0"/>
              <a:t> و </a:t>
            </a:r>
            <a:r>
              <a:rPr lang="en-US" sz="2400" b="1" dirty="0"/>
              <a:t>(URDC) </a:t>
            </a:r>
            <a:r>
              <a:rPr lang="fa-IR" sz="2400" b="1" dirty="0"/>
              <a:t> </a:t>
            </a:r>
            <a:r>
              <a:rPr kumimoji="0" lang="fa-IR" sz="2400" b="1" i="0" u="none" strike="noStrike" kern="1200" cap="none" spc="0" normalizeH="0" baseline="0" noProof="0" dirty="0">
                <a:ln>
                  <a:noFill/>
                </a:ln>
                <a:solidFill>
                  <a:prstClr val="black"/>
                </a:solidFill>
                <a:effectLst/>
                <a:uLnTx/>
                <a:uFillTx/>
                <a:latin typeface="Trebuchet MS" panose="020B0603020202020204"/>
                <a:ea typeface="+mn-ea"/>
                <a:cs typeface="Tahoma" panose="020B0604030504040204" pitchFamily="34" charset="0"/>
              </a:rPr>
              <a:t>در مورد ضمانت نامه های ارزی</a:t>
            </a:r>
            <a:endParaRPr lang="fa-IR" sz="2400" b="1" dirty="0"/>
          </a:p>
          <a:p>
            <a:pPr algn="r" rtl="1">
              <a:lnSpc>
                <a:spcPct val="150000"/>
              </a:lnSpc>
              <a:buFont typeface="Wingdings" panose="05000000000000000000" pitchFamily="2" charset="2"/>
              <a:buChar char="v"/>
            </a:pPr>
            <a:r>
              <a:rPr lang="fa-IR" sz="2400" b="1" dirty="0"/>
              <a:t>عرف بانکی، رویه قضایی و سایر موارد</a:t>
            </a:r>
          </a:p>
        </p:txBody>
      </p:sp>
      <p:sp>
        <p:nvSpPr>
          <p:cNvPr id="5" name="Footer Placeholder 4"/>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D1E98F-C46E-48F2-90FE-DAE90B2C9674}" type="slidenum">
              <a:rPr lang="en-US" smtClean="0"/>
              <a:pPr/>
              <a:t>35</a:t>
            </a:fld>
            <a:endParaRPr lang="en-US" dirty="0"/>
          </a:p>
        </p:txBody>
      </p:sp>
    </p:spTree>
    <p:extLst>
      <p:ext uri="{BB962C8B-B14F-4D97-AF65-F5344CB8AC3E}">
        <p14:creationId xmlns:p14="http://schemas.microsoft.com/office/powerpoint/2010/main" val="4184292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04088"/>
            <a:ext cx="8881194" cy="780696"/>
          </a:xfrm>
        </p:spPr>
        <p:txBody>
          <a:bodyPr>
            <a:normAutofit fontScale="90000"/>
          </a:bodyPr>
          <a:lstStyle/>
          <a:p>
            <a:pPr algn="r" rtl="1"/>
            <a:r>
              <a:rPr lang="fa-IR" sz="3200" b="1" dirty="0"/>
              <a:t>مقررات بین المللی حاکم بر ضمانت نامه های ارزی</a:t>
            </a:r>
            <a:endParaRPr lang="en-US" sz="2400" b="1" dirty="0"/>
          </a:p>
        </p:txBody>
      </p:sp>
      <p:sp>
        <p:nvSpPr>
          <p:cNvPr id="3" name="Content Placeholder 2"/>
          <p:cNvSpPr>
            <a:spLocks noGrp="1"/>
          </p:cNvSpPr>
          <p:nvPr>
            <p:ph idx="1"/>
          </p:nvPr>
        </p:nvSpPr>
        <p:spPr>
          <a:xfrm>
            <a:off x="677334" y="1556793"/>
            <a:ext cx="8881194" cy="4464496"/>
          </a:xfrm>
        </p:spPr>
        <p:style>
          <a:lnRef idx="1">
            <a:schemeClr val="accent1"/>
          </a:lnRef>
          <a:fillRef idx="2">
            <a:schemeClr val="accent1"/>
          </a:fillRef>
          <a:effectRef idx="1">
            <a:schemeClr val="accent1"/>
          </a:effectRef>
          <a:fontRef idx="minor">
            <a:schemeClr val="dk1"/>
          </a:fontRef>
        </p:style>
        <p:txBody>
          <a:bodyPr>
            <a:normAutofit/>
          </a:bodyPr>
          <a:lstStyle/>
          <a:p>
            <a:pPr algn="justLow" rtl="1">
              <a:lnSpc>
                <a:spcPct val="150000"/>
              </a:lnSpc>
              <a:buFont typeface="Wingdings" panose="05000000000000000000" pitchFamily="2" charset="2"/>
              <a:buChar char="v"/>
            </a:pPr>
            <a:r>
              <a:rPr lang="fa-IR" sz="2400" b="1" dirty="0"/>
              <a:t>مقررات منتشره از سوی اتاق بازرگانی بین المللی </a:t>
            </a:r>
            <a:r>
              <a:rPr lang="en-US" sz="2400" b="1" dirty="0"/>
              <a:t>(ICC)</a:t>
            </a:r>
            <a:r>
              <a:rPr lang="fa-IR" sz="2400" b="1" dirty="0"/>
              <a:t>مستقر در پاریس در رابطه با ضمانت نامه های بانکی شامل: </a:t>
            </a:r>
          </a:p>
          <a:p>
            <a:pPr algn="justLow" rtl="1">
              <a:lnSpc>
                <a:spcPct val="150000"/>
              </a:lnSpc>
              <a:buFont typeface="Wingdings" panose="05000000000000000000" pitchFamily="2" charset="2"/>
              <a:buChar char="v"/>
            </a:pPr>
            <a:r>
              <a:rPr lang="fa-IR" sz="2400" b="1" dirty="0"/>
              <a:t>مقررات متحد الشکل ضمانت نامه های عند المطالبه</a:t>
            </a:r>
            <a:r>
              <a:rPr lang="en-US" sz="2400" b="1" dirty="0"/>
              <a:t>(URDG)</a:t>
            </a:r>
            <a:endParaRPr lang="fa-IR" sz="2400" b="1" dirty="0"/>
          </a:p>
          <a:p>
            <a:pPr algn="justLow" rtl="1">
              <a:lnSpc>
                <a:spcPct val="150000"/>
              </a:lnSpc>
              <a:buFont typeface="Wingdings" panose="05000000000000000000" pitchFamily="2" charset="2"/>
              <a:buChar char="v"/>
            </a:pPr>
            <a:r>
              <a:rPr lang="fa-IR" sz="2400" b="1" dirty="0"/>
              <a:t>مقررات متحدالشکل ضمانت نامه های مبتنی بر قرارداد</a:t>
            </a:r>
            <a:r>
              <a:rPr lang="en-US" sz="2400" b="1" dirty="0"/>
              <a:t>(URDC) </a:t>
            </a:r>
            <a:endParaRPr lang="fa-IR" sz="2400" b="1" dirty="0"/>
          </a:p>
        </p:txBody>
      </p:sp>
      <p:sp>
        <p:nvSpPr>
          <p:cNvPr id="5" name="Footer Placeholder 4"/>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3CD1E98F-C46E-48F2-90FE-DAE90B2C9674}" type="slidenum">
              <a:rPr lang="en-US" smtClean="0"/>
              <a:pPr/>
              <a:t>36</a:t>
            </a:fld>
            <a:endParaRPr lang="en-US" dirty="0"/>
          </a:p>
        </p:txBody>
      </p:sp>
    </p:spTree>
    <p:extLst>
      <p:ext uri="{BB962C8B-B14F-4D97-AF65-F5344CB8AC3E}">
        <p14:creationId xmlns:p14="http://schemas.microsoft.com/office/powerpoint/2010/main" val="1507714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Low"/>
            <a:r>
              <a:rPr lang="fa-IR" sz="2800" dirty="0"/>
              <a:t>سوال: در کدامیک از دو قرارداد زیر نیاز به ارائه ضمانت نامه می باشد و چه نوع ضمانت نامه مورد نیاز می باشد؟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01048087"/>
              </p:ext>
            </p:extLst>
          </p:nvPr>
        </p:nvGraphicFramePr>
        <p:xfrm>
          <a:off x="872935" y="2240887"/>
          <a:ext cx="8596312" cy="4206240"/>
        </p:xfrm>
        <a:graphic>
          <a:graphicData uri="http://schemas.openxmlformats.org/drawingml/2006/table">
            <a:tbl>
              <a:tblPr rtl="1" firstRow="1" bandRow="1">
                <a:tableStyleId>{5C22544A-7EE6-4342-B048-85BDC9FD1C3A}</a:tableStyleId>
              </a:tblPr>
              <a:tblGrid>
                <a:gridCol w="4298156">
                  <a:extLst>
                    <a:ext uri="{9D8B030D-6E8A-4147-A177-3AD203B41FA5}">
                      <a16:colId xmlns:a16="http://schemas.microsoft.com/office/drawing/2014/main" val="2878146723"/>
                    </a:ext>
                  </a:extLst>
                </a:gridCol>
                <a:gridCol w="4298156">
                  <a:extLst>
                    <a:ext uri="{9D8B030D-6E8A-4147-A177-3AD203B41FA5}">
                      <a16:colId xmlns:a16="http://schemas.microsoft.com/office/drawing/2014/main" val="2953075520"/>
                    </a:ext>
                  </a:extLst>
                </a:gridCol>
              </a:tblGrid>
              <a:tr h="3714496">
                <a:tc>
                  <a:txBody>
                    <a:bodyPr/>
                    <a:lstStyle/>
                    <a:p>
                      <a:pPr rtl="1"/>
                      <a:r>
                        <a:rPr lang="fa-IR" dirty="0">
                          <a:solidFill>
                            <a:schemeClr val="tx1"/>
                          </a:solidFill>
                        </a:rPr>
                        <a:t>1-شرایط پرداخت قرارداد:</a:t>
                      </a:r>
                    </a:p>
                    <a:p>
                      <a:pPr rtl="1"/>
                      <a:endParaRPr lang="fa-IR" dirty="0">
                        <a:solidFill>
                          <a:schemeClr val="tx1"/>
                        </a:solidFill>
                      </a:endParaRPr>
                    </a:p>
                    <a:p>
                      <a:pPr rtl="1"/>
                      <a:r>
                        <a:rPr lang="fa-IR" dirty="0">
                          <a:solidFill>
                            <a:schemeClr val="tx1"/>
                          </a:solidFill>
                        </a:rPr>
                        <a:t>الف) 90 درصد مبلغ قرارداد در مقابل ارائه</a:t>
                      </a:r>
                      <a:r>
                        <a:rPr lang="fa-IR" baseline="0" dirty="0">
                          <a:solidFill>
                            <a:schemeClr val="tx1"/>
                          </a:solidFill>
                        </a:rPr>
                        <a:t> اسناد دال بر تحویل کالا به حمل کننده و ارائه اسناد حمل به بانک</a:t>
                      </a:r>
                    </a:p>
                    <a:p>
                      <a:pPr rtl="1"/>
                      <a:endParaRPr lang="fa-IR" baseline="0" dirty="0">
                        <a:solidFill>
                          <a:schemeClr val="tx1"/>
                        </a:solidFill>
                      </a:endParaRPr>
                    </a:p>
                    <a:p>
                      <a:pPr rtl="1"/>
                      <a:r>
                        <a:rPr lang="fa-IR" baseline="0" dirty="0">
                          <a:solidFill>
                            <a:schemeClr val="tx1"/>
                          </a:solidFill>
                        </a:rPr>
                        <a:t>ب) 5 درصد مبلغ قرارداد یک ماه پس از نصب کالاهای موضوع قرارداد</a:t>
                      </a:r>
                    </a:p>
                    <a:p>
                      <a:pPr rtl="1"/>
                      <a:endParaRPr lang="fa-IR" baseline="0" dirty="0">
                        <a:solidFill>
                          <a:schemeClr val="tx1"/>
                        </a:solidFill>
                      </a:endParaRPr>
                    </a:p>
                    <a:p>
                      <a:pPr rtl="1"/>
                      <a:r>
                        <a:rPr lang="fa-IR" baseline="0" dirty="0">
                          <a:solidFill>
                            <a:schemeClr val="tx1"/>
                          </a:solidFill>
                        </a:rPr>
                        <a:t>ج) 5 درصد مابقی یک سال پس از نصب تجهیزات</a:t>
                      </a:r>
                      <a:endParaRPr lang="fa-IR" dirty="0">
                        <a:solidFill>
                          <a:schemeClr val="tx1"/>
                        </a:solidFill>
                      </a:endParaRPr>
                    </a:p>
                  </a:txBody>
                  <a:tcPr/>
                </a:tc>
                <a:tc>
                  <a:txBody>
                    <a:bodyPr/>
                    <a:lstStyle/>
                    <a:p>
                      <a:pPr rtl="1"/>
                      <a:r>
                        <a:rPr lang="fa-IR" dirty="0">
                          <a:solidFill>
                            <a:schemeClr val="tx1"/>
                          </a:solidFill>
                        </a:rPr>
                        <a:t>2-شرایط پرداخت قرارداد:</a:t>
                      </a:r>
                    </a:p>
                    <a:p>
                      <a:pPr rtl="1"/>
                      <a:endParaRPr lang="fa-IR" dirty="0">
                        <a:solidFill>
                          <a:schemeClr val="tx1"/>
                        </a:solidFill>
                      </a:endParaRPr>
                    </a:p>
                    <a:p>
                      <a:pPr rtl="1"/>
                      <a:r>
                        <a:rPr lang="fa-IR" dirty="0">
                          <a:solidFill>
                            <a:schemeClr val="tx1"/>
                          </a:solidFill>
                        </a:rPr>
                        <a:t>الف) 90 درصد مبلغ قرارداد در مقابل ارائه</a:t>
                      </a:r>
                      <a:r>
                        <a:rPr lang="fa-IR" baseline="0" dirty="0">
                          <a:solidFill>
                            <a:schemeClr val="tx1"/>
                          </a:solidFill>
                        </a:rPr>
                        <a:t> اسناد دال بر تحویل کالا به حمل کننده و ارائه اسناد حمل به بانک</a:t>
                      </a:r>
                    </a:p>
                    <a:p>
                      <a:pPr rtl="1"/>
                      <a:endParaRPr lang="fa-IR" baseline="0" dirty="0">
                        <a:solidFill>
                          <a:schemeClr val="tx1"/>
                        </a:solidFill>
                      </a:endParaRPr>
                    </a:p>
                    <a:p>
                      <a:pPr rtl="1"/>
                      <a:r>
                        <a:rPr lang="fa-IR" baseline="0" dirty="0">
                          <a:solidFill>
                            <a:schemeClr val="tx1"/>
                          </a:solidFill>
                        </a:rPr>
                        <a:t>ب) 5 درصد مبلغ قرارداد یک ماه پس از نصب کالاهای موضوع قرارداد در مقابل ارائه ضمانت نامه به همان میزان</a:t>
                      </a:r>
                    </a:p>
                    <a:p>
                      <a:pPr rtl="1"/>
                      <a:endParaRPr lang="fa-IR" baseline="0" dirty="0">
                        <a:solidFill>
                          <a:schemeClr val="tx1"/>
                        </a:solidFill>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fa-IR" baseline="0" dirty="0">
                          <a:solidFill>
                            <a:schemeClr val="tx1"/>
                          </a:solidFill>
                        </a:rPr>
                        <a:t>ج) 5 درصد مابقی یک سال پس از نصب تجهیزات در مقابل ارائه ضمانت نامه به همان میزان</a:t>
                      </a:r>
                    </a:p>
                    <a:p>
                      <a:pPr rtl="1"/>
                      <a:endParaRPr lang="fa-IR" dirty="0">
                        <a:solidFill>
                          <a:schemeClr val="tx1"/>
                        </a:solidFill>
                      </a:endParaRPr>
                    </a:p>
                    <a:p>
                      <a:pPr rtl="1"/>
                      <a:endParaRPr lang="fa-IR" dirty="0">
                        <a:solidFill>
                          <a:schemeClr val="tx1"/>
                        </a:solidFill>
                      </a:endParaRPr>
                    </a:p>
                  </a:txBody>
                  <a:tcPr/>
                </a:tc>
                <a:extLst>
                  <a:ext uri="{0D108BD9-81ED-4DB2-BD59-A6C34878D82A}">
                    <a16:rowId xmlns:a16="http://schemas.microsoft.com/office/drawing/2014/main" val="2881931419"/>
                  </a:ext>
                </a:extLst>
              </a:tr>
            </a:tbl>
          </a:graphicData>
        </a:graphic>
      </p:graphicFrame>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3798744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dirty="0"/>
              <a:t>دیگر سوالات مهم: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36497101"/>
              </p:ext>
            </p:extLst>
          </p:nvPr>
        </p:nvGraphicFramePr>
        <p:xfrm>
          <a:off x="677863" y="1930400"/>
          <a:ext cx="8596312" cy="3714496"/>
        </p:xfrm>
        <a:graphic>
          <a:graphicData uri="http://schemas.openxmlformats.org/drawingml/2006/table">
            <a:tbl>
              <a:tblPr rtl="1" firstRow="1" bandRow="1">
                <a:tableStyleId>{5C22544A-7EE6-4342-B048-85BDC9FD1C3A}</a:tableStyleId>
              </a:tblPr>
              <a:tblGrid>
                <a:gridCol w="4298156">
                  <a:extLst>
                    <a:ext uri="{9D8B030D-6E8A-4147-A177-3AD203B41FA5}">
                      <a16:colId xmlns:a16="http://schemas.microsoft.com/office/drawing/2014/main" val="2878146723"/>
                    </a:ext>
                  </a:extLst>
                </a:gridCol>
                <a:gridCol w="4298156">
                  <a:extLst>
                    <a:ext uri="{9D8B030D-6E8A-4147-A177-3AD203B41FA5}">
                      <a16:colId xmlns:a16="http://schemas.microsoft.com/office/drawing/2014/main" val="2953075520"/>
                    </a:ext>
                  </a:extLst>
                </a:gridCol>
              </a:tblGrid>
              <a:tr h="3714496">
                <a:tc>
                  <a:txBody>
                    <a:bodyPr/>
                    <a:lstStyle/>
                    <a:p>
                      <a:pPr algn="justLow" rtl="1">
                        <a:lnSpc>
                          <a:spcPct val="150000"/>
                        </a:lnSpc>
                      </a:pPr>
                      <a:r>
                        <a:rPr lang="fa-IR" dirty="0">
                          <a:solidFill>
                            <a:schemeClr val="tx1"/>
                          </a:solidFill>
                        </a:rPr>
                        <a:t>1- تفاوت ضمانت نامه بانکی با ضمانت نامه غیر بانکی چیست؟</a:t>
                      </a:r>
                    </a:p>
                    <a:p>
                      <a:pPr algn="justLow" rtl="1">
                        <a:lnSpc>
                          <a:spcPct val="150000"/>
                        </a:lnSpc>
                      </a:pPr>
                      <a:endParaRPr lang="fa-IR" dirty="0">
                        <a:solidFill>
                          <a:schemeClr val="tx1"/>
                        </a:solidFill>
                      </a:endParaRPr>
                    </a:p>
                    <a:p>
                      <a:pPr algn="justLow" rtl="1">
                        <a:lnSpc>
                          <a:spcPct val="150000"/>
                        </a:lnSpc>
                      </a:pPr>
                      <a:r>
                        <a:rPr lang="fa-IR" dirty="0">
                          <a:solidFill>
                            <a:schemeClr val="tx1"/>
                          </a:solidFill>
                        </a:rPr>
                        <a:t>2- تفاوت عرف</a:t>
                      </a:r>
                      <a:r>
                        <a:rPr lang="fa-IR" baseline="0" dirty="0">
                          <a:solidFill>
                            <a:schemeClr val="tx1"/>
                          </a:solidFill>
                        </a:rPr>
                        <a:t> بانکی با رویه بانکی و عرف بانکداری بین المللی چه می باشد؟</a:t>
                      </a:r>
                      <a:endParaRPr lang="fa-IR" dirty="0">
                        <a:solidFill>
                          <a:schemeClr val="tx1"/>
                        </a:solidFill>
                      </a:endParaRPr>
                    </a:p>
                  </a:txBody>
                  <a:tcPr/>
                </a:tc>
                <a:tc>
                  <a:txBody>
                    <a:bodyPr/>
                    <a:lstStyle/>
                    <a:p>
                      <a:pPr algn="justLow" rtl="1">
                        <a:lnSpc>
                          <a:spcPct val="150000"/>
                        </a:lnSpc>
                      </a:pPr>
                      <a:r>
                        <a:rPr lang="fa-IR" dirty="0">
                          <a:solidFill>
                            <a:schemeClr val="tx1"/>
                          </a:solidFill>
                        </a:rPr>
                        <a:t>3-نکات مهم بخش چهارم مجموعه مقررات ارزی بانک مرکزی بند " ک" در خصوص ضمانت نامه های ارزی شامل چه مواردی می باشد؟</a:t>
                      </a:r>
                    </a:p>
                    <a:p>
                      <a:pPr algn="justLow" rtl="1">
                        <a:lnSpc>
                          <a:spcPct val="150000"/>
                        </a:lnSpc>
                      </a:pPr>
                      <a:endParaRPr lang="fa-IR" dirty="0">
                        <a:solidFill>
                          <a:schemeClr val="tx1"/>
                        </a:solidFill>
                      </a:endParaRPr>
                    </a:p>
                    <a:p>
                      <a:pPr algn="justLow" rtl="1">
                        <a:lnSpc>
                          <a:spcPct val="150000"/>
                        </a:lnSpc>
                      </a:pPr>
                      <a:endParaRPr lang="fa-IR" dirty="0">
                        <a:solidFill>
                          <a:schemeClr val="tx1"/>
                        </a:solidFill>
                      </a:endParaRPr>
                    </a:p>
                    <a:p>
                      <a:pPr algn="justLow" rtl="1">
                        <a:lnSpc>
                          <a:spcPct val="150000"/>
                        </a:lnSpc>
                      </a:pPr>
                      <a:endParaRPr lang="fa-IR" dirty="0">
                        <a:solidFill>
                          <a:schemeClr val="tx1"/>
                        </a:solidFill>
                      </a:endParaRPr>
                    </a:p>
                    <a:p>
                      <a:pPr rtl="1"/>
                      <a:endParaRPr lang="fa-IR" dirty="0">
                        <a:solidFill>
                          <a:schemeClr val="tx1"/>
                        </a:solidFill>
                      </a:endParaRPr>
                    </a:p>
                  </a:txBody>
                  <a:tcPr/>
                </a:tc>
                <a:extLst>
                  <a:ext uri="{0D108BD9-81ED-4DB2-BD59-A6C34878D82A}">
                    <a16:rowId xmlns:a16="http://schemas.microsoft.com/office/drawing/2014/main" val="2881931419"/>
                  </a:ext>
                </a:extLst>
              </a:tr>
            </a:tbl>
          </a:graphicData>
        </a:graphic>
      </p:graphicFrame>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42219186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78193"/>
            <a:ext cx="8596668" cy="2936838"/>
          </a:xfrm>
        </p:spPr>
        <p:txBody>
          <a:bodyPr>
            <a:noAutofit/>
          </a:bodyPr>
          <a:lstStyle/>
          <a:p>
            <a:pPr algn="ctr">
              <a:buFont typeface="Wingdings" panose="05000000000000000000" pitchFamily="2" charset="2"/>
              <a:buChar char="v"/>
            </a:pPr>
            <a:r>
              <a:rPr lang="fa-IR" sz="9600" dirty="0">
                <a:solidFill>
                  <a:srgbClr val="0070C0"/>
                </a:solidFill>
                <a:latin typeface="IranNastaliq" panose="02020505000000020003" pitchFamily="18" charset="0"/>
                <a:cs typeface="IranNastaliq" panose="02020505000000020003" pitchFamily="18" charset="0"/>
              </a:rPr>
              <a:t>سپاس از حسن توجه  شما</a:t>
            </a:r>
          </a:p>
        </p:txBody>
      </p:sp>
      <p:sp>
        <p:nvSpPr>
          <p:cNvPr id="6" name="Footer Placeholder 5"/>
          <p:cNvSpPr>
            <a:spLocks noGrp="1"/>
          </p:cNvSpPr>
          <p:nvPr>
            <p:ph type="ftr" sz="quarter" idx="11"/>
          </p:nvPr>
        </p:nvSpPr>
        <p:spPr/>
        <p:txBody>
          <a:bodyPr/>
          <a:lstStyle/>
          <a:p>
            <a:r>
              <a:rPr lang="fa-IR" sz="1200" dirty="0"/>
              <a:t>5</a:t>
            </a:r>
            <a:endParaRPr lang="en-US" sz="1200"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407665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تعاریف-ادامه</a:t>
            </a:r>
          </a:p>
        </p:txBody>
      </p:sp>
      <p:sp>
        <p:nvSpPr>
          <p:cNvPr id="3" name="Content Placeholder 2"/>
          <p:cNvSpPr>
            <a:spLocks noGrp="1"/>
          </p:cNvSpPr>
          <p:nvPr>
            <p:ph idx="1"/>
          </p:nvPr>
        </p:nvSpPr>
        <p:spPr>
          <a:xfrm>
            <a:off x="677334" y="1463040"/>
            <a:ext cx="8596668" cy="4578323"/>
          </a:xfrm>
        </p:spPr>
        <p:txBody>
          <a:bodyPr>
            <a:normAutofit/>
          </a:bodyPr>
          <a:lstStyle/>
          <a:p>
            <a:endParaRPr lang="fa-IR" b="1" dirty="0"/>
          </a:p>
          <a:p>
            <a:pPr algn="justLow">
              <a:lnSpc>
                <a:spcPct val="150000"/>
              </a:lnSpc>
            </a:pPr>
            <a:r>
              <a:rPr lang="fa-IR" sz="2000" b="1" dirty="0"/>
              <a:t>ضمانت خواه: </a:t>
            </a:r>
            <a:r>
              <a:rPr lang="fa-IR" b="1" dirty="0"/>
              <a:t>شخصي که تعهداتي را به موجب روابط پايه در قبال ذي نفع بر عهـده دارد و بـرايتضمين ايفاي آن تعهدات، از مؤسسه اعتباري تقاضاي صدور  ضمانتنامه مي نمايد.  </a:t>
            </a:r>
          </a:p>
          <a:p>
            <a:pPr algn="justLow">
              <a:lnSpc>
                <a:spcPct val="150000"/>
              </a:lnSpc>
            </a:pPr>
            <a:endParaRPr lang="en-US" dirty="0"/>
          </a:p>
          <a:p>
            <a:pPr algn="justLow">
              <a:lnSpc>
                <a:spcPct val="150000"/>
              </a:lnSpc>
            </a:pPr>
            <a:r>
              <a:rPr lang="fa-IR" dirty="0"/>
              <a:t>	</a:t>
            </a:r>
            <a:r>
              <a:rPr lang="fa-IR" sz="2000" b="1" dirty="0"/>
              <a:t>ذي نفع: </a:t>
            </a:r>
            <a:r>
              <a:rPr lang="fa-IR" b="1" dirty="0"/>
              <a:t>شخصي که ضمانت نامه به نفع وي صادر ميشود. </a:t>
            </a:r>
          </a:p>
          <a:p>
            <a:pPr algn="justLow">
              <a:lnSpc>
                <a:spcPct val="150000"/>
              </a:lnSpc>
            </a:pPr>
            <a:endParaRPr lang="fa-IR" b="1" dirty="0"/>
          </a:p>
          <a:p>
            <a:pPr algn="justLow">
              <a:lnSpc>
                <a:spcPct val="150000"/>
              </a:lnSpc>
            </a:pPr>
            <a:r>
              <a:rPr lang="fa-IR" sz="2000" b="1" dirty="0"/>
              <a:t>موضوع ضمانت نامه:</a:t>
            </a:r>
            <a:r>
              <a:rPr lang="fa-IR" sz="2000" dirty="0"/>
              <a:t> </a:t>
            </a:r>
            <a:r>
              <a:rPr lang="fa-IR" b="1" dirty="0"/>
              <a:t>نوع ضمانتنامه می بایست برحسب نوع تعهدات مابین مضمون له و مضمون عنه تعیین شود.</a:t>
            </a:r>
            <a:endParaRPr lang="en-US" b="1" dirty="0"/>
          </a:p>
          <a:p>
            <a:endParaRPr lang="fa-IR" b="1" dirty="0"/>
          </a:p>
          <a:p>
            <a:endParaRPr lang="fa-IR"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707724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تعاریف-ادامه</a:t>
            </a:r>
          </a:p>
        </p:txBody>
      </p:sp>
      <p:sp>
        <p:nvSpPr>
          <p:cNvPr id="3" name="Content Placeholder 2"/>
          <p:cNvSpPr>
            <a:spLocks noGrp="1"/>
          </p:cNvSpPr>
          <p:nvPr>
            <p:ph idx="1"/>
          </p:nvPr>
        </p:nvSpPr>
        <p:spPr>
          <a:xfrm>
            <a:off x="677334" y="1572769"/>
            <a:ext cx="8596668" cy="4468594"/>
          </a:xfrm>
        </p:spPr>
        <p:txBody>
          <a:bodyPr>
            <a:normAutofit/>
          </a:bodyPr>
          <a:lstStyle/>
          <a:p>
            <a:endParaRPr lang="fa-IR" b="1" dirty="0"/>
          </a:p>
          <a:p>
            <a:pPr algn="justLow">
              <a:lnSpc>
                <a:spcPct val="150000"/>
              </a:lnSpc>
            </a:pPr>
            <a:r>
              <a:rPr lang="fa-IR" b="1" dirty="0"/>
              <a:t>خاتمه اعتبار: تاريخ يا رويدادي که طبق شرايط ضمانت نامه با واقع شدن هريک از آنها (هرکـدام  که زودتر واقع شوند)، ضمانت نامه از درجه اعتبار ساقط مي شود.  </a:t>
            </a:r>
            <a:endParaRPr lang="en-US" dirty="0"/>
          </a:p>
          <a:p>
            <a:pPr algn="justLow">
              <a:lnSpc>
                <a:spcPct val="150000"/>
              </a:lnSpc>
            </a:pPr>
            <a:r>
              <a:rPr lang="fa-IR" dirty="0"/>
              <a:t>	</a:t>
            </a:r>
            <a:r>
              <a:rPr lang="fa-IR" b="1" dirty="0"/>
              <a:t>مدت اعتبار: فاصله زماني 	 تاريخ صدور تا خاتمه اعتبار ضمانت نامه.  </a:t>
            </a:r>
            <a:endParaRPr lang="en-US" dirty="0"/>
          </a:p>
          <a:p>
            <a:pPr algn="justLow">
              <a:lnSpc>
                <a:spcPct val="150000"/>
              </a:lnSpc>
            </a:pPr>
            <a:r>
              <a:rPr lang="fa-IR" b="1" dirty="0"/>
              <a:t>وجه ضمانت نامه: مبلغي که در متن ضمانت نامه درج و قابل پرداخت به ذي نفع است. </a:t>
            </a:r>
            <a:endParaRPr lang="en-US" dirty="0"/>
          </a:p>
          <a:p>
            <a:pPr algn="justLow">
              <a:lnSpc>
                <a:spcPct val="150000"/>
              </a:lnSpc>
            </a:pPr>
            <a:r>
              <a:rPr lang="fa-IR" b="1" dirty="0"/>
              <a:t>رابطه پايه: قرارداد، شرايط مناقصه و مزايده يا هر رابطه حقـوقي ديگـري بـين ضـمانت خـواه وذي نفع که ضمانت نامه بر اساس آن صادر شده است. </a:t>
            </a:r>
            <a:endParaRPr lang="en-US"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083195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طرفین ضمانت نامه:</a:t>
            </a:r>
          </a:p>
        </p:txBody>
      </p:sp>
      <p:sp>
        <p:nvSpPr>
          <p:cNvPr id="3" name="Content Placeholder 2"/>
          <p:cNvSpPr>
            <a:spLocks noGrp="1"/>
          </p:cNvSpPr>
          <p:nvPr>
            <p:ph idx="1"/>
          </p:nvPr>
        </p:nvSpPr>
        <p:spPr/>
        <p:txBody>
          <a:bodyPr/>
          <a:lstStyle/>
          <a:p>
            <a:pPr>
              <a:lnSpc>
                <a:spcPct val="150000"/>
              </a:lnSpc>
            </a:pPr>
            <a:r>
              <a:rPr lang="fa-IR" sz="2000" b="1" i="1" dirty="0"/>
              <a:t>طرفین ضمانتنامه عبارتند از </a:t>
            </a:r>
            <a:r>
              <a:rPr lang="en-US" b="1" dirty="0"/>
              <a:t>:</a:t>
            </a:r>
          </a:p>
          <a:p>
            <a:pPr lvl="0">
              <a:lnSpc>
                <a:spcPct val="150000"/>
              </a:lnSpc>
            </a:pPr>
            <a:r>
              <a:rPr lang="fa-IR" sz="2000" b="1" dirty="0"/>
              <a:t>متقاضی ضمانتنامه (دستور دهنده یا ضمانت خواه یا مضمون عنه )</a:t>
            </a:r>
            <a:r>
              <a:rPr lang="en-US" sz="2000" b="1" dirty="0"/>
              <a:t> </a:t>
            </a:r>
            <a:r>
              <a:rPr lang="en-US" sz="2000" b="1" dirty="0" err="1"/>
              <a:t>Orderer</a:t>
            </a:r>
            <a:endParaRPr lang="en-US" sz="2000" b="1" dirty="0"/>
          </a:p>
          <a:p>
            <a:pPr lvl="0">
              <a:lnSpc>
                <a:spcPct val="150000"/>
              </a:lnSpc>
            </a:pPr>
            <a:r>
              <a:rPr lang="fa-IR" sz="2000" b="1" dirty="0"/>
              <a:t>بانک ضامن یا بانک صادر کننده ضمانتنامه</a:t>
            </a:r>
            <a:r>
              <a:rPr lang="en-US" sz="2000" b="1" dirty="0"/>
              <a:t> Guarantor</a:t>
            </a:r>
          </a:p>
          <a:p>
            <a:pPr lvl="0">
              <a:lnSpc>
                <a:spcPct val="150000"/>
              </a:lnSpc>
            </a:pPr>
            <a:r>
              <a:rPr lang="fa-IR" sz="2000" b="1" dirty="0"/>
              <a:t>ذینفع ضمانتنامه یا مضمون له</a:t>
            </a:r>
            <a:r>
              <a:rPr lang="en-US" sz="2000" b="1" dirty="0"/>
              <a:t> Beneficiary </a:t>
            </a:r>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648918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ارکان ضمانتنامه</a:t>
            </a:r>
            <a:r>
              <a:rPr lang="en-US" b="1" dirty="0"/>
              <a:t>:</a:t>
            </a:r>
            <a:br>
              <a:rPr lang="en-US" dirty="0"/>
            </a:br>
            <a:endParaRPr lang="fa-IR" dirty="0"/>
          </a:p>
        </p:txBody>
      </p:sp>
      <p:sp>
        <p:nvSpPr>
          <p:cNvPr id="3" name="Content Placeholder 2"/>
          <p:cNvSpPr>
            <a:spLocks noGrp="1"/>
          </p:cNvSpPr>
          <p:nvPr>
            <p:ph idx="1"/>
          </p:nvPr>
        </p:nvSpPr>
        <p:spPr/>
        <p:txBody>
          <a:bodyPr/>
          <a:lstStyle/>
          <a:p>
            <a:r>
              <a:rPr lang="en-US" sz="2000" b="1" dirty="0"/>
              <a:t>1.</a:t>
            </a:r>
            <a:r>
              <a:rPr lang="fa-IR" sz="2000" b="1" dirty="0"/>
              <a:t>ضامن( بانک )</a:t>
            </a:r>
            <a:r>
              <a:rPr lang="en-US" sz="2000" b="1" dirty="0"/>
              <a:t>.</a:t>
            </a:r>
          </a:p>
          <a:p>
            <a:r>
              <a:rPr lang="en-US" sz="2000" b="1" dirty="0"/>
              <a:t>2.</a:t>
            </a:r>
            <a:r>
              <a:rPr lang="fa-IR" sz="2000" b="1" dirty="0"/>
              <a:t>مضمون عنه: (مشتری )</a:t>
            </a:r>
            <a:r>
              <a:rPr lang="en-US" sz="2000" b="1" dirty="0"/>
              <a:t>.</a:t>
            </a:r>
          </a:p>
          <a:p>
            <a:r>
              <a:rPr lang="en-US" sz="2000" b="1" dirty="0"/>
              <a:t>3.</a:t>
            </a:r>
            <a:r>
              <a:rPr lang="fa-IR" sz="2000" b="1" dirty="0"/>
              <a:t>مضمون له: ذینفع ضمانتنامه</a:t>
            </a:r>
            <a:endParaRPr lang="en-US" sz="2000" b="1" dirty="0"/>
          </a:p>
          <a:p>
            <a:r>
              <a:rPr lang="en-US" sz="2000" b="1" dirty="0"/>
              <a:t>4.</a:t>
            </a:r>
            <a:r>
              <a:rPr lang="fa-IR" sz="2000" b="1" dirty="0"/>
              <a:t>وجه الضمان: مبلغ ضمانتنامه</a:t>
            </a:r>
            <a:endParaRPr lang="en-US" sz="2000" b="1" dirty="0"/>
          </a:p>
          <a:p>
            <a:r>
              <a:rPr lang="en-US" sz="2000" b="1" dirty="0"/>
              <a:t>5.</a:t>
            </a:r>
            <a:r>
              <a:rPr lang="fa-IR" sz="2000" b="1" dirty="0"/>
              <a:t>مدت: (سر رسید)</a:t>
            </a:r>
            <a:r>
              <a:rPr lang="en-US" sz="2000" b="1" dirty="0"/>
              <a:t>.</a:t>
            </a:r>
          </a:p>
          <a:p>
            <a:r>
              <a:rPr lang="en-US" sz="2000" b="1" dirty="0"/>
              <a:t>6.</a:t>
            </a:r>
            <a:r>
              <a:rPr lang="fa-IR" sz="2000" b="1" dirty="0"/>
              <a:t>موضوع ضمانتنامه: (تعیین نوع ضمانتنامه بر اساس نوع تعهدات مابین مضمون له و مضمون عنه )</a:t>
            </a:r>
            <a:r>
              <a:rPr lang="en-US" sz="2000" b="1" dirty="0"/>
              <a:t>.</a:t>
            </a:r>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708908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اقدامات پیش از صدور ضمانت نامه:</a:t>
            </a:r>
          </a:p>
        </p:txBody>
      </p:sp>
      <p:sp>
        <p:nvSpPr>
          <p:cNvPr id="3" name="Content Placeholder 2"/>
          <p:cNvSpPr>
            <a:spLocks noGrp="1"/>
          </p:cNvSpPr>
          <p:nvPr>
            <p:ph idx="1"/>
          </p:nvPr>
        </p:nvSpPr>
        <p:spPr/>
        <p:txBody>
          <a:bodyPr>
            <a:normAutofit lnSpcReduction="10000"/>
          </a:bodyPr>
          <a:lstStyle/>
          <a:p>
            <a:pPr algn="justLow">
              <a:lnSpc>
                <a:spcPct val="150000"/>
              </a:lnSpc>
            </a:pPr>
            <a:r>
              <a:rPr lang="fa-IR" sz="2000" b="1" dirty="0"/>
              <a:t>مطابق ماده </a:t>
            </a:r>
            <a:r>
              <a:rPr lang="en-US" sz="2000" b="1" dirty="0"/>
              <a:t>۳</a:t>
            </a:r>
            <a:r>
              <a:rPr lang="fa-IR" sz="2000" b="1" dirty="0"/>
              <a:t> دستورالعمل بانک مرکری</a:t>
            </a:r>
            <a:r>
              <a:rPr lang="fa-IR" b="1" dirty="0"/>
              <a:t>؛ مؤسسه اعتباري موظف است پيش از صدور ضمانت نامه، از موارد ذيل در حد عرف بانکـداري اطمينان حاصل نمايد:  </a:t>
            </a:r>
            <a:endParaRPr lang="en-US" b="1" dirty="0"/>
          </a:p>
          <a:p>
            <a:pPr algn="justLow">
              <a:lnSpc>
                <a:spcPct val="150000"/>
              </a:lnSpc>
            </a:pPr>
            <a:r>
              <a:rPr lang="en-US" b="1" dirty="0"/>
              <a:t>۱</a:t>
            </a:r>
            <a:r>
              <a:rPr lang="fa-IR" b="1" dirty="0"/>
              <a:t> - صوري نبودن موضوع رابطه پايه و احراز صدق آن؛  </a:t>
            </a:r>
            <a:endParaRPr lang="en-US" b="1" dirty="0"/>
          </a:p>
          <a:p>
            <a:pPr algn="justLow">
              <a:lnSpc>
                <a:spcPct val="150000"/>
              </a:lnSpc>
            </a:pPr>
            <a:r>
              <a:rPr lang="en-US" b="1" dirty="0"/>
              <a:t>۲</a:t>
            </a:r>
            <a:r>
              <a:rPr lang="fa-IR" b="1" dirty="0"/>
              <a:t> - مرتبط و متناسب بودن موضوع رابطه پايه با زمينه فعاليت ضمانت خواه؛ </a:t>
            </a:r>
            <a:endParaRPr lang="en-US" b="1" dirty="0"/>
          </a:p>
          <a:p>
            <a:pPr algn="justLow">
              <a:lnSpc>
                <a:spcPct val="150000"/>
              </a:lnSpc>
            </a:pPr>
            <a:r>
              <a:rPr lang="en-US" b="1" dirty="0"/>
              <a:t>۳</a:t>
            </a:r>
            <a:r>
              <a:rPr lang="fa-IR" b="1" dirty="0"/>
              <a:t> - احراز واجد شرايط بودن ضمانت خواه در خصوص موضوع رابطه پايه،  </a:t>
            </a:r>
            <a:endParaRPr lang="en-US" b="1" dirty="0"/>
          </a:p>
          <a:p>
            <a:pPr algn="justLow">
              <a:lnSpc>
                <a:spcPct val="150000"/>
              </a:lnSpc>
            </a:pPr>
            <a:r>
              <a:rPr lang="en-US" b="1" dirty="0"/>
              <a:t>۴</a:t>
            </a:r>
            <a:r>
              <a:rPr lang="fa-IR" b="1" dirty="0"/>
              <a:t> - توجيه پذير بودن موضوع رابطه پايه متناسب با زمينه فعاليت ذينفع؛ </a:t>
            </a:r>
            <a:endParaRPr lang="en-US" b="1" dirty="0"/>
          </a:p>
          <a:p>
            <a:pPr algn="justLow">
              <a:lnSpc>
                <a:spcPct val="150000"/>
              </a:lnSpc>
            </a:pPr>
            <a:r>
              <a:rPr lang="en-US" b="1" dirty="0"/>
              <a:t>۵</a:t>
            </a:r>
            <a:r>
              <a:rPr lang="fa-IR" b="1" dirty="0"/>
              <a:t> - ضمانت نامه ابزاري براي دريافت تسهيلات نباشد.  </a:t>
            </a:r>
            <a:endParaRPr lang="en-US"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27151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وثایق ضمانت نامه (ریالی):</a:t>
            </a:r>
          </a:p>
        </p:txBody>
      </p:sp>
      <p:sp>
        <p:nvSpPr>
          <p:cNvPr id="3" name="Content Placeholder 2"/>
          <p:cNvSpPr>
            <a:spLocks noGrp="1"/>
          </p:cNvSpPr>
          <p:nvPr>
            <p:ph idx="1"/>
          </p:nvPr>
        </p:nvSpPr>
        <p:spPr>
          <a:xfrm>
            <a:off x="677334" y="1658113"/>
            <a:ext cx="8596668" cy="4383250"/>
          </a:xfrm>
        </p:spPr>
        <p:txBody>
          <a:bodyPr>
            <a:normAutofit fontScale="92500" lnSpcReduction="10000"/>
          </a:bodyPr>
          <a:lstStyle/>
          <a:p>
            <a:endParaRPr lang="fa-IR" b="1" dirty="0"/>
          </a:p>
          <a:p>
            <a:pPr algn="justLow">
              <a:lnSpc>
                <a:spcPct val="150000"/>
              </a:lnSpc>
            </a:pPr>
            <a:r>
              <a:rPr lang="fa-IR" sz="2200" b="1" dirty="0"/>
              <a:t>ماده </a:t>
            </a:r>
            <a:r>
              <a:rPr lang="en-US" sz="2200" b="1" dirty="0"/>
              <a:t>۴۵</a:t>
            </a:r>
            <a:r>
              <a:rPr lang="fa-IR" sz="2200" b="1" dirty="0"/>
              <a:t>دستورالعمل</a:t>
            </a:r>
            <a:r>
              <a:rPr lang="fa-IR" b="1" dirty="0"/>
              <a:t>: مؤسسه اعتباري مکلف است قبل از صدور ضمانت نامه، با توجه به اهليـت و تـوان اعتبـاري ضمانت خواه، وثايق لازم و کافي از وي اخذ نمايد.  </a:t>
            </a:r>
            <a:endParaRPr lang="en-US" b="1" dirty="0"/>
          </a:p>
          <a:p>
            <a:pPr algn="justLow">
              <a:lnSpc>
                <a:spcPct val="150000"/>
              </a:lnSpc>
            </a:pPr>
            <a:r>
              <a:rPr lang="fa-IR" sz="2200" b="1" dirty="0"/>
              <a:t>ماده </a:t>
            </a:r>
            <a:r>
              <a:rPr lang="en-US" sz="2200" b="1" dirty="0"/>
              <a:t>۴۶</a:t>
            </a:r>
            <a:r>
              <a:rPr lang="fa-IR" sz="2200" b="1" dirty="0"/>
              <a:t> دستورالعمل: </a:t>
            </a:r>
            <a:r>
              <a:rPr lang="fa-IR" b="1" dirty="0"/>
              <a:t>نوع و ميزان وثايق بابت صدور انواع ضمانتنامه، بر اساس ضوابطي تعيـين خواهـد شـدکه هيأت مديره مؤسسه اعتباري تعيين و ابلاغ مي نمايد. هيأت مديره مؤسسه اعتباري موظف است وثـايق موضوع اين ماده را به نحوي تعيين نمايد که معتبر، سهل البيع، قابل نقل و انتقال، از درجه نقدشوندگي بالا برخوردار و بلامعارض باشد تا در صورت عدم ايفاي تعهدات از  سوي ضمانت خواه، حقوق مؤسسه اعتباري در حداقل زمان و با کمترين هزينه، استيفاء شود.  </a:t>
            </a:r>
            <a:endParaRPr lang="en-US" b="1" dirty="0"/>
          </a:p>
          <a:p>
            <a:endParaRPr lang="fa-IR"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40556705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889</TotalTime>
  <Words>3855</Words>
  <Application>Microsoft Office PowerPoint</Application>
  <PresentationFormat>Widescreen</PresentationFormat>
  <Paragraphs>268</Paragraphs>
  <Slides>39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IranNastaliq</vt:lpstr>
      <vt:lpstr>Trebuchet MS</vt:lpstr>
      <vt:lpstr>Wingdings</vt:lpstr>
      <vt:lpstr>Wingdings 2</vt:lpstr>
      <vt:lpstr>Wingdings 3</vt:lpstr>
      <vt:lpstr>Facet</vt:lpstr>
      <vt:lpstr>بسم الله الرحمن الرحيم</vt:lpstr>
      <vt:lpstr>مفهوم ضمانت نامه</vt:lpstr>
      <vt:lpstr>تعاریف- مطابق دستورالعمل بانک مرکزی</vt:lpstr>
      <vt:lpstr>تعاریف-ادامه</vt:lpstr>
      <vt:lpstr>تعاریف-ادامه</vt:lpstr>
      <vt:lpstr>طرفین ضمانت نامه:</vt:lpstr>
      <vt:lpstr>ارکان ضمانتنامه: </vt:lpstr>
      <vt:lpstr>اقدامات پیش از صدور ضمانت نامه:</vt:lpstr>
      <vt:lpstr>وثایق ضمانت نامه (ریالی):</vt:lpstr>
      <vt:lpstr>وثایق ضمانت نامه(ارزی) </vt:lpstr>
      <vt:lpstr>وثایق ضمانت نامه-ادامه:</vt:lpstr>
      <vt:lpstr>سپرده نقدی انواع ضمانت‌نامه: </vt:lpstr>
      <vt:lpstr>انواع ضمانتنامه ( بر حسب نوع ارز):</vt:lpstr>
      <vt:lpstr>نحوه صدور ضمانتنامه:</vt:lpstr>
      <vt:lpstr>انواع ضمانتنامه های بانکی:</vt:lpstr>
      <vt:lpstr>انواع ضمانتنامه- ادامه:</vt:lpstr>
      <vt:lpstr>انواع ضمانتنامه- ادامه:</vt:lpstr>
      <vt:lpstr>دیگر نکات مهم دستورالعمل:</vt:lpstr>
      <vt:lpstr>نکات مهم-ادامه</vt:lpstr>
      <vt:lpstr>نکات مهم-ادامه</vt:lpstr>
      <vt:lpstr>نکات مهم-ادامه</vt:lpstr>
      <vt:lpstr>نکات مهم-ادامه</vt:lpstr>
      <vt:lpstr>نکات مهم-ادامه</vt:lpstr>
      <vt:lpstr>نکات مهم-ادامه</vt:lpstr>
      <vt:lpstr>مطالبه و پرداخت وجه ضمانت نامه </vt:lpstr>
      <vt:lpstr>مطالبه و پرداخت وجه ضمانت نامه- ادامه  </vt:lpstr>
      <vt:lpstr>مطالبه و پرداخت وجه ضمانت نامه- ادامه  </vt:lpstr>
      <vt:lpstr>مطالبه و پرداخت وجه ضمانت نامه- ادامه  </vt:lpstr>
      <vt:lpstr>مطالبه و پرداخت وجه ضمانت نامه- ادامه </vt:lpstr>
      <vt:lpstr>شرایط ابطال و خاتمه اعتبار ضمانت نامه:</vt:lpstr>
      <vt:lpstr>ادامه- شرایط خاتمه و ابطال</vt:lpstr>
      <vt:lpstr>سایر مقررات:</vt:lpstr>
      <vt:lpstr>منابع حقوق داخلی حاکم بر ضمانت نامه ها</vt:lpstr>
      <vt:lpstr>قوانین و مقررات حاکم بر ضمانت نامه بانکی </vt:lpstr>
      <vt:lpstr>ادامه-قوانین و مقررات حاکم   </vt:lpstr>
      <vt:lpstr>مقررات بین المللی حاکم بر ضمانت نامه های ارزی</vt:lpstr>
      <vt:lpstr>سوال: در کدامیک از دو قرارداد زیر نیاز به ارائه ضمانت نامه می باشد و چه نوع ضمانت نامه مورد نیاز می باشد؟ </vt:lpstr>
      <vt:lpstr>دیگر سوالات مهم: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fa.fadaei</dc:creator>
  <cp:lastModifiedBy>NAhmadi</cp:lastModifiedBy>
  <cp:revision>135</cp:revision>
  <dcterms:created xsi:type="dcterms:W3CDTF">2020-06-10T04:20:20Z</dcterms:created>
  <dcterms:modified xsi:type="dcterms:W3CDTF">2023-11-04T13:00:41Z</dcterms:modified>
</cp:coreProperties>
</file>