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0"/>
  </p:notesMasterIdLst>
  <p:sldIdLst>
    <p:sldId id="256" r:id="rId2"/>
    <p:sldId id="261" r:id="rId3"/>
    <p:sldId id="257" r:id="rId4"/>
    <p:sldId id="404" r:id="rId5"/>
    <p:sldId id="405" r:id="rId6"/>
    <p:sldId id="406" r:id="rId7"/>
    <p:sldId id="258" r:id="rId8"/>
    <p:sldId id="416" r:id="rId9"/>
    <p:sldId id="429" r:id="rId10"/>
    <p:sldId id="430" r:id="rId11"/>
    <p:sldId id="407" r:id="rId12"/>
    <p:sldId id="408" r:id="rId13"/>
    <p:sldId id="417" r:id="rId14"/>
    <p:sldId id="409" r:id="rId15"/>
    <p:sldId id="418" r:id="rId16"/>
    <p:sldId id="410" r:id="rId17"/>
    <p:sldId id="461" r:id="rId18"/>
    <p:sldId id="419" r:id="rId19"/>
    <p:sldId id="466" r:id="rId20"/>
    <p:sldId id="415" r:id="rId21"/>
    <p:sldId id="462" r:id="rId22"/>
    <p:sldId id="420" r:id="rId23"/>
    <p:sldId id="421" r:id="rId24"/>
    <p:sldId id="411" r:id="rId25"/>
    <p:sldId id="413" r:id="rId26"/>
    <p:sldId id="414" r:id="rId27"/>
    <p:sldId id="424" r:id="rId28"/>
    <p:sldId id="426" r:id="rId29"/>
    <p:sldId id="428" r:id="rId30"/>
    <p:sldId id="427" r:id="rId31"/>
    <p:sldId id="463" r:id="rId32"/>
    <p:sldId id="464" r:id="rId33"/>
    <p:sldId id="465" r:id="rId34"/>
    <p:sldId id="423" r:id="rId35"/>
    <p:sldId id="293" r:id="rId36"/>
    <p:sldId id="432" r:id="rId37"/>
    <p:sldId id="447" r:id="rId38"/>
    <p:sldId id="431" r:id="rId39"/>
    <p:sldId id="434" r:id="rId40"/>
    <p:sldId id="435" r:id="rId41"/>
    <p:sldId id="437" r:id="rId42"/>
    <p:sldId id="436" r:id="rId43"/>
    <p:sldId id="439" r:id="rId44"/>
    <p:sldId id="438" r:id="rId45"/>
    <p:sldId id="443" r:id="rId46"/>
    <p:sldId id="441" r:id="rId47"/>
    <p:sldId id="440" r:id="rId48"/>
    <p:sldId id="444" r:id="rId49"/>
    <p:sldId id="459" r:id="rId50"/>
    <p:sldId id="460" r:id="rId51"/>
    <p:sldId id="452" r:id="rId52"/>
    <p:sldId id="456" r:id="rId53"/>
    <p:sldId id="458" r:id="rId54"/>
    <p:sldId id="457" r:id="rId55"/>
    <p:sldId id="445" r:id="rId56"/>
    <p:sldId id="453" r:id="rId57"/>
    <p:sldId id="446" r:id="rId58"/>
    <p:sldId id="287" r:id="rId5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4DBF"/>
    <a:srgbClr val="1C33DE"/>
    <a:srgbClr val="D7E52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9" autoAdjust="0"/>
    <p:restoredTop sz="94660"/>
  </p:normalViewPr>
  <p:slideViewPr>
    <p:cSldViewPr>
      <p:cViewPr varScale="1">
        <p:scale>
          <a:sx n="90" d="100"/>
          <a:sy n="90" d="100"/>
        </p:scale>
        <p:origin x="1026"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63ADEB-35FD-4BEC-958D-31FF59358BF9}" type="doc">
      <dgm:prSet loTypeId="urn:microsoft.com/office/officeart/2005/8/layout/list1" loCatId="list" qsTypeId="urn:microsoft.com/office/officeart/2005/8/quickstyle/simple5" qsCatId="simple" csTypeId="urn:microsoft.com/office/officeart/2005/8/colors/accent5_2" csCatId="accent5" phldr="1"/>
      <dgm:spPr/>
      <dgm:t>
        <a:bodyPr/>
        <a:lstStyle/>
        <a:p>
          <a:pPr rtl="1"/>
          <a:endParaRPr lang="fa-IR"/>
        </a:p>
      </dgm:t>
    </dgm:pt>
    <dgm:pt modelId="{D9E66085-ADC2-4A44-8FF1-3D1256CE3F0B}">
      <dgm:prSet phldrT="[Text]" custT="1">
        <dgm:style>
          <a:lnRef idx="1">
            <a:schemeClr val="accent5"/>
          </a:lnRef>
          <a:fillRef idx="2">
            <a:schemeClr val="accent5"/>
          </a:fillRef>
          <a:effectRef idx="1">
            <a:schemeClr val="accent5"/>
          </a:effectRef>
          <a:fontRef idx="minor">
            <a:schemeClr val="dk1"/>
          </a:fontRef>
        </dgm:style>
      </dgm:prSet>
      <dgm:spPr/>
      <dgm:t>
        <a:bodyPr/>
        <a:lstStyle/>
        <a:p>
          <a:pPr algn="ctr" rtl="1"/>
          <a:r>
            <a:rPr lang="ar-SA" sz="1600" dirty="0">
              <a:solidFill>
                <a:schemeClr val="tx1"/>
              </a:solidFill>
              <a:effectLst>
                <a:glow rad="101600">
                  <a:srgbClr val="FFC000">
                    <a:alpha val="60000"/>
                  </a:srgbClr>
                </a:glow>
                <a:outerShdw blurRad="38100" dist="38100" dir="2700000" algn="tl">
                  <a:srgbClr val="000000">
                    <a:alpha val="43137"/>
                  </a:srgbClr>
                </a:outerShdw>
              </a:effectLst>
              <a:latin typeface="Times New Roman" panose="02020603050405020304" pitchFamily="18" charset="0"/>
              <a:ea typeface="MS Mincho"/>
              <a:cs typeface="B Titr" panose="00000700000000000000" pitchFamily="2" charset="-78"/>
            </a:rPr>
            <a:t>ابعاد </a:t>
          </a:r>
          <a:r>
            <a:rPr lang="fa-IR" sz="1600" dirty="0">
              <a:solidFill>
                <a:schemeClr val="tx1"/>
              </a:solidFill>
              <a:effectLst>
                <a:glow rad="101600">
                  <a:srgbClr val="FFC000">
                    <a:alpha val="60000"/>
                  </a:srgbClr>
                </a:glow>
                <a:outerShdw blurRad="38100" dist="38100" dir="2700000" algn="tl">
                  <a:srgbClr val="000000">
                    <a:alpha val="43137"/>
                  </a:srgbClr>
                </a:outerShdw>
              </a:effectLst>
              <a:latin typeface="Times New Roman" panose="02020603050405020304" pitchFamily="18" charset="0"/>
              <a:ea typeface="MS Mincho"/>
              <a:cs typeface="B Titr" panose="00000700000000000000" pitchFamily="2" charset="-78"/>
            </a:rPr>
            <a:t>مسؤليت‌هاي قانوني فعاليت هاي بانکداري در ايران + بررسي و تحليل رابطه حقوقي بانک مرکزي با مؤسسات اعتباري</a:t>
          </a:r>
          <a:endParaRPr lang="fa-IR" sz="1600" b="0" cap="none" spc="0" dirty="0">
            <a:ln w="0"/>
            <a:solidFill>
              <a:schemeClr val="tx1"/>
            </a:solidFill>
            <a:effectLst>
              <a:glow rad="101600">
                <a:srgbClr val="FFC000">
                  <a:alpha val="60000"/>
                </a:srgbClr>
              </a:glow>
              <a:outerShdw blurRad="38100" dist="38100" dir="2700000" algn="tl">
                <a:srgbClr val="000000">
                  <a:alpha val="43137"/>
                </a:srgbClr>
              </a:outerShdw>
            </a:effectLst>
            <a:cs typeface="B Titr" panose="00000700000000000000" pitchFamily="2" charset="-78"/>
          </a:endParaRPr>
        </a:p>
      </dgm:t>
    </dgm:pt>
    <dgm:pt modelId="{4680B8B0-604F-41C3-8459-97B5F3451CA1}" type="parTrans" cxnId="{83B3E6C9-EC3A-48DC-B2DB-86CD69980C18}">
      <dgm:prSet/>
      <dgm:spPr/>
      <dgm:t>
        <a:bodyPr/>
        <a:lstStyle/>
        <a:p>
          <a:pPr rtl="1"/>
          <a:endParaRPr lang="fa-IR" sz="2400" b="0" cap="none" spc="0">
            <a:ln w="0"/>
            <a:solidFill>
              <a:srgbClr val="C00000"/>
            </a:solidFill>
            <a:effectLst>
              <a:outerShdw blurRad="38100" dist="19050" dir="2700000" algn="tl" rotWithShape="0">
                <a:schemeClr val="dk1">
                  <a:alpha val="40000"/>
                </a:schemeClr>
              </a:outerShdw>
            </a:effectLst>
            <a:cs typeface="B Titr" panose="00000700000000000000" pitchFamily="2" charset="-78"/>
          </a:endParaRPr>
        </a:p>
      </dgm:t>
    </dgm:pt>
    <dgm:pt modelId="{860B7032-2F17-49EE-8E32-81C1F5870B3E}" type="sibTrans" cxnId="{83B3E6C9-EC3A-48DC-B2DB-86CD69980C18}">
      <dgm:prSet/>
      <dgm:spPr/>
      <dgm:t>
        <a:bodyPr/>
        <a:lstStyle/>
        <a:p>
          <a:pPr rtl="1"/>
          <a:endParaRPr lang="fa-IR" sz="2400" b="0" cap="none" spc="0">
            <a:ln w="0"/>
            <a:solidFill>
              <a:srgbClr val="C00000"/>
            </a:solidFill>
            <a:effectLst>
              <a:outerShdw blurRad="38100" dist="19050" dir="2700000" algn="tl" rotWithShape="0">
                <a:schemeClr val="dk1">
                  <a:alpha val="40000"/>
                </a:schemeClr>
              </a:outerShdw>
            </a:effectLst>
            <a:cs typeface="B Titr" panose="00000700000000000000" pitchFamily="2" charset="-78"/>
          </a:endParaRPr>
        </a:p>
      </dgm:t>
    </dgm:pt>
    <dgm:pt modelId="{7D2582ED-7117-4106-B696-4AC8C7EFA07D}">
      <dgm:prSet phldrT="[Text]" custT="1"/>
      <dgm:spPr/>
      <dgm:t>
        <a:bodyPr/>
        <a:lstStyle/>
        <a:p>
          <a:pPr algn="ctr" rtl="1"/>
          <a:r>
            <a:rPr lang="fa-IR"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MS Mincho"/>
              <a:cs typeface="B Nazanin" panose="00000400000000000000" pitchFamily="2" charset="-78"/>
            </a:rPr>
            <a:t>نگاهي به مفهوم بانکداري، فعاليت‌ها و عمليات مرتبط</a:t>
          </a:r>
          <a:endParaRPr lang="fa-IR" sz="1800" b="1" cap="none" spc="0" dirty="0">
            <a:ln w="0"/>
            <a:solidFill>
              <a:schemeClr val="tx1"/>
            </a:solidFill>
            <a:effectLst>
              <a:outerShdw blurRad="38100" dist="38100" dir="2700000" algn="tl">
                <a:srgbClr val="000000">
                  <a:alpha val="43137"/>
                </a:srgbClr>
              </a:outerShdw>
            </a:effectLst>
            <a:cs typeface="B Titr" panose="00000700000000000000" pitchFamily="2" charset="-78"/>
          </a:endParaRPr>
        </a:p>
      </dgm:t>
    </dgm:pt>
    <dgm:pt modelId="{88E657E5-F5EE-4807-B706-DE12793A58CD}" type="parTrans" cxnId="{8BC8CA23-BDC3-4CEC-91B9-130D6B2E942B}">
      <dgm:prSet/>
      <dgm:spPr/>
      <dgm:t>
        <a:bodyPr/>
        <a:lstStyle/>
        <a:p>
          <a:pPr rtl="1"/>
          <a:endParaRPr lang="fa-IR" sz="2400" b="0" cap="none" spc="0">
            <a:ln w="0"/>
            <a:solidFill>
              <a:srgbClr val="C00000"/>
            </a:solidFill>
            <a:effectLst>
              <a:outerShdw blurRad="38100" dist="19050" dir="2700000" algn="tl" rotWithShape="0">
                <a:schemeClr val="dk1">
                  <a:alpha val="40000"/>
                </a:schemeClr>
              </a:outerShdw>
            </a:effectLst>
            <a:cs typeface="B Titr" panose="00000700000000000000" pitchFamily="2" charset="-78"/>
          </a:endParaRPr>
        </a:p>
      </dgm:t>
    </dgm:pt>
    <dgm:pt modelId="{AFAA2570-7AFB-45FA-86E9-C4E6C5900A0C}" type="sibTrans" cxnId="{8BC8CA23-BDC3-4CEC-91B9-130D6B2E942B}">
      <dgm:prSet/>
      <dgm:spPr/>
      <dgm:t>
        <a:bodyPr/>
        <a:lstStyle/>
        <a:p>
          <a:pPr rtl="1"/>
          <a:endParaRPr lang="fa-IR" sz="2400" b="0" cap="none" spc="0">
            <a:ln w="0"/>
            <a:solidFill>
              <a:srgbClr val="C00000"/>
            </a:solidFill>
            <a:effectLst>
              <a:outerShdw blurRad="38100" dist="19050" dir="2700000" algn="tl" rotWithShape="0">
                <a:schemeClr val="dk1">
                  <a:alpha val="40000"/>
                </a:schemeClr>
              </a:outerShdw>
            </a:effectLst>
            <a:cs typeface="B Titr" panose="00000700000000000000" pitchFamily="2" charset="-78"/>
          </a:endParaRPr>
        </a:p>
      </dgm:t>
    </dgm:pt>
    <dgm:pt modelId="{1ADE4FF4-A15E-44A6-827C-FF79F9449F3A}">
      <dgm:prSet phldrT="[Text]" custT="1"/>
      <dgm:spPr/>
      <dgm:t>
        <a:bodyPr/>
        <a:lstStyle/>
        <a:p>
          <a:pPr algn="ctr" rtl="1"/>
          <a:r>
            <a:rPr lang="fa-IR" sz="1700" b="1" dirty="0">
              <a:solidFill>
                <a:schemeClr val="tx1"/>
              </a:solidFill>
              <a:effectLst>
                <a:outerShdw blurRad="38100" dist="38100" dir="2700000" algn="tl">
                  <a:srgbClr val="000000">
                    <a:alpha val="43137"/>
                  </a:srgbClr>
                </a:outerShdw>
              </a:effectLst>
              <a:latin typeface="Times New Roman" panose="02020603050405020304" pitchFamily="18" charset="0"/>
              <a:ea typeface="MS Mincho"/>
              <a:cs typeface="B Nazanin" panose="00000400000000000000" pitchFamily="2" charset="-78"/>
            </a:rPr>
            <a:t>تحليل برخي احکام قانوني مرتبط با مسؤليت مؤسسات اعتباري </a:t>
          </a:r>
        </a:p>
      </dgm:t>
    </dgm:pt>
    <dgm:pt modelId="{76D8A232-64ED-4CFE-9B7A-75AAE0F248F2}" type="parTrans" cxnId="{52C4B7AA-88EF-4770-B54B-2E652D7A615D}">
      <dgm:prSet/>
      <dgm:spPr/>
      <dgm:t>
        <a:bodyPr/>
        <a:lstStyle/>
        <a:p>
          <a:pPr rtl="1"/>
          <a:endParaRPr lang="fa-IR" sz="2400" b="0" cap="none" spc="0">
            <a:ln w="0"/>
            <a:solidFill>
              <a:srgbClr val="C00000"/>
            </a:solidFill>
            <a:effectLst>
              <a:outerShdw blurRad="38100" dist="19050" dir="2700000" algn="tl" rotWithShape="0">
                <a:schemeClr val="dk1">
                  <a:alpha val="40000"/>
                </a:schemeClr>
              </a:outerShdw>
            </a:effectLst>
            <a:cs typeface="B Titr" panose="00000700000000000000" pitchFamily="2" charset="-78"/>
          </a:endParaRPr>
        </a:p>
      </dgm:t>
    </dgm:pt>
    <dgm:pt modelId="{3E49D479-39D3-4F84-BF0C-81572CB8C79C}" type="sibTrans" cxnId="{52C4B7AA-88EF-4770-B54B-2E652D7A615D}">
      <dgm:prSet/>
      <dgm:spPr/>
      <dgm:t>
        <a:bodyPr/>
        <a:lstStyle/>
        <a:p>
          <a:pPr rtl="1"/>
          <a:endParaRPr lang="fa-IR" sz="2400" b="0" cap="none" spc="0">
            <a:ln w="0"/>
            <a:solidFill>
              <a:srgbClr val="C00000"/>
            </a:solidFill>
            <a:effectLst>
              <a:outerShdw blurRad="38100" dist="19050" dir="2700000" algn="tl" rotWithShape="0">
                <a:schemeClr val="dk1">
                  <a:alpha val="40000"/>
                </a:schemeClr>
              </a:outerShdw>
            </a:effectLst>
            <a:cs typeface="B Titr" panose="00000700000000000000" pitchFamily="2" charset="-78"/>
          </a:endParaRPr>
        </a:p>
      </dgm:t>
    </dgm:pt>
    <dgm:pt modelId="{6BF09D70-F08C-4DB8-81DD-76AE34DA6B71}">
      <dgm:prSet custT="1"/>
      <dgm:spPr/>
      <dgm:t>
        <a:bodyPr/>
        <a:lstStyle/>
        <a:p>
          <a:pPr algn="ctr" rtl="1"/>
          <a:r>
            <a:rPr lang="fa-IR" sz="1900" b="1" dirty="0">
              <a:solidFill>
                <a:schemeClr val="tx1"/>
              </a:solidFill>
              <a:effectLst>
                <a:outerShdw blurRad="38100" dist="38100" dir="2700000" algn="tl">
                  <a:srgbClr val="000000">
                    <a:alpha val="43137"/>
                  </a:srgbClr>
                </a:outerShdw>
              </a:effectLst>
              <a:latin typeface="Times New Roman" panose="02020603050405020304" pitchFamily="18" charset="0"/>
              <a:ea typeface="MS Mincho"/>
              <a:cs typeface="B Nazanin" panose="00000400000000000000" pitchFamily="2" charset="-78"/>
            </a:rPr>
            <a:t>تعريف و تبيين مفهوم مسؤليت، مصاديق و مفاهيم مشابه</a:t>
          </a:r>
        </a:p>
      </dgm:t>
    </dgm:pt>
    <dgm:pt modelId="{FB3ED540-BC89-4F76-BC7A-2DB71B57BA4B}" type="parTrans" cxnId="{330E8385-32BD-4A39-9DF7-EE553FEB5D54}">
      <dgm:prSet/>
      <dgm:spPr/>
      <dgm:t>
        <a:bodyPr/>
        <a:lstStyle/>
        <a:p>
          <a:pPr rtl="1"/>
          <a:endParaRPr lang="fa-IR" sz="2400" b="0" cap="none" spc="0">
            <a:ln w="0"/>
            <a:solidFill>
              <a:srgbClr val="C00000"/>
            </a:solidFill>
            <a:effectLst>
              <a:outerShdw blurRad="38100" dist="19050" dir="2700000" algn="tl" rotWithShape="0">
                <a:schemeClr val="dk1">
                  <a:alpha val="40000"/>
                </a:schemeClr>
              </a:outerShdw>
            </a:effectLst>
            <a:cs typeface="B Titr" panose="00000700000000000000" pitchFamily="2" charset="-78"/>
          </a:endParaRPr>
        </a:p>
      </dgm:t>
    </dgm:pt>
    <dgm:pt modelId="{B959D13C-822F-4983-BC5B-C8CFD1B34148}" type="sibTrans" cxnId="{330E8385-32BD-4A39-9DF7-EE553FEB5D54}">
      <dgm:prSet/>
      <dgm:spPr/>
      <dgm:t>
        <a:bodyPr/>
        <a:lstStyle/>
        <a:p>
          <a:pPr rtl="1"/>
          <a:endParaRPr lang="fa-IR" sz="2400" b="0" cap="none" spc="0">
            <a:ln w="0"/>
            <a:solidFill>
              <a:srgbClr val="C00000"/>
            </a:solidFill>
            <a:effectLst>
              <a:outerShdw blurRad="38100" dist="19050" dir="2700000" algn="tl" rotWithShape="0">
                <a:schemeClr val="dk1">
                  <a:alpha val="40000"/>
                </a:schemeClr>
              </a:outerShdw>
            </a:effectLst>
            <a:cs typeface="B Titr" panose="00000700000000000000" pitchFamily="2" charset="-78"/>
          </a:endParaRPr>
        </a:p>
      </dgm:t>
    </dgm:pt>
    <dgm:pt modelId="{CECB4F56-1D53-41EF-BE28-BB0C37F5BD9C}">
      <dgm:prSet custT="1"/>
      <dgm:spPr/>
      <dgm:t>
        <a:bodyPr/>
        <a:lstStyle/>
        <a:p>
          <a:pPr algn="ctr" rtl="1"/>
          <a:r>
            <a:rPr lang="fa-IR"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MS Mincho"/>
              <a:cs typeface="B Nazanin" panose="00000400000000000000" pitchFamily="2" charset="-78"/>
            </a:rPr>
            <a:t>فرضيه‌ها و نظريات ناظر بر حدود مسؤليت مؤسسات اعتباري </a:t>
          </a:r>
        </a:p>
      </dgm:t>
    </dgm:pt>
    <dgm:pt modelId="{84963760-E3EE-47B8-86B2-86B8553879F0}" type="parTrans" cxnId="{9B05E17E-67E4-4B86-A8EE-48CBCDD1CE9D}">
      <dgm:prSet/>
      <dgm:spPr/>
      <dgm:t>
        <a:bodyPr/>
        <a:lstStyle/>
        <a:p>
          <a:pPr rtl="1"/>
          <a:endParaRPr lang="fa-IR" sz="2400" b="0" cap="none" spc="0">
            <a:ln w="0"/>
            <a:solidFill>
              <a:srgbClr val="C00000"/>
            </a:solidFill>
            <a:effectLst>
              <a:outerShdw blurRad="38100" dist="19050" dir="2700000" algn="tl" rotWithShape="0">
                <a:schemeClr val="dk1">
                  <a:alpha val="40000"/>
                </a:schemeClr>
              </a:outerShdw>
            </a:effectLst>
            <a:cs typeface="B Titr" panose="00000700000000000000" pitchFamily="2" charset="-78"/>
          </a:endParaRPr>
        </a:p>
      </dgm:t>
    </dgm:pt>
    <dgm:pt modelId="{39331F13-3455-4888-BB77-8BA071DA5FD4}" type="sibTrans" cxnId="{9B05E17E-67E4-4B86-A8EE-48CBCDD1CE9D}">
      <dgm:prSet/>
      <dgm:spPr/>
      <dgm:t>
        <a:bodyPr/>
        <a:lstStyle/>
        <a:p>
          <a:pPr rtl="1"/>
          <a:endParaRPr lang="fa-IR" sz="2400" b="0" cap="none" spc="0">
            <a:ln w="0"/>
            <a:solidFill>
              <a:srgbClr val="C00000"/>
            </a:solidFill>
            <a:effectLst>
              <a:outerShdw blurRad="38100" dist="19050" dir="2700000" algn="tl" rotWithShape="0">
                <a:schemeClr val="dk1">
                  <a:alpha val="40000"/>
                </a:schemeClr>
              </a:outerShdw>
            </a:effectLst>
            <a:cs typeface="B Titr" panose="00000700000000000000" pitchFamily="2" charset="-78"/>
          </a:endParaRPr>
        </a:p>
      </dgm:t>
    </dgm:pt>
    <dgm:pt modelId="{12D1B60D-D8D5-4A5E-847C-97469D780634}">
      <dgm:prSet custT="1"/>
      <dgm:spPr>
        <a:solidFill>
          <a:srgbClr val="002060"/>
        </a:solidFill>
      </dgm:spPr>
      <dgm:t>
        <a:bodyPr/>
        <a:lstStyle/>
        <a:p>
          <a:pPr algn="ctr"/>
          <a:r>
            <a:rPr lang="fa-IR" sz="1700" b="1" dirty="0">
              <a:effectLst>
                <a:glow rad="139700">
                  <a:schemeClr val="accent5">
                    <a:satMod val="175000"/>
                    <a:alpha val="40000"/>
                  </a:schemeClr>
                </a:glow>
              </a:effectLst>
              <a:latin typeface="Times New Roman" panose="02020603050405020304" pitchFamily="18" charset="0"/>
              <a:ea typeface="MS Mincho"/>
              <a:cs typeface="B Nazanin" panose="00000400000000000000" pitchFamily="2" charset="-78"/>
            </a:rPr>
            <a:t>تبيين و تحليل روابط حقوقي بين بانک مرکزي و مؤسسات اعتباري</a:t>
          </a:r>
          <a:endParaRPr lang="en-US" sz="1700" b="0" cap="none" spc="0" dirty="0">
            <a:ln w="0"/>
            <a:effectLst>
              <a:glow rad="139700">
                <a:schemeClr val="accent5">
                  <a:satMod val="175000"/>
                  <a:alpha val="40000"/>
                </a:schemeClr>
              </a:glow>
            </a:effectLst>
            <a:cs typeface="B Titr" panose="00000700000000000000" pitchFamily="2" charset="-78"/>
          </a:endParaRPr>
        </a:p>
      </dgm:t>
    </dgm:pt>
    <dgm:pt modelId="{0EEBDB71-1B88-471C-8D47-4FEB3A6210AE}" type="sibTrans" cxnId="{7F88467F-1BA9-48B4-AB25-8607191A82C3}">
      <dgm:prSet/>
      <dgm:spPr/>
      <dgm:t>
        <a:bodyPr/>
        <a:lstStyle/>
        <a:p>
          <a:endParaRPr lang="en-US"/>
        </a:p>
      </dgm:t>
    </dgm:pt>
    <dgm:pt modelId="{5E3B5BB4-9CBC-402F-8BDB-6D862DBCC2C8}" type="parTrans" cxnId="{7F88467F-1BA9-48B4-AB25-8607191A82C3}">
      <dgm:prSet/>
      <dgm:spPr/>
      <dgm:t>
        <a:bodyPr/>
        <a:lstStyle/>
        <a:p>
          <a:endParaRPr lang="en-US"/>
        </a:p>
      </dgm:t>
    </dgm:pt>
    <dgm:pt modelId="{991BBC5F-E400-4178-80CE-A0522ABEB0B2}" type="pres">
      <dgm:prSet presAssocID="{9163ADEB-35FD-4BEC-958D-31FF59358BF9}" presName="linear" presStyleCnt="0">
        <dgm:presLayoutVars>
          <dgm:dir/>
          <dgm:animLvl val="lvl"/>
          <dgm:resizeHandles val="exact"/>
        </dgm:presLayoutVars>
      </dgm:prSet>
      <dgm:spPr/>
    </dgm:pt>
    <dgm:pt modelId="{7A915547-FC9E-4D10-8DE7-E25E9B4E55F0}" type="pres">
      <dgm:prSet presAssocID="{D9E66085-ADC2-4A44-8FF1-3D1256CE3F0B}" presName="parentLin" presStyleCnt="0"/>
      <dgm:spPr/>
    </dgm:pt>
    <dgm:pt modelId="{A835F878-4458-4C9D-971D-FAC95D285DAE}" type="pres">
      <dgm:prSet presAssocID="{D9E66085-ADC2-4A44-8FF1-3D1256CE3F0B}" presName="parentLeftMargin" presStyleLbl="node1" presStyleIdx="0" presStyleCnt="6"/>
      <dgm:spPr/>
    </dgm:pt>
    <dgm:pt modelId="{DF8ED004-BD37-421F-91F1-1AAB673F6780}" type="pres">
      <dgm:prSet presAssocID="{D9E66085-ADC2-4A44-8FF1-3D1256CE3F0B}" presName="parentText" presStyleLbl="node1" presStyleIdx="0" presStyleCnt="6" custScaleX="142857" custScaleY="202943" custLinFactNeighborX="-32433" custLinFactNeighborY="-11341">
        <dgm:presLayoutVars>
          <dgm:chMax val="0"/>
          <dgm:bulletEnabled val="1"/>
        </dgm:presLayoutVars>
      </dgm:prSet>
      <dgm:spPr/>
    </dgm:pt>
    <dgm:pt modelId="{0D1A56F9-2893-492A-808E-37589C780AF6}" type="pres">
      <dgm:prSet presAssocID="{D9E66085-ADC2-4A44-8FF1-3D1256CE3F0B}" presName="negativeSpace" presStyleCnt="0"/>
      <dgm:spPr/>
    </dgm:pt>
    <dgm:pt modelId="{A62B9804-33FD-49AD-9CD4-D4937EFF56F8}" type="pres">
      <dgm:prSet presAssocID="{D9E66085-ADC2-4A44-8FF1-3D1256CE3F0B}" presName="childText" presStyleLbl="conFgAcc1" presStyleIdx="0" presStyleCnt="6">
        <dgm:presLayoutVars>
          <dgm:bulletEnabled val="1"/>
        </dgm:presLayoutVars>
      </dgm:prSet>
      <dgm:spPr/>
    </dgm:pt>
    <dgm:pt modelId="{1C7A47EA-482A-4DA0-B319-26186DDB7AF6}" type="pres">
      <dgm:prSet presAssocID="{860B7032-2F17-49EE-8E32-81C1F5870B3E}" presName="spaceBetweenRectangles" presStyleCnt="0"/>
      <dgm:spPr/>
    </dgm:pt>
    <dgm:pt modelId="{77FD2DBE-0F80-401B-86F1-4131923039A1}" type="pres">
      <dgm:prSet presAssocID="{6BF09D70-F08C-4DB8-81DD-76AE34DA6B71}" presName="parentLin" presStyleCnt="0"/>
      <dgm:spPr/>
    </dgm:pt>
    <dgm:pt modelId="{88E42F84-EC7E-4EEB-AEC8-EF284154408A}" type="pres">
      <dgm:prSet presAssocID="{6BF09D70-F08C-4DB8-81DD-76AE34DA6B71}" presName="parentLeftMargin" presStyleLbl="node1" presStyleIdx="0" presStyleCnt="6"/>
      <dgm:spPr/>
    </dgm:pt>
    <dgm:pt modelId="{BFD57075-66DC-4EF6-8226-504623D5AA94}" type="pres">
      <dgm:prSet presAssocID="{6BF09D70-F08C-4DB8-81DD-76AE34DA6B71}" presName="parentText" presStyleLbl="node1" presStyleIdx="1" presStyleCnt="6" custLinFactX="15955" custLinFactNeighborX="100000" custLinFactNeighborY="24157">
        <dgm:presLayoutVars>
          <dgm:chMax val="0"/>
          <dgm:bulletEnabled val="1"/>
        </dgm:presLayoutVars>
      </dgm:prSet>
      <dgm:spPr/>
    </dgm:pt>
    <dgm:pt modelId="{C4AEB9B0-D585-4BAE-B199-49F34432913A}" type="pres">
      <dgm:prSet presAssocID="{6BF09D70-F08C-4DB8-81DD-76AE34DA6B71}" presName="negativeSpace" presStyleCnt="0"/>
      <dgm:spPr/>
    </dgm:pt>
    <dgm:pt modelId="{FE41B1DC-8E26-4F49-AB6C-734DABD2C3D4}" type="pres">
      <dgm:prSet presAssocID="{6BF09D70-F08C-4DB8-81DD-76AE34DA6B71}" presName="childText" presStyleLbl="conFgAcc1" presStyleIdx="1" presStyleCnt="6">
        <dgm:presLayoutVars>
          <dgm:bulletEnabled val="1"/>
        </dgm:presLayoutVars>
      </dgm:prSet>
      <dgm:spPr/>
    </dgm:pt>
    <dgm:pt modelId="{43C271DE-8B6F-40A4-ACB7-B80B593C41B3}" type="pres">
      <dgm:prSet presAssocID="{B959D13C-822F-4983-BC5B-C8CFD1B34148}" presName="spaceBetweenRectangles" presStyleCnt="0"/>
      <dgm:spPr/>
    </dgm:pt>
    <dgm:pt modelId="{D3F790DA-DE9F-4CC4-B389-8F3FCE0EDE8C}" type="pres">
      <dgm:prSet presAssocID="{7D2582ED-7117-4106-B696-4AC8C7EFA07D}" presName="parentLin" presStyleCnt="0"/>
      <dgm:spPr/>
    </dgm:pt>
    <dgm:pt modelId="{964AAD9C-B509-485B-9ECA-0AD994E2163E}" type="pres">
      <dgm:prSet presAssocID="{7D2582ED-7117-4106-B696-4AC8C7EFA07D}" presName="parentLeftMargin" presStyleLbl="node1" presStyleIdx="1" presStyleCnt="6"/>
      <dgm:spPr/>
    </dgm:pt>
    <dgm:pt modelId="{189AEC2F-6D58-4E95-96D6-68C9E9C66075}" type="pres">
      <dgm:prSet presAssocID="{7D2582ED-7117-4106-B696-4AC8C7EFA07D}" presName="parentText" presStyleLbl="node1" presStyleIdx="2" presStyleCnt="6" custLinFactX="16217" custLinFactNeighborX="100000" custLinFactNeighborY="-1472">
        <dgm:presLayoutVars>
          <dgm:chMax val="0"/>
          <dgm:bulletEnabled val="1"/>
        </dgm:presLayoutVars>
      </dgm:prSet>
      <dgm:spPr/>
    </dgm:pt>
    <dgm:pt modelId="{6F68B1E4-6129-40DC-BCD6-7BB07181FEA3}" type="pres">
      <dgm:prSet presAssocID="{7D2582ED-7117-4106-B696-4AC8C7EFA07D}" presName="negativeSpace" presStyleCnt="0"/>
      <dgm:spPr/>
    </dgm:pt>
    <dgm:pt modelId="{38B79292-60AE-43C9-AEBA-E857F728C6A4}" type="pres">
      <dgm:prSet presAssocID="{7D2582ED-7117-4106-B696-4AC8C7EFA07D}" presName="childText" presStyleLbl="conFgAcc1" presStyleIdx="2" presStyleCnt="6">
        <dgm:presLayoutVars>
          <dgm:bulletEnabled val="1"/>
        </dgm:presLayoutVars>
      </dgm:prSet>
      <dgm:spPr/>
    </dgm:pt>
    <dgm:pt modelId="{D8D8F08B-3350-4B9C-9EB0-36A583B0DA07}" type="pres">
      <dgm:prSet presAssocID="{AFAA2570-7AFB-45FA-86E9-C4E6C5900A0C}" presName="spaceBetweenRectangles" presStyleCnt="0"/>
      <dgm:spPr/>
    </dgm:pt>
    <dgm:pt modelId="{4C549BF5-9310-4B8D-BAE1-A283EEA26C73}" type="pres">
      <dgm:prSet presAssocID="{CECB4F56-1D53-41EF-BE28-BB0C37F5BD9C}" presName="parentLin" presStyleCnt="0"/>
      <dgm:spPr/>
    </dgm:pt>
    <dgm:pt modelId="{F551BEC0-7697-44BC-82D2-12FD1A8BF87C}" type="pres">
      <dgm:prSet presAssocID="{CECB4F56-1D53-41EF-BE28-BB0C37F5BD9C}" presName="parentLeftMargin" presStyleLbl="node1" presStyleIdx="2" presStyleCnt="6"/>
      <dgm:spPr/>
    </dgm:pt>
    <dgm:pt modelId="{9A59B2D7-02F5-488D-BC6C-6DAFBBAB01BE}" type="pres">
      <dgm:prSet presAssocID="{CECB4F56-1D53-41EF-BE28-BB0C37F5BD9C}" presName="parentText" presStyleLbl="node1" presStyleIdx="3" presStyleCnt="6" custLinFactX="16442" custLinFactNeighborX="100000" custLinFactNeighborY="-32881">
        <dgm:presLayoutVars>
          <dgm:chMax val="0"/>
          <dgm:bulletEnabled val="1"/>
        </dgm:presLayoutVars>
      </dgm:prSet>
      <dgm:spPr/>
    </dgm:pt>
    <dgm:pt modelId="{10609708-058C-4298-8F8F-D20988BC1650}" type="pres">
      <dgm:prSet presAssocID="{CECB4F56-1D53-41EF-BE28-BB0C37F5BD9C}" presName="negativeSpace" presStyleCnt="0"/>
      <dgm:spPr/>
    </dgm:pt>
    <dgm:pt modelId="{728A035D-35E3-4E12-A6ED-B28003C7B22D}" type="pres">
      <dgm:prSet presAssocID="{CECB4F56-1D53-41EF-BE28-BB0C37F5BD9C}" presName="childText" presStyleLbl="conFgAcc1" presStyleIdx="3" presStyleCnt="6">
        <dgm:presLayoutVars>
          <dgm:bulletEnabled val="1"/>
        </dgm:presLayoutVars>
      </dgm:prSet>
      <dgm:spPr/>
    </dgm:pt>
    <dgm:pt modelId="{AFE52BA8-3F89-4D48-B94A-88288B8EDA7B}" type="pres">
      <dgm:prSet presAssocID="{39331F13-3455-4888-BB77-8BA071DA5FD4}" presName="spaceBetweenRectangles" presStyleCnt="0"/>
      <dgm:spPr/>
    </dgm:pt>
    <dgm:pt modelId="{CD4CC037-54A0-4C47-9709-BBECB74242BB}" type="pres">
      <dgm:prSet presAssocID="{1ADE4FF4-A15E-44A6-827C-FF79F9449F3A}" presName="parentLin" presStyleCnt="0"/>
      <dgm:spPr/>
    </dgm:pt>
    <dgm:pt modelId="{F7F24AFA-3C8A-4540-98FA-5B432496D96A}" type="pres">
      <dgm:prSet presAssocID="{1ADE4FF4-A15E-44A6-827C-FF79F9449F3A}" presName="parentLeftMargin" presStyleLbl="node1" presStyleIdx="3" presStyleCnt="6"/>
      <dgm:spPr/>
    </dgm:pt>
    <dgm:pt modelId="{89A23CAA-516C-419E-B65A-6264AC021579}" type="pres">
      <dgm:prSet presAssocID="{1ADE4FF4-A15E-44A6-827C-FF79F9449F3A}" presName="parentText" presStyleLbl="node1" presStyleIdx="4" presStyleCnt="6" custLinFactX="16318" custLinFactNeighborX="100000" custLinFactNeighborY="-50984">
        <dgm:presLayoutVars>
          <dgm:chMax val="0"/>
          <dgm:bulletEnabled val="1"/>
        </dgm:presLayoutVars>
      </dgm:prSet>
      <dgm:spPr/>
    </dgm:pt>
    <dgm:pt modelId="{D6AC175D-3401-478B-9F1A-E623973D35E0}" type="pres">
      <dgm:prSet presAssocID="{1ADE4FF4-A15E-44A6-827C-FF79F9449F3A}" presName="negativeSpace" presStyleCnt="0"/>
      <dgm:spPr/>
    </dgm:pt>
    <dgm:pt modelId="{EE12F898-05EC-4209-9E85-77DD1611F47B}" type="pres">
      <dgm:prSet presAssocID="{1ADE4FF4-A15E-44A6-827C-FF79F9449F3A}" presName="childText" presStyleLbl="conFgAcc1" presStyleIdx="4" presStyleCnt="6">
        <dgm:presLayoutVars>
          <dgm:bulletEnabled val="1"/>
        </dgm:presLayoutVars>
      </dgm:prSet>
      <dgm:spPr/>
    </dgm:pt>
    <dgm:pt modelId="{7E24D98A-5312-41D3-AA23-2A57F873A518}" type="pres">
      <dgm:prSet presAssocID="{3E49D479-39D3-4F84-BF0C-81572CB8C79C}" presName="spaceBetweenRectangles" presStyleCnt="0"/>
      <dgm:spPr/>
    </dgm:pt>
    <dgm:pt modelId="{4A6FA3A3-B9DF-49C5-AC04-94DF9A54EBEB}" type="pres">
      <dgm:prSet presAssocID="{12D1B60D-D8D5-4A5E-847C-97469D780634}" presName="parentLin" presStyleCnt="0"/>
      <dgm:spPr/>
    </dgm:pt>
    <dgm:pt modelId="{75E4FAE0-0753-4B8F-9FF5-49CBEB47EB64}" type="pres">
      <dgm:prSet presAssocID="{12D1B60D-D8D5-4A5E-847C-97469D780634}" presName="parentLeftMargin" presStyleLbl="node1" presStyleIdx="4" presStyleCnt="6"/>
      <dgm:spPr/>
    </dgm:pt>
    <dgm:pt modelId="{D0FE03C0-40BA-4670-93B1-EAA593EBC38D}" type="pres">
      <dgm:prSet presAssocID="{12D1B60D-D8D5-4A5E-847C-97469D780634}" presName="parentText" presStyleLbl="node1" presStyleIdx="5" presStyleCnt="6" custScaleX="106248" custScaleY="122215" custLinFactX="14403" custLinFactNeighborX="100000" custLinFactNeighborY="-2595">
        <dgm:presLayoutVars>
          <dgm:chMax val="0"/>
          <dgm:bulletEnabled val="1"/>
        </dgm:presLayoutVars>
      </dgm:prSet>
      <dgm:spPr/>
    </dgm:pt>
    <dgm:pt modelId="{53196F88-4F31-4064-B120-6277F2D56AA4}" type="pres">
      <dgm:prSet presAssocID="{12D1B60D-D8D5-4A5E-847C-97469D780634}" presName="negativeSpace" presStyleCnt="0"/>
      <dgm:spPr/>
    </dgm:pt>
    <dgm:pt modelId="{9E3AAA68-0CEA-42D6-A58B-5B4AAA9079EC}" type="pres">
      <dgm:prSet presAssocID="{12D1B60D-D8D5-4A5E-847C-97469D780634}" presName="childText" presStyleLbl="conFgAcc1" presStyleIdx="5" presStyleCnt="6">
        <dgm:presLayoutVars>
          <dgm:bulletEnabled val="1"/>
        </dgm:presLayoutVars>
      </dgm:prSet>
      <dgm:spPr/>
    </dgm:pt>
  </dgm:ptLst>
  <dgm:cxnLst>
    <dgm:cxn modelId="{C38AE413-AD05-4E4F-A032-1D054F4BD0B0}" type="presOf" srcId="{7D2582ED-7117-4106-B696-4AC8C7EFA07D}" destId="{189AEC2F-6D58-4E95-96D6-68C9E9C66075}" srcOrd="1" destOrd="0" presId="urn:microsoft.com/office/officeart/2005/8/layout/list1"/>
    <dgm:cxn modelId="{F3D3D91D-3CE8-4885-B403-7826A1A93556}" type="presOf" srcId="{CECB4F56-1D53-41EF-BE28-BB0C37F5BD9C}" destId="{9A59B2D7-02F5-488D-BC6C-6DAFBBAB01BE}" srcOrd="1" destOrd="0" presId="urn:microsoft.com/office/officeart/2005/8/layout/list1"/>
    <dgm:cxn modelId="{8BC8CA23-BDC3-4CEC-91B9-130D6B2E942B}" srcId="{9163ADEB-35FD-4BEC-958D-31FF59358BF9}" destId="{7D2582ED-7117-4106-B696-4AC8C7EFA07D}" srcOrd="2" destOrd="0" parTransId="{88E657E5-F5EE-4807-B706-DE12793A58CD}" sibTransId="{AFAA2570-7AFB-45FA-86E9-C4E6C5900A0C}"/>
    <dgm:cxn modelId="{9A2EDE23-0452-4050-9223-66D0C35651A8}" type="presOf" srcId="{CECB4F56-1D53-41EF-BE28-BB0C37F5BD9C}" destId="{F551BEC0-7697-44BC-82D2-12FD1A8BF87C}" srcOrd="0" destOrd="0" presId="urn:microsoft.com/office/officeart/2005/8/layout/list1"/>
    <dgm:cxn modelId="{7C8EB067-CC70-4690-8901-6E3BD3ECC0A9}" type="presOf" srcId="{7D2582ED-7117-4106-B696-4AC8C7EFA07D}" destId="{964AAD9C-B509-485B-9ECA-0AD994E2163E}" srcOrd="0" destOrd="0" presId="urn:microsoft.com/office/officeart/2005/8/layout/list1"/>
    <dgm:cxn modelId="{4456FA73-0112-4BB3-BA2B-D87C6070F425}" type="presOf" srcId="{1ADE4FF4-A15E-44A6-827C-FF79F9449F3A}" destId="{F7F24AFA-3C8A-4540-98FA-5B432496D96A}" srcOrd="0" destOrd="0" presId="urn:microsoft.com/office/officeart/2005/8/layout/list1"/>
    <dgm:cxn modelId="{E6163B59-3B62-4650-8430-787CC5684CDF}" type="presOf" srcId="{1ADE4FF4-A15E-44A6-827C-FF79F9449F3A}" destId="{89A23CAA-516C-419E-B65A-6264AC021579}" srcOrd="1" destOrd="0" presId="urn:microsoft.com/office/officeart/2005/8/layout/list1"/>
    <dgm:cxn modelId="{9B05E17E-67E4-4B86-A8EE-48CBCDD1CE9D}" srcId="{9163ADEB-35FD-4BEC-958D-31FF59358BF9}" destId="{CECB4F56-1D53-41EF-BE28-BB0C37F5BD9C}" srcOrd="3" destOrd="0" parTransId="{84963760-E3EE-47B8-86B2-86B8553879F0}" sibTransId="{39331F13-3455-4888-BB77-8BA071DA5FD4}"/>
    <dgm:cxn modelId="{7F88467F-1BA9-48B4-AB25-8607191A82C3}" srcId="{9163ADEB-35FD-4BEC-958D-31FF59358BF9}" destId="{12D1B60D-D8D5-4A5E-847C-97469D780634}" srcOrd="5" destOrd="0" parTransId="{5E3B5BB4-9CBC-402F-8BDB-6D862DBCC2C8}" sibTransId="{0EEBDB71-1B88-471C-8D47-4FEB3A6210AE}"/>
    <dgm:cxn modelId="{C011EB7F-A740-493E-8B58-B6D93459ED91}" type="presOf" srcId="{D9E66085-ADC2-4A44-8FF1-3D1256CE3F0B}" destId="{DF8ED004-BD37-421F-91F1-1AAB673F6780}" srcOrd="1" destOrd="0" presId="urn:microsoft.com/office/officeart/2005/8/layout/list1"/>
    <dgm:cxn modelId="{405AF47F-4E6E-49DE-A704-B618E88500B0}" type="presOf" srcId="{9163ADEB-35FD-4BEC-958D-31FF59358BF9}" destId="{991BBC5F-E400-4178-80CE-A0522ABEB0B2}" srcOrd="0" destOrd="0" presId="urn:microsoft.com/office/officeart/2005/8/layout/list1"/>
    <dgm:cxn modelId="{330E8385-32BD-4A39-9DF7-EE553FEB5D54}" srcId="{9163ADEB-35FD-4BEC-958D-31FF59358BF9}" destId="{6BF09D70-F08C-4DB8-81DD-76AE34DA6B71}" srcOrd="1" destOrd="0" parTransId="{FB3ED540-BC89-4F76-BC7A-2DB71B57BA4B}" sibTransId="{B959D13C-822F-4983-BC5B-C8CFD1B34148}"/>
    <dgm:cxn modelId="{3E36318C-8A87-4C1E-B6A9-DB49920013CF}" type="presOf" srcId="{12D1B60D-D8D5-4A5E-847C-97469D780634}" destId="{75E4FAE0-0753-4B8F-9FF5-49CBEB47EB64}" srcOrd="0" destOrd="0" presId="urn:microsoft.com/office/officeart/2005/8/layout/list1"/>
    <dgm:cxn modelId="{1D66E3A4-F47A-4241-BB86-F76A97F3D409}" type="presOf" srcId="{6BF09D70-F08C-4DB8-81DD-76AE34DA6B71}" destId="{88E42F84-EC7E-4EEB-AEC8-EF284154408A}" srcOrd="0" destOrd="0" presId="urn:microsoft.com/office/officeart/2005/8/layout/list1"/>
    <dgm:cxn modelId="{52C4B7AA-88EF-4770-B54B-2E652D7A615D}" srcId="{9163ADEB-35FD-4BEC-958D-31FF59358BF9}" destId="{1ADE4FF4-A15E-44A6-827C-FF79F9449F3A}" srcOrd="4" destOrd="0" parTransId="{76D8A232-64ED-4CFE-9B7A-75AAE0F248F2}" sibTransId="{3E49D479-39D3-4F84-BF0C-81572CB8C79C}"/>
    <dgm:cxn modelId="{28ED2BBD-8F16-4F85-929A-6C48180BC770}" type="presOf" srcId="{12D1B60D-D8D5-4A5E-847C-97469D780634}" destId="{D0FE03C0-40BA-4670-93B1-EAA593EBC38D}" srcOrd="1" destOrd="0" presId="urn:microsoft.com/office/officeart/2005/8/layout/list1"/>
    <dgm:cxn modelId="{83B3E6C9-EC3A-48DC-B2DB-86CD69980C18}" srcId="{9163ADEB-35FD-4BEC-958D-31FF59358BF9}" destId="{D9E66085-ADC2-4A44-8FF1-3D1256CE3F0B}" srcOrd="0" destOrd="0" parTransId="{4680B8B0-604F-41C3-8459-97B5F3451CA1}" sibTransId="{860B7032-2F17-49EE-8E32-81C1F5870B3E}"/>
    <dgm:cxn modelId="{07AC8ED6-8513-45C3-B4D2-ABFB1201196A}" type="presOf" srcId="{D9E66085-ADC2-4A44-8FF1-3D1256CE3F0B}" destId="{A835F878-4458-4C9D-971D-FAC95D285DAE}" srcOrd="0" destOrd="0" presId="urn:microsoft.com/office/officeart/2005/8/layout/list1"/>
    <dgm:cxn modelId="{E0CD98FB-E22B-4D8B-90E1-279CD04F4C23}" type="presOf" srcId="{6BF09D70-F08C-4DB8-81DD-76AE34DA6B71}" destId="{BFD57075-66DC-4EF6-8226-504623D5AA94}" srcOrd="1" destOrd="0" presId="urn:microsoft.com/office/officeart/2005/8/layout/list1"/>
    <dgm:cxn modelId="{4CA878D7-5713-4A6A-948C-8753376E2917}" type="presParOf" srcId="{991BBC5F-E400-4178-80CE-A0522ABEB0B2}" destId="{7A915547-FC9E-4D10-8DE7-E25E9B4E55F0}" srcOrd="0" destOrd="0" presId="urn:microsoft.com/office/officeart/2005/8/layout/list1"/>
    <dgm:cxn modelId="{B792A0BD-AF95-426D-B92D-6C1621F7659C}" type="presParOf" srcId="{7A915547-FC9E-4D10-8DE7-E25E9B4E55F0}" destId="{A835F878-4458-4C9D-971D-FAC95D285DAE}" srcOrd="0" destOrd="0" presId="urn:microsoft.com/office/officeart/2005/8/layout/list1"/>
    <dgm:cxn modelId="{84064F20-CFDD-4874-815C-99846EA549BE}" type="presParOf" srcId="{7A915547-FC9E-4D10-8DE7-E25E9B4E55F0}" destId="{DF8ED004-BD37-421F-91F1-1AAB673F6780}" srcOrd="1" destOrd="0" presId="urn:microsoft.com/office/officeart/2005/8/layout/list1"/>
    <dgm:cxn modelId="{B7CAA7ED-E428-44FD-A0B0-67C5C74D8362}" type="presParOf" srcId="{991BBC5F-E400-4178-80CE-A0522ABEB0B2}" destId="{0D1A56F9-2893-492A-808E-37589C780AF6}" srcOrd="1" destOrd="0" presId="urn:microsoft.com/office/officeart/2005/8/layout/list1"/>
    <dgm:cxn modelId="{A7E6F4B5-F2FD-430A-AA59-947744564B5D}" type="presParOf" srcId="{991BBC5F-E400-4178-80CE-A0522ABEB0B2}" destId="{A62B9804-33FD-49AD-9CD4-D4937EFF56F8}" srcOrd="2" destOrd="0" presId="urn:microsoft.com/office/officeart/2005/8/layout/list1"/>
    <dgm:cxn modelId="{B5E05877-00AD-4604-BDE1-2E1E9EC16E51}" type="presParOf" srcId="{991BBC5F-E400-4178-80CE-A0522ABEB0B2}" destId="{1C7A47EA-482A-4DA0-B319-26186DDB7AF6}" srcOrd="3" destOrd="0" presId="urn:microsoft.com/office/officeart/2005/8/layout/list1"/>
    <dgm:cxn modelId="{B5174AAD-CCC9-4CBB-B963-3EFAB63AB7A0}" type="presParOf" srcId="{991BBC5F-E400-4178-80CE-A0522ABEB0B2}" destId="{77FD2DBE-0F80-401B-86F1-4131923039A1}" srcOrd="4" destOrd="0" presId="urn:microsoft.com/office/officeart/2005/8/layout/list1"/>
    <dgm:cxn modelId="{DA4A5E75-71A0-44FB-AF2F-B6FF0F0FF5CF}" type="presParOf" srcId="{77FD2DBE-0F80-401B-86F1-4131923039A1}" destId="{88E42F84-EC7E-4EEB-AEC8-EF284154408A}" srcOrd="0" destOrd="0" presId="urn:microsoft.com/office/officeart/2005/8/layout/list1"/>
    <dgm:cxn modelId="{AF3D1063-9915-4380-BA61-20A2BEE2F5B8}" type="presParOf" srcId="{77FD2DBE-0F80-401B-86F1-4131923039A1}" destId="{BFD57075-66DC-4EF6-8226-504623D5AA94}" srcOrd="1" destOrd="0" presId="urn:microsoft.com/office/officeart/2005/8/layout/list1"/>
    <dgm:cxn modelId="{EC3FE0CB-486C-4A02-B061-660A9986B195}" type="presParOf" srcId="{991BBC5F-E400-4178-80CE-A0522ABEB0B2}" destId="{C4AEB9B0-D585-4BAE-B199-49F34432913A}" srcOrd="5" destOrd="0" presId="urn:microsoft.com/office/officeart/2005/8/layout/list1"/>
    <dgm:cxn modelId="{BA26F4B9-9ADA-4599-A96B-10850F701D37}" type="presParOf" srcId="{991BBC5F-E400-4178-80CE-A0522ABEB0B2}" destId="{FE41B1DC-8E26-4F49-AB6C-734DABD2C3D4}" srcOrd="6" destOrd="0" presId="urn:microsoft.com/office/officeart/2005/8/layout/list1"/>
    <dgm:cxn modelId="{6AE2E98A-2F57-479B-BE06-A3EB23844B12}" type="presParOf" srcId="{991BBC5F-E400-4178-80CE-A0522ABEB0B2}" destId="{43C271DE-8B6F-40A4-ACB7-B80B593C41B3}" srcOrd="7" destOrd="0" presId="urn:microsoft.com/office/officeart/2005/8/layout/list1"/>
    <dgm:cxn modelId="{BC4E1FD1-973D-4384-8AED-EC0CA9B31F2B}" type="presParOf" srcId="{991BBC5F-E400-4178-80CE-A0522ABEB0B2}" destId="{D3F790DA-DE9F-4CC4-B389-8F3FCE0EDE8C}" srcOrd="8" destOrd="0" presId="urn:microsoft.com/office/officeart/2005/8/layout/list1"/>
    <dgm:cxn modelId="{58558059-D5EB-4382-8640-D49BBC57B8C0}" type="presParOf" srcId="{D3F790DA-DE9F-4CC4-B389-8F3FCE0EDE8C}" destId="{964AAD9C-B509-485B-9ECA-0AD994E2163E}" srcOrd="0" destOrd="0" presId="urn:microsoft.com/office/officeart/2005/8/layout/list1"/>
    <dgm:cxn modelId="{0C163AD2-A015-479C-AE2F-66F507F88FC4}" type="presParOf" srcId="{D3F790DA-DE9F-4CC4-B389-8F3FCE0EDE8C}" destId="{189AEC2F-6D58-4E95-96D6-68C9E9C66075}" srcOrd="1" destOrd="0" presId="urn:microsoft.com/office/officeart/2005/8/layout/list1"/>
    <dgm:cxn modelId="{6762A5BA-FEE7-4554-B0F2-1C787E8839C0}" type="presParOf" srcId="{991BBC5F-E400-4178-80CE-A0522ABEB0B2}" destId="{6F68B1E4-6129-40DC-BCD6-7BB07181FEA3}" srcOrd="9" destOrd="0" presId="urn:microsoft.com/office/officeart/2005/8/layout/list1"/>
    <dgm:cxn modelId="{4470E2E3-C2AD-4EBB-A7B7-A79464211CC0}" type="presParOf" srcId="{991BBC5F-E400-4178-80CE-A0522ABEB0B2}" destId="{38B79292-60AE-43C9-AEBA-E857F728C6A4}" srcOrd="10" destOrd="0" presId="urn:microsoft.com/office/officeart/2005/8/layout/list1"/>
    <dgm:cxn modelId="{6A7B780B-BF48-42F8-A67A-7A45F4023349}" type="presParOf" srcId="{991BBC5F-E400-4178-80CE-A0522ABEB0B2}" destId="{D8D8F08B-3350-4B9C-9EB0-36A583B0DA07}" srcOrd="11" destOrd="0" presId="urn:microsoft.com/office/officeart/2005/8/layout/list1"/>
    <dgm:cxn modelId="{ECB64253-B906-48B0-9830-A6BBFED33E63}" type="presParOf" srcId="{991BBC5F-E400-4178-80CE-A0522ABEB0B2}" destId="{4C549BF5-9310-4B8D-BAE1-A283EEA26C73}" srcOrd="12" destOrd="0" presId="urn:microsoft.com/office/officeart/2005/8/layout/list1"/>
    <dgm:cxn modelId="{AD00AAF0-20A3-40CA-80E3-79A64ED9D61F}" type="presParOf" srcId="{4C549BF5-9310-4B8D-BAE1-A283EEA26C73}" destId="{F551BEC0-7697-44BC-82D2-12FD1A8BF87C}" srcOrd="0" destOrd="0" presId="urn:microsoft.com/office/officeart/2005/8/layout/list1"/>
    <dgm:cxn modelId="{6D64917C-5916-411E-98A6-14A0E4AC87BB}" type="presParOf" srcId="{4C549BF5-9310-4B8D-BAE1-A283EEA26C73}" destId="{9A59B2D7-02F5-488D-BC6C-6DAFBBAB01BE}" srcOrd="1" destOrd="0" presId="urn:microsoft.com/office/officeart/2005/8/layout/list1"/>
    <dgm:cxn modelId="{B67E59B7-5776-4E6C-B177-7D64200B8653}" type="presParOf" srcId="{991BBC5F-E400-4178-80CE-A0522ABEB0B2}" destId="{10609708-058C-4298-8F8F-D20988BC1650}" srcOrd="13" destOrd="0" presId="urn:microsoft.com/office/officeart/2005/8/layout/list1"/>
    <dgm:cxn modelId="{5ECD203D-26B5-4FF1-BCC2-C6A9EC7639A2}" type="presParOf" srcId="{991BBC5F-E400-4178-80CE-A0522ABEB0B2}" destId="{728A035D-35E3-4E12-A6ED-B28003C7B22D}" srcOrd="14" destOrd="0" presId="urn:microsoft.com/office/officeart/2005/8/layout/list1"/>
    <dgm:cxn modelId="{59BAFADC-0C9B-4CCC-B921-3DECFD09E434}" type="presParOf" srcId="{991BBC5F-E400-4178-80CE-A0522ABEB0B2}" destId="{AFE52BA8-3F89-4D48-B94A-88288B8EDA7B}" srcOrd="15" destOrd="0" presId="urn:microsoft.com/office/officeart/2005/8/layout/list1"/>
    <dgm:cxn modelId="{6D16099B-CB53-4979-A451-D95D4AD26E92}" type="presParOf" srcId="{991BBC5F-E400-4178-80CE-A0522ABEB0B2}" destId="{CD4CC037-54A0-4C47-9709-BBECB74242BB}" srcOrd="16" destOrd="0" presId="urn:microsoft.com/office/officeart/2005/8/layout/list1"/>
    <dgm:cxn modelId="{58FA9033-BA99-437C-837E-BF7ED33971DA}" type="presParOf" srcId="{CD4CC037-54A0-4C47-9709-BBECB74242BB}" destId="{F7F24AFA-3C8A-4540-98FA-5B432496D96A}" srcOrd="0" destOrd="0" presId="urn:microsoft.com/office/officeart/2005/8/layout/list1"/>
    <dgm:cxn modelId="{2A9B5DA8-51A2-4799-9D92-1E56D5838CE8}" type="presParOf" srcId="{CD4CC037-54A0-4C47-9709-BBECB74242BB}" destId="{89A23CAA-516C-419E-B65A-6264AC021579}" srcOrd="1" destOrd="0" presId="urn:microsoft.com/office/officeart/2005/8/layout/list1"/>
    <dgm:cxn modelId="{DF776A0D-D3E5-4BAE-B7DE-D26E4D8F0C54}" type="presParOf" srcId="{991BBC5F-E400-4178-80CE-A0522ABEB0B2}" destId="{D6AC175D-3401-478B-9F1A-E623973D35E0}" srcOrd="17" destOrd="0" presId="urn:microsoft.com/office/officeart/2005/8/layout/list1"/>
    <dgm:cxn modelId="{C412B095-4B97-4EF6-9119-BD2CDCA2625C}" type="presParOf" srcId="{991BBC5F-E400-4178-80CE-A0522ABEB0B2}" destId="{EE12F898-05EC-4209-9E85-77DD1611F47B}" srcOrd="18" destOrd="0" presId="urn:microsoft.com/office/officeart/2005/8/layout/list1"/>
    <dgm:cxn modelId="{ED5E0665-32D4-49D4-9334-929F3D520EB9}" type="presParOf" srcId="{991BBC5F-E400-4178-80CE-A0522ABEB0B2}" destId="{7E24D98A-5312-41D3-AA23-2A57F873A518}" srcOrd="19" destOrd="0" presId="urn:microsoft.com/office/officeart/2005/8/layout/list1"/>
    <dgm:cxn modelId="{5B5A406D-2D84-4B5E-8D09-6FBFE033FE11}" type="presParOf" srcId="{991BBC5F-E400-4178-80CE-A0522ABEB0B2}" destId="{4A6FA3A3-B9DF-49C5-AC04-94DF9A54EBEB}" srcOrd="20" destOrd="0" presId="urn:microsoft.com/office/officeart/2005/8/layout/list1"/>
    <dgm:cxn modelId="{32FFB649-897C-49C1-AD6B-D777291FDB14}" type="presParOf" srcId="{4A6FA3A3-B9DF-49C5-AC04-94DF9A54EBEB}" destId="{75E4FAE0-0753-4B8F-9FF5-49CBEB47EB64}" srcOrd="0" destOrd="0" presId="urn:microsoft.com/office/officeart/2005/8/layout/list1"/>
    <dgm:cxn modelId="{1EC4E1F9-A3EC-4863-B27D-1792AF2F4E84}" type="presParOf" srcId="{4A6FA3A3-B9DF-49C5-AC04-94DF9A54EBEB}" destId="{D0FE03C0-40BA-4670-93B1-EAA593EBC38D}" srcOrd="1" destOrd="0" presId="urn:microsoft.com/office/officeart/2005/8/layout/list1"/>
    <dgm:cxn modelId="{88C60AC3-28EA-4D26-BFCA-409CAB008477}" type="presParOf" srcId="{991BBC5F-E400-4178-80CE-A0522ABEB0B2}" destId="{53196F88-4F31-4064-B120-6277F2D56AA4}" srcOrd="21" destOrd="0" presId="urn:microsoft.com/office/officeart/2005/8/layout/list1"/>
    <dgm:cxn modelId="{C197CE32-89E8-4BC5-92BF-3047B2E00F96}" type="presParOf" srcId="{991BBC5F-E400-4178-80CE-A0522ABEB0B2}" destId="{9E3AAA68-0CEA-42D6-A58B-5B4AAA9079EC}" srcOrd="22" destOrd="0" presId="urn:microsoft.com/office/officeart/2005/8/layout/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1B0B7DE-32A9-4F24-ACAD-D4EC23679545}"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n-US"/>
        </a:p>
      </dgm:t>
    </dgm:pt>
    <dgm:pt modelId="{CFE27517-18E8-4C69-8DB2-835458F2B165}">
      <dgm:prSet phldrT="[Text]" custT="1">
        <dgm:style>
          <a:lnRef idx="0">
            <a:schemeClr val="accent2"/>
          </a:lnRef>
          <a:fillRef idx="3">
            <a:schemeClr val="accent2"/>
          </a:fillRef>
          <a:effectRef idx="3">
            <a:schemeClr val="accent2"/>
          </a:effectRef>
          <a:fontRef idx="minor">
            <a:schemeClr val="lt1"/>
          </a:fontRef>
        </dgm:style>
      </dgm:prSet>
      <dgm:spPr/>
      <dgm:t>
        <a:bodyPr/>
        <a:lstStyle/>
        <a:p>
          <a:pPr rtl="1"/>
          <a:r>
            <a:rPr lang="fa-IR" sz="3600" b="1" dirty="0">
              <a:effectLst>
                <a:glow rad="139700">
                  <a:schemeClr val="accent4">
                    <a:satMod val="175000"/>
                    <a:alpha val="40000"/>
                  </a:schemeClr>
                </a:glow>
                <a:outerShdw blurRad="38100" dist="38100" dir="2700000" algn="tl">
                  <a:srgbClr val="000000">
                    <a:alpha val="43137"/>
                  </a:srgbClr>
                </a:outerShdw>
              </a:effectLst>
              <a:latin typeface="BNazanin"/>
            </a:rPr>
            <a:t>مسؤليت</a:t>
          </a:r>
          <a:r>
            <a:rPr lang="fa-IR" sz="3100" b="1" dirty="0">
              <a:effectLst>
                <a:glow rad="139700">
                  <a:schemeClr val="accent4">
                    <a:satMod val="175000"/>
                    <a:alpha val="40000"/>
                  </a:schemeClr>
                </a:glow>
                <a:outerShdw blurRad="38100" dist="38100" dir="2700000" algn="tl">
                  <a:srgbClr val="000000">
                    <a:alpha val="43137"/>
                  </a:srgbClr>
                </a:outerShdw>
              </a:effectLst>
              <a:latin typeface="BNazanin"/>
            </a:rPr>
            <a:t> کيفري (</a:t>
          </a:r>
          <a:r>
            <a:rPr lang="fa-IR" sz="2400" b="1" dirty="0">
              <a:effectLst>
                <a:glow rad="139700">
                  <a:schemeClr val="accent4">
                    <a:satMod val="175000"/>
                    <a:alpha val="40000"/>
                  </a:schemeClr>
                </a:glow>
                <a:outerShdw blurRad="38100" dist="38100" dir="2700000" algn="tl">
                  <a:srgbClr val="000000">
                    <a:alpha val="43137"/>
                  </a:srgbClr>
                </a:outerShdw>
              </a:effectLst>
              <a:latin typeface="BNazanin"/>
            </a:rPr>
            <a:t>جرايم ومجازات‌ها</a:t>
          </a:r>
          <a:r>
            <a:rPr lang="fa-IR" sz="3100" b="1" dirty="0">
              <a:effectLst>
                <a:glow rad="139700">
                  <a:schemeClr val="accent4">
                    <a:satMod val="175000"/>
                    <a:alpha val="40000"/>
                  </a:schemeClr>
                </a:glow>
                <a:outerShdw blurRad="38100" dist="38100" dir="2700000" algn="tl">
                  <a:srgbClr val="000000">
                    <a:alpha val="43137"/>
                  </a:srgbClr>
                </a:outerShdw>
              </a:effectLst>
              <a:latin typeface="BNazanin"/>
            </a:rPr>
            <a:t>)</a:t>
          </a:r>
          <a:endParaRPr lang="en-US" sz="3100" b="1" dirty="0">
            <a:effectLst>
              <a:glow rad="139700">
                <a:schemeClr val="accent4">
                  <a:satMod val="175000"/>
                  <a:alpha val="40000"/>
                </a:schemeClr>
              </a:glow>
              <a:outerShdw blurRad="38100" dist="38100" dir="2700000" algn="tl">
                <a:srgbClr val="000000">
                  <a:alpha val="43137"/>
                </a:srgbClr>
              </a:outerShdw>
            </a:effectLst>
          </a:endParaRPr>
        </a:p>
      </dgm:t>
    </dgm:pt>
    <dgm:pt modelId="{3D78D763-6407-424A-8BDB-34539C6EC68C}" type="parTrans" cxnId="{29AB9FBC-E4A2-4173-9FDB-92DE2FEDF075}">
      <dgm:prSet/>
      <dgm:spPr/>
      <dgm:t>
        <a:bodyPr/>
        <a:lstStyle/>
        <a:p>
          <a:endParaRPr lang="en-US">
            <a:effectLst>
              <a:glow rad="139700">
                <a:schemeClr val="accent4">
                  <a:satMod val="175000"/>
                  <a:alpha val="40000"/>
                </a:schemeClr>
              </a:glow>
            </a:effectLst>
          </a:endParaRPr>
        </a:p>
      </dgm:t>
    </dgm:pt>
    <dgm:pt modelId="{C7296A98-569A-4122-8CE2-84721BBC225C}" type="sibTrans" cxnId="{29AB9FBC-E4A2-4173-9FDB-92DE2FEDF075}">
      <dgm:prSet/>
      <dgm:spPr/>
      <dgm:t>
        <a:bodyPr/>
        <a:lstStyle/>
        <a:p>
          <a:endParaRPr lang="en-US">
            <a:effectLst>
              <a:glow rad="139700">
                <a:schemeClr val="accent4">
                  <a:satMod val="175000"/>
                  <a:alpha val="40000"/>
                </a:schemeClr>
              </a:glow>
            </a:effectLst>
          </a:endParaRPr>
        </a:p>
      </dgm:t>
    </dgm:pt>
    <dgm:pt modelId="{A3BBE1F0-E204-454F-89FA-46A73FDC2702}">
      <dgm:prSet phldrT="[Text]">
        <dgm:style>
          <a:lnRef idx="3">
            <a:schemeClr val="lt1"/>
          </a:lnRef>
          <a:fillRef idx="1">
            <a:schemeClr val="accent4"/>
          </a:fillRef>
          <a:effectRef idx="1">
            <a:schemeClr val="accent4"/>
          </a:effectRef>
          <a:fontRef idx="minor">
            <a:schemeClr val="lt1"/>
          </a:fontRef>
        </dgm:style>
      </dgm:prSet>
      <dgm:spPr/>
      <dgm:t>
        <a:bodyPr/>
        <a:lstStyle/>
        <a:p>
          <a:pPr rtl="1"/>
          <a:r>
            <a:rPr lang="fa-IR" b="1" dirty="0">
              <a:solidFill>
                <a:srgbClr val="FFFF00"/>
              </a:solidFill>
              <a:effectLst>
                <a:glow rad="139700">
                  <a:schemeClr val="accent4">
                    <a:satMod val="175000"/>
                    <a:alpha val="40000"/>
                  </a:schemeClr>
                </a:glow>
                <a:outerShdw blurRad="38100" dist="38100" dir="2700000" algn="tl">
                  <a:srgbClr val="000000">
                    <a:alpha val="43137"/>
                  </a:srgbClr>
                </a:outerShdw>
              </a:effectLst>
              <a:latin typeface="BNazanin"/>
            </a:rPr>
            <a:t>مسؤليت‌هاي قراردادي </a:t>
          </a:r>
          <a:endParaRPr lang="en-US" b="1" dirty="0">
            <a:solidFill>
              <a:srgbClr val="FFFF00"/>
            </a:solidFill>
            <a:effectLst>
              <a:glow rad="139700">
                <a:schemeClr val="accent4">
                  <a:satMod val="175000"/>
                  <a:alpha val="40000"/>
                </a:schemeClr>
              </a:glow>
              <a:outerShdw blurRad="38100" dist="38100" dir="2700000" algn="tl">
                <a:srgbClr val="000000">
                  <a:alpha val="43137"/>
                </a:srgbClr>
              </a:outerShdw>
            </a:effectLst>
          </a:endParaRPr>
        </a:p>
      </dgm:t>
    </dgm:pt>
    <dgm:pt modelId="{7192164C-AE5C-41A8-8952-15761BA9AFBF}" type="parTrans" cxnId="{16C6BBD4-B669-48BF-84F4-269E53B82E7D}">
      <dgm:prSet/>
      <dgm:spPr/>
      <dgm:t>
        <a:bodyPr/>
        <a:lstStyle/>
        <a:p>
          <a:endParaRPr lang="en-US">
            <a:effectLst>
              <a:glow rad="139700">
                <a:schemeClr val="accent4">
                  <a:satMod val="175000"/>
                  <a:alpha val="40000"/>
                </a:schemeClr>
              </a:glow>
            </a:effectLst>
          </a:endParaRPr>
        </a:p>
      </dgm:t>
    </dgm:pt>
    <dgm:pt modelId="{792CC7A0-85D0-4568-8C1D-7A384337F6A0}" type="sibTrans" cxnId="{16C6BBD4-B669-48BF-84F4-269E53B82E7D}">
      <dgm:prSet/>
      <dgm:spPr/>
      <dgm:t>
        <a:bodyPr/>
        <a:lstStyle/>
        <a:p>
          <a:endParaRPr lang="en-US">
            <a:effectLst>
              <a:glow rad="139700">
                <a:schemeClr val="accent4">
                  <a:satMod val="175000"/>
                  <a:alpha val="40000"/>
                </a:schemeClr>
              </a:glow>
            </a:effectLst>
          </a:endParaRPr>
        </a:p>
      </dgm:t>
    </dgm:pt>
    <dgm:pt modelId="{39CB70D3-064A-479D-9608-54F48D25C354}">
      <dgm:prSet custT="1">
        <dgm:style>
          <a:lnRef idx="3">
            <a:schemeClr val="lt1"/>
          </a:lnRef>
          <a:fillRef idx="1">
            <a:schemeClr val="accent6"/>
          </a:fillRef>
          <a:effectRef idx="1">
            <a:schemeClr val="accent6"/>
          </a:effectRef>
          <a:fontRef idx="minor">
            <a:schemeClr val="lt1"/>
          </a:fontRef>
        </dgm:style>
      </dgm:prSet>
      <dgm:spPr/>
      <dgm:t>
        <a:bodyPr/>
        <a:lstStyle/>
        <a:p>
          <a:pPr rtl="1"/>
          <a:r>
            <a:rPr lang="fa-IR" sz="3200" b="1">
              <a:solidFill>
                <a:schemeClr val="tx1"/>
              </a:solidFill>
              <a:effectLst>
                <a:glow rad="139700">
                  <a:schemeClr val="accent4">
                    <a:satMod val="175000"/>
                    <a:alpha val="40000"/>
                  </a:schemeClr>
                </a:glow>
                <a:outerShdw blurRad="38100" dist="38100" dir="2700000" algn="tl">
                  <a:srgbClr val="000000">
                    <a:alpha val="43137"/>
                  </a:srgbClr>
                </a:outerShdw>
              </a:effectLst>
              <a:latin typeface="BNazanin"/>
            </a:rPr>
            <a:t>الزامات خارج از قرارداد</a:t>
          </a:r>
          <a:endParaRPr lang="fa-IR" sz="3200" b="1" dirty="0">
            <a:solidFill>
              <a:schemeClr val="tx1"/>
            </a:solidFill>
            <a:effectLst>
              <a:glow rad="139700">
                <a:schemeClr val="accent4">
                  <a:satMod val="175000"/>
                  <a:alpha val="40000"/>
                </a:schemeClr>
              </a:glow>
              <a:outerShdw blurRad="38100" dist="38100" dir="2700000" algn="tl">
                <a:srgbClr val="000000">
                  <a:alpha val="43137"/>
                </a:srgbClr>
              </a:outerShdw>
            </a:effectLst>
            <a:latin typeface="BNazanin"/>
          </a:endParaRPr>
        </a:p>
      </dgm:t>
    </dgm:pt>
    <dgm:pt modelId="{FB3E980D-C01A-4B61-8831-ACB7C3BCB44B}" type="parTrans" cxnId="{E7BE0BB5-B5D4-424F-B616-B324D1426599}">
      <dgm:prSet/>
      <dgm:spPr/>
      <dgm:t>
        <a:bodyPr/>
        <a:lstStyle/>
        <a:p>
          <a:endParaRPr lang="en-US">
            <a:effectLst>
              <a:glow rad="139700">
                <a:schemeClr val="accent4">
                  <a:satMod val="175000"/>
                  <a:alpha val="40000"/>
                </a:schemeClr>
              </a:glow>
            </a:effectLst>
          </a:endParaRPr>
        </a:p>
      </dgm:t>
    </dgm:pt>
    <dgm:pt modelId="{5FBC7463-853D-4DC2-AF52-3FE97AC81272}" type="sibTrans" cxnId="{E7BE0BB5-B5D4-424F-B616-B324D1426599}">
      <dgm:prSet/>
      <dgm:spPr/>
      <dgm:t>
        <a:bodyPr/>
        <a:lstStyle/>
        <a:p>
          <a:endParaRPr lang="en-US">
            <a:effectLst>
              <a:glow rad="139700">
                <a:schemeClr val="accent4">
                  <a:satMod val="175000"/>
                  <a:alpha val="40000"/>
                </a:schemeClr>
              </a:glow>
            </a:effectLst>
          </a:endParaRPr>
        </a:p>
      </dgm:t>
    </dgm:pt>
    <dgm:pt modelId="{ACDD7D06-1903-401F-829D-820F5AC72262}" type="pres">
      <dgm:prSet presAssocID="{11B0B7DE-32A9-4F24-ACAD-D4EC23679545}" presName="Name0" presStyleCnt="0">
        <dgm:presLayoutVars>
          <dgm:dir/>
          <dgm:resizeHandles val="exact"/>
        </dgm:presLayoutVars>
      </dgm:prSet>
      <dgm:spPr/>
    </dgm:pt>
    <dgm:pt modelId="{E0A43EB2-E1E7-4F1E-A330-42F199B0B827}" type="pres">
      <dgm:prSet presAssocID="{CFE27517-18E8-4C69-8DB2-835458F2B165}" presName="node" presStyleLbl="node1" presStyleIdx="0" presStyleCnt="3">
        <dgm:presLayoutVars>
          <dgm:bulletEnabled val="1"/>
        </dgm:presLayoutVars>
      </dgm:prSet>
      <dgm:spPr/>
    </dgm:pt>
    <dgm:pt modelId="{183B3475-E539-4066-BEE0-261044367E30}" type="pres">
      <dgm:prSet presAssocID="{C7296A98-569A-4122-8CE2-84721BBC225C}" presName="sibTrans" presStyleCnt="0"/>
      <dgm:spPr/>
    </dgm:pt>
    <dgm:pt modelId="{AC8DC5F5-1376-4C6D-9537-236BF7557AC4}" type="pres">
      <dgm:prSet presAssocID="{39CB70D3-064A-479D-9608-54F48D25C354}" presName="node" presStyleLbl="node1" presStyleIdx="1" presStyleCnt="3">
        <dgm:presLayoutVars>
          <dgm:bulletEnabled val="1"/>
        </dgm:presLayoutVars>
      </dgm:prSet>
      <dgm:spPr/>
    </dgm:pt>
    <dgm:pt modelId="{EE798CA7-A0F8-42B8-840E-2319D5644ED9}" type="pres">
      <dgm:prSet presAssocID="{5FBC7463-853D-4DC2-AF52-3FE97AC81272}" presName="sibTrans" presStyleCnt="0"/>
      <dgm:spPr/>
    </dgm:pt>
    <dgm:pt modelId="{F02663E8-7672-4512-9ADB-E969EED9D056}" type="pres">
      <dgm:prSet presAssocID="{A3BBE1F0-E204-454F-89FA-46A73FDC2702}" presName="node" presStyleLbl="node1" presStyleIdx="2" presStyleCnt="3" custScaleX="92677" custScaleY="92157">
        <dgm:presLayoutVars>
          <dgm:bulletEnabled val="1"/>
        </dgm:presLayoutVars>
      </dgm:prSet>
      <dgm:spPr/>
    </dgm:pt>
  </dgm:ptLst>
  <dgm:cxnLst>
    <dgm:cxn modelId="{0E6F8349-CABE-451C-B492-BCD6C19C4B68}" type="presOf" srcId="{CFE27517-18E8-4C69-8DB2-835458F2B165}" destId="{E0A43EB2-E1E7-4F1E-A330-42F199B0B827}" srcOrd="0" destOrd="0" presId="urn:microsoft.com/office/officeart/2005/8/layout/hList6"/>
    <dgm:cxn modelId="{897C5879-9462-4D34-BDC4-7204534F14B2}" type="presOf" srcId="{A3BBE1F0-E204-454F-89FA-46A73FDC2702}" destId="{F02663E8-7672-4512-9ADB-E969EED9D056}" srcOrd="0" destOrd="0" presId="urn:microsoft.com/office/officeart/2005/8/layout/hList6"/>
    <dgm:cxn modelId="{456CD2A3-5693-42AB-A915-02DA359DB2A3}" type="presOf" srcId="{11B0B7DE-32A9-4F24-ACAD-D4EC23679545}" destId="{ACDD7D06-1903-401F-829D-820F5AC72262}" srcOrd="0" destOrd="0" presId="urn:microsoft.com/office/officeart/2005/8/layout/hList6"/>
    <dgm:cxn modelId="{E7BE0BB5-B5D4-424F-B616-B324D1426599}" srcId="{11B0B7DE-32A9-4F24-ACAD-D4EC23679545}" destId="{39CB70D3-064A-479D-9608-54F48D25C354}" srcOrd="1" destOrd="0" parTransId="{FB3E980D-C01A-4B61-8831-ACB7C3BCB44B}" sibTransId="{5FBC7463-853D-4DC2-AF52-3FE97AC81272}"/>
    <dgm:cxn modelId="{967CC9BB-80B7-4AD8-B259-CA87542D0EFF}" type="presOf" srcId="{39CB70D3-064A-479D-9608-54F48D25C354}" destId="{AC8DC5F5-1376-4C6D-9537-236BF7557AC4}" srcOrd="0" destOrd="0" presId="urn:microsoft.com/office/officeart/2005/8/layout/hList6"/>
    <dgm:cxn modelId="{29AB9FBC-E4A2-4173-9FDB-92DE2FEDF075}" srcId="{11B0B7DE-32A9-4F24-ACAD-D4EC23679545}" destId="{CFE27517-18E8-4C69-8DB2-835458F2B165}" srcOrd="0" destOrd="0" parTransId="{3D78D763-6407-424A-8BDB-34539C6EC68C}" sibTransId="{C7296A98-569A-4122-8CE2-84721BBC225C}"/>
    <dgm:cxn modelId="{16C6BBD4-B669-48BF-84F4-269E53B82E7D}" srcId="{11B0B7DE-32A9-4F24-ACAD-D4EC23679545}" destId="{A3BBE1F0-E204-454F-89FA-46A73FDC2702}" srcOrd="2" destOrd="0" parTransId="{7192164C-AE5C-41A8-8952-15761BA9AFBF}" sibTransId="{792CC7A0-85D0-4568-8C1D-7A384337F6A0}"/>
    <dgm:cxn modelId="{2C42D1C2-F250-4476-AC95-4A83995DD4C9}" type="presParOf" srcId="{ACDD7D06-1903-401F-829D-820F5AC72262}" destId="{E0A43EB2-E1E7-4F1E-A330-42F199B0B827}" srcOrd="0" destOrd="0" presId="urn:microsoft.com/office/officeart/2005/8/layout/hList6"/>
    <dgm:cxn modelId="{9D564773-4BCF-4B34-A17D-B77D45C0F0DD}" type="presParOf" srcId="{ACDD7D06-1903-401F-829D-820F5AC72262}" destId="{183B3475-E539-4066-BEE0-261044367E30}" srcOrd="1" destOrd="0" presId="urn:microsoft.com/office/officeart/2005/8/layout/hList6"/>
    <dgm:cxn modelId="{420738BF-C72D-44BE-A6CF-F559602FF6E8}" type="presParOf" srcId="{ACDD7D06-1903-401F-829D-820F5AC72262}" destId="{AC8DC5F5-1376-4C6D-9537-236BF7557AC4}" srcOrd="2" destOrd="0" presId="urn:microsoft.com/office/officeart/2005/8/layout/hList6"/>
    <dgm:cxn modelId="{6894D621-93A4-4C67-9808-61C5D7EC71A5}" type="presParOf" srcId="{ACDD7D06-1903-401F-829D-820F5AC72262}" destId="{EE798CA7-A0F8-42B8-840E-2319D5644ED9}" srcOrd="3" destOrd="0" presId="urn:microsoft.com/office/officeart/2005/8/layout/hList6"/>
    <dgm:cxn modelId="{B0DC4A00-5A9A-43D9-A0CB-073C4914DF14}" type="presParOf" srcId="{ACDD7D06-1903-401F-829D-820F5AC72262}" destId="{F02663E8-7672-4512-9ADB-E969EED9D056}" srcOrd="4" destOrd="0" presId="urn:microsoft.com/office/officeart/2005/8/layout/hList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EE91B0F-8090-4BA3-9B25-7A4140007DAF}" type="doc">
      <dgm:prSet loTypeId="urn:microsoft.com/office/officeart/2005/8/layout/process1" loCatId="process" qsTypeId="urn:microsoft.com/office/officeart/2005/8/quickstyle/3d2" qsCatId="3D" csTypeId="urn:microsoft.com/office/officeart/2005/8/colors/colorful3" csCatId="colorful" phldr="1"/>
      <dgm:spPr/>
    </dgm:pt>
    <dgm:pt modelId="{DA1A7526-EC09-4A8E-A586-3CA4B5F2EB32}">
      <dgm:prSet custT="1"/>
      <dgm:spPr/>
      <dgm:t>
        <a:bodyPr/>
        <a:lstStyle/>
        <a:p>
          <a:r>
            <a:rPr lang="fa-IR" sz="2800" b="1" dirty="0">
              <a:effectLst>
                <a:glow rad="101600">
                  <a:schemeClr val="tx1">
                    <a:alpha val="60000"/>
                  </a:schemeClr>
                </a:glow>
                <a:outerShdw blurRad="38100" dist="38100" dir="2700000" algn="tl">
                  <a:srgbClr val="000000">
                    <a:alpha val="43137"/>
                  </a:srgbClr>
                </a:outerShdw>
              </a:effectLst>
              <a:latin typeface="BNazanin"/>
            </a:rPr>
            <a:t>قوانين موضوعه </a:t>
          </a:r>
          <a:endParaRPr lang="fa-IR" sz="2800" b="1" dirty="0">
            <a:effectLst>
              <a:glow rad="101600">
                <a:schemeClr val="tx1">
                  <a:alpha val="60000"/>
                </a:schemeClr>
              </a:glow>
              <a:outerShdw blurRad="38100" dist="38100" dir="2700000" algn="tl">
                <a:srgbClr val="000000">
                  <a:alpha val="43137"/>
                </a:srgbClr>
              </a:outerShdw>
            </a:effectLst>
          </a:endParaRPr>
        </a:p>
      </dgm:t>
    </dgm:pt>
    <dgm:pt modelId="{DD2D29E2-9C03-48AE-835F-5600E050A619}" type="parTrans" cxnId="{4C7FDFEC-4158-4261-BAF3-F3001771C1EB}">
      <dgm:prSet/>
      <dgm:spPr/>
      <dgm:t>
        <a:bodyPr/>
        <a:lstStyle/>
        <a:p>
          <a:endParaRPr lang="en-US"/>
        </a:p>
      </dgm:t>
    </dgm:pt>
    <dgm:pt modelId="{9523A936-DBF8-44A7-B2F8-F56052D100B5}" type="sibTrans" cxnId="{4C7FDFEC-4158-4261-BAF3-F3001771C1EB}">
      <dgm:prSet/>
      <dgm:spPr/>
      <dgm:t>
        <a:bodyPr/>
        <a:lstStyle/>
        <a:p>
          <a:endParaRPr lang="en-US"/>
        </a:p>
      </dgm:t>
    </dgm:pt>
    <dgm:pt modelId="{99D35838-C003-4C0A-B938-22977D9A3734}">
      <dgm:prSet/>
      <dgm:spPr/>
      <dgm:t>
        <a:bodyPr/>
        <a:lstStyle/>
        <a:p>
          <a:pPr algn="ctr"/>
          <a:r>
            <a:rPr lang="fa-IR" b="1" dirty="0">
              <a:solidFill>
                <a:srgbClr val="002060"/>
              </a:solidFill>
              <a:effectLst>
                <a:glow rad="101600">
                  <a:srgbClr val="FFFF00">
                    <a:alpha val="60000"/>
                  </a:srgbClr>
                </a:glow>
                <a:outerShdw blurRad="38100" dist="38100" dir="2700000" algn="tl">
                  <a:srgbClr val="000000">
                    <a:alpha val="43137"/>
                  </a:srgbClr>
                </a:outerShdw>
              </a:effectLst>
              <a:latin typeface="BNazanin"/>
            </a:rPr>
            <a:t>رويه قضايي    </a:t>
          </a:r>
          <a:endParaRPr lang="fa-IR" b="1" dirty="0">
            <a:solidFill>
              <a:srgbClr val="002060"/>
            </a:solidFill>
            <a:effectLst>
              <a:glow rad="101600">
                <a:srgbClr val="FFFF00">
                  <a:alpha val="60000"/>
                </a:srgbClr>
              </a:glow>
              <a:outerShdw blurRad="38100" dist="38100" dir="2700000" algn="tl">
                <a:srgbClr val="000000">
                  <a:alpha val="43137"/>
                </a:srgbClr>
              </a:outerShdw>
            </a:effectLst>
          </a:endParaRPr>
        </a:p>
      </dgm:t>
    </dgm:pt>
    <dgm:pt modelId="{CC266C02-6605-41DC-9547-71234EE2A022}" type="parTrans" cxnId="{AB4DDE5F-3435-41FA-B8C1-527C9363CDDA}">
      <dgm:prSet/>
      <dgm:spPr/>
      <dgm:t>
        <a:bodyPr/>
        <a:lstStyle/>
        <a:p>
          <a:endParaRPr lang="en-US"/>
        </a:p>
      </dgm:t>
    </dgm:pt>
    <dgm:pt modelId="{A440BFFA-8FC9-4AD2-AF9D-00F43411E1D1}" type="sibTrans" cxnId="{AB4DDE5F-3435-41FA-B8C1-527C9363CDDA}">
      <dgm:prSet/>
      <dgm:spPr/>
      <dgm:t>
        <a:bodyPr/>
        <a:lstStyle/>
        <a:p>
          <a:endParaRPr lang="en-US"/>
        </a:p>
      </dgm:t>
    </dgm:pt>
    <dgm:pt modelId="{7677189C-E215-47B6-B787-636FA4072D8A}">
      <dgm:prSet custT="1"/>
      <dgm:spPr/>
      <dgm:t>
        <a:bodyPr/>
        <a:lstStyle/>
        <a:p>
          <a:pPr rtl="1"/>
          <a:r>
            <a:rPr lang="fa-IR" sz="2800" b="1" dirty="0">
              <a:solidFill>
                <a:srgbClr val="1C33DE"/>
              </a:solidFill>
              <a:effectLst>
                <a:glow rad="63500">
                  <a:schemeClr val="accent2">
                    <a:satMod val="175000"/>
                    <a:alpha val="40000"/>
                  </a:schemeClr>
                </a:glow>
                <a:outerShdw blurRad="38100" dist="38100" dir="2700000" algn="tl">
                  <a:srgbClr val="000000">
                    <a:alpha val="43137"/>
                  </a:srgbClr>
                </a:outerShdw>
              </a:effectLst>
              <a:latin typeface="BNazanin"/>
            </a:rPr>
            <a:t>دکترين حقوقي</a:t>
          </a:r>
        </a:p>
      </dgm:t>
    </dgm:pt>
    <dgm:pt modelId="{58D49766-7FD7-4BC8-824E-955E629B4739}" type="parTrans" cxnId="{4148A1E6-CCCD-4573-BB6B-B07722BC1790}">
      <dgm:prSet/>
      <dgm:spPr/>
      <dgm:t>
        <a:bodyPr/>
        <a:lstStyle/>
        <a:p>
          <a:endParaRPr lang="en-US"/>
        </a:p>
      </dgm:t>
    </dgm:pt>
    <dgm:pt modelId="{C61AFE60-45FF-443A-91E8-1A3FA28BE6E5}" type="sibTrans" cxnId="{4148A1E6-CCCD-4573-BB6B-B07722BC1790}">
      <dgm:prSet/>
      <dgm:spPr/>
      <dgm:t>
        <a:bodyPr/>
        <a:lstStyle/>
        <a:p>
          <a:endParaRPr lang="en-US"/>
        </a:p>
      </dgm:t>
    </dgm:pt>
    <dgm:pt modelId="{BFB55C96-4862-4EED-A669-1B0807E5385F}" type="pres">
      <dgm:prSet presAssocID="{FEE91B0F-8090-4BA3-9B25-7A4140007DAF}" presName="Name0" presStyleCnt="0">
        <dgm:presLayoutVars>
          <dgm:dir/>
          <dgm:resizeHandles val="exact"/>
        </dgm:presLayoutVars>
      </dgm:prSet>
      <dgm:spPr/>
    </dgm:pt>
    <dgm:pt modelId="{08208DA9-2AED-4859-9CB1-1A0FAFC3B670}" type="pres">
      <dgm:prSet presAssocID="{7677189C-E215-47B6-B787-636FA4072D8A}" presName="node" presStyleLbl="node1" presStyleIdx="0" presStyleCnt="3">
        <dgm:presLayoutVars>
          <dgm:bulletEnabled val="1"/>
        </dgm:presLayoutVars>
      </dgm:prSet>
      <dgm:spPr/>
    </dgm:pt>
    <dgm:pt modelId="{802749ED-0896-4D8A-B25B-57FF96B8CF73}" type="pres">
      <dgm:prSet presAssocID="{C61AFE60-45FF-443A-91E8-1A3FA28BE6E5}" presName="sibTrans" presStyleLbl="sibTrans2D1" presStyleIdx="0" presStyleCnt="2"/>
      <dgm:spPr/>
    </dgm:pt>
    <dgm:pt modelId="{993E07A2-FF4F-4D40-929B-D26C741CFEC0}" type="pres">
      <dgm:prSet presAssocID="{C61AFE60-45FF-443A-91E8-1A3FA28BE6E5}" presName="connectorText" presStyleLbl="sibTrans2D1" presStyleIdx="0" presStyleCnt="2"/>
      <dgm:spPr/>
    </dgm:pt>
    <dgm:pt modelId="{3A81C322-B9C5-47F8-B250-D369AC5972DC}" type="pres">
      <dgm:prSet presAssocID="{99D35838-C003-4C0A-B938-22977D9A3734}" presName="node" presStyleLbl="node1" presStyleIdx="1" presStyleCnt="3">
        <dgm:presLayoutVars>
          <dgm:bulletEnabled val="1"/>
        </dgm:presLayoutVars>
      </dgm:prSet>
      <dgm:spPr/>
    </dgm:pt>
    <dgm:pt modelId="{D6B21E4D-0219-4F2A-84DE-9D88769F6127}" type="pres">
      <dgm:prSet presAssocID="{A440BFFA-8FC9-4AD2-AF9D-00F43411E1D1}" presName="sibTrans" presStyleLbl="sibTrans2D1" presStyleIdx="1" presStyleCnt="2"/>
      <dgm:spPr/>
    </dgm:pt>
    <dgm:pt modelId="{9036EB28-125A-40D3-93E1-3954DA412CD0}" type="pres">
      <dgm:prSet presAssocID="{A440BFFA-8FC9-4AD2-AF9D-00F43411E1D1}" presName="connectorText" presStyleLbl="sibTrans2D1" presStyleIdx="1" presStyleCnt="2"/>
      <dgm:spPr/>
    </dgm:pt>
    <dgm:pt modelId="{41C6330A-97FF-477F-9BB5-822FAA5269AA}" type="pres">
      <dgm:prSet presAssocID="{DA1A7526-EC09-4A8E-A586-3CA4B5F2EB32}" presName="node" presStyleLbl="node1" presStyleIdx="2" presStyleCnt="3">
        <dgm:presLayoutVars>
          <dgm:bulletEnabled val="1"/>
        </dgm:presLayoutVars>
      </dgm:prSet>
      <dgm:spPr/>
    </dgm:pt>
  </dgm:ptLst>
  <dgm:cxnLst>
    <dgm:cxn modelId="{39923F1D-331D-4448-8602-98A9025C205A}" type="presOf" srcId="{99D35838-C003-4C0A-B938-22977D9A3734}" destId="{3A81C322-B9C5-47F8-B250-D369AC5972DC}" srcOrd="0" destOrd="0" presId="urn:microsoft.com/office/officeart/2005/8/layout/process1"/>
    <dgm:cxn modelId="{14C00E22-4A2D-442D-8121-99EBFEC44372}" type="presOf" srcId="{7677189C-E215-47B6-B787-636FA4072D8A}" destId="{08208DA9-2AED-4859-9CB1-1A0FAFC3B670}" srcOrd="0" destOrd="0" presId="urn:microsoft.com/office/officeart/2005/8/layout/process1"/>
    <dgm:cxn modelId="{794E6D27-CE36-454D-9010-C674CBA46F69}" type="presOf" srcId="{A440BFFA-8FC9-4AD2-AF9D-00F43411E1D1}" destId="{D6B21E4D-0219-4F2A-84DE-9D88769F6127}" srcOrd="0" destOrd="0" presId="urn:microsoft.com/office/officeart/2005/8/layout/process1"/>
    <dgm:cxn modelId="{AB4DDE5F-3435-41FA-B8C1-527C9363CDDA}" srcId="{FEE91B0F-8090-4BA3-9B25-7A4140007DAF}" destId="{99D35838-C003-4C0A-B938-22977D9A3734}" srcOrd="1" destOrd="0" parTransId="{CC266C02-6605-41DC-9547-71234EE2A022}" sibTransId="{A440BFFA-8FC9-4AD2-AF9D-00F43411E1D1}"/>
    <dgm:cxn modelId="{B43D4161-AEEC-4A47-A632-7D45A42DDF1D}" type="presOf" srcId="{C61AFE60-45FF-443A-91E8-1A3FA28BE6E5}" destId="{802749ED-0896-4D8A-B25B-57FF96B8CF73}" srcOrd="0" destOrd="0" presId="urn:microsoft.com/office/officeart/2005/8/layout/process1"/>
    <dgm:cxn modelId="{34C1A077-13A5-4F0B-AA91-4C17810EB730}" type="presOf" srcId="{A440BFFA-8FC9-4AD2-AF9D-00F43411E1D1}" destId="{9036EB28-125A-40D3-93E1-3954DA412CD0}" srcOrd="1" destOrd="0" presId="urn:microsoft.com/office/officeart/2005/8/layout/process1"/>
    <dgm:cxn modelId="{76184F85-8732-4B75-859B-2E8361BD9746}" type="presOf" srcId="{FEE91B0F-8090-4BA3-9B25-7A4140007DAF}" destId="{BFB55C96-4862-4EED-A669-1B0807E5385F}" srcOrd="0" destOrd="0" presId="urn:microsoft.com/office/officeart/2005/8/layout/process1"/>
    <dgm:cxn modelId="{38DC0994-B53F-44AA-8266-6016097EC2B5}" type="presOf" srcId="{DA1A7526-EC09-4A8E-A586-3CA4B5F2EB32}" destId="{41C6330A-97FF-477F-9BB5-822FAA5269AA}" srcOrd="0" destOrd="0" presId="urn:microsoft.com/office/officeart/2005/8/layout/process1"/>
    <dgm:cxn modelId="{9670C9E3-9D0B-4868-BB86-EF631B377E95}" type="presOf" srcId="{C61AFE60-45FF-443A-91E8-1A3FA28BE6E5}" destId="{993E07A2-FF4F-4D40-929B-D26C741CFEC0}" srcOrd="1" destOrd="0" presId="urn:microsoft.com/office/officeart/2005/8/layout/process1"/>
    <dgm:cxn modelId="{4148A1E6-CCCD-4573-BB6B-B07722BC1790}" srcId="{FEE91B0F-8090-4BA3-9B25-7A4140007DAF}" destId="{7677189C-E215-47B6-B787-636FA4072D8A}" srcOrd="0" destOrd="0" parTransId="{58D49766-7FD7-4BC8-824E-955E629B4739}" sibTransId="{C61AFE60-45FF-443A-91E8-1A3FA28BE6E5}"/>
    <dgm:cxn modelId="{4C7FDFEC-4158-4261-BAF3-F3001771C1EB}" srcId="{FEE91B0F-8090-4BA3-9B25-7A4140007DAF}" destId="{DA1A7526-EC09-4A8E-A586-3CA4B5F2EB32}" srcOrd="2" destOrd="0" parTransId="{DD2D29E2-9C03-48AE-835F-5600E050A619}" sibTransId="{9523A936-DBF8-44A7-B2F8-F56052D100B5}"/>
    <dgm:cxn modelId="{C62B75A7-82FB-4326-BB97-74A2285D4759}" type="presParOf" srcId="{BFB55C96-4862-4EED-A669-1B0807E5385F}" destId="{08208DA9-2AED-4859-9CB1-1A0FAFC3B670}" srcOrd="0" destOrd="0" presId="urn:microsoft.com/office/officeart/2005/8/layout/process1"/>
    <dgm:cxn modelId="{C0383460-A2BA-4493-B193-644EF6032AC1}" type="presParOf" srcId="{BFB55C96-4862-4EED-A669-1B0807E5385F}" destId="{802749ED-0896-4D8A-B25B-57FF96B8CF73}" srcOrd="1" destOrd="0" presId="urn:microsoft.com/office/officeart/2005/8/layout/process1"/>
    <dgm:cxn modelId="{5AAED770-CD43-4944-95E9-E261C60B076F}" type="presParOf" srcId="{802749ED-0896-4D8A-B25B-57FF96B8CF73}" destId="{993E07A2-FF4F-4D40-929B-D26C741CFEC0}" srcOrd="0" destOrd="0" presId="urn:microsoft.com/office/officeart/2005/8/layout/process1"/>
    <dgm:cxn modelId="{EDD30ED1-7202-4144-9F6A-5DCEAB9193C7}" type="presParOf" srcId="{BFB55C96-4862-4EED-A669-1B0807E5385F}" destId="{3A81C322-B9C5-47F8-B250-D369AC5972DC}" srcOrd="2" destOrd="0" presId="urn:microsoft.com/office/officeart/2005/8/layout/process1"/>
    <dgm:cxn modelId="{92473C9E-AE46-433C-B3B9-AB857B55A4DD}" type="presParOf" srcId="{BFB55C96-4862-4EED-A669-1B0807E5385F}" destId="{D6B21E4D-0219-4F2A-84DE-9D88769F6127}" srcOrd="3" destOrd="0" presId="urn:microsoft.com/office/officeart/2005/8/layout/process1"/>
    <dgm:cxn modelId="{27D7E4A5-B4E1-464A-9E2C-74679324E11A}" type="presParOf" srcId="{D6B21E4D-0219-4F2A-84DE-9D88769F6127}" destId="{9036EB28-125A-40D3-93E1-3954DA412CD0}" srcOrd="0" destOrd="0" presId="urn:microsoft.com/office/officeart/2005/8/layout/process1"/>
    <dgm:cxn modelId="{9C4DB2B4-C5CD-4697-B19C-5F9F50F6FE6C}" type="presParOf" srcId="{BFB55C96-4862-4EED-A669-1B0807E5385F}" destId="{41C6330A-97FF-477F-9BB5-822FAA5269AA}" srcOrd="4" destOrd="0" presId="urn:microsoft.com/office/officeart/2005/8/layout/process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ECE4193-F588-446F-8791-4BFB78B690AA}"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0417871B-049E-4F5E-A8A5-C0DB9F9E5253}">
      <dgm:prSet custT="1"/>
      <dgm:spPr>
        <a:solidFill>
          <a:srgbClr val="92D050"/>
        </a:solidFill>
      </dgm:spPr>
      <dgm:t>
        <a:bodyPr/>
        <a:lstStyle/>
        <a:p>
          <a:pPr algn="ctr" rtl="1"/>
          <a:r>
            <a:rPr lang="fa-IR" sz="2800" b="1" dirty="0">
              <a:solidFill>
                <a:srgbClr val="212529"/>
              </a:solidFill>
              <a:effectLst>
                <a:glow rad="63500">
                  <a:schemeClr val="accent2">
                    <a:satMod val="175000"/>
                    <a:alpha val="40000"/>
                  </a:schemeClr>
                </a:glow>
              </a:effectLst>
              <a:latin typeface="YekanBakh"/>
              <a:ea typeface="Times New Roman" panose="02020603050405020304" pitchFamily="18" charset="0"/>
              <a:cs typeface="B Nikoo" panose="00000400000000000000" pitchFamily="2" charset="-78"/>
            </a:rPr>
            <a:t>چاپ و نشر اسکناس</a:t>
          </a:r>
        </a:p>
      </dgm:t>
    </dgm:pt>
    <dgm:pt modelId="{A29CA442-A131-4215-95BA-2C7584B1D958}" type="parTrans" cxnId="{B14739DF-B774-4B5C-BA14-8DC72F53DB81}">
      <dgm:prSet/>
      <dgm:spPr/>
      <dgm:t>
        <a:bodyPr/>
        <a:lstStyle/>
        <a:p>
          <a:endParaRPr lang="en-US"/>
        </a:p>
      </dgm:t>
    </dgm:pt>
    <dgm:pt modelId="{2525ADA7-E95A-4C6E-830C-D171C59B761C}" type="sibTrans" cxnId="{B14739DF-B774-4B5C-BA14-8DC72F53DB81}">
      <dgm:prSet/>
      <dgm:spPr/>
      <dgm:t>
        <a:bodyPr/>
        <a:lstStyle/>
        <a:p>
          <a:endParaRPr lang="en-US"/>
        </a:p>
      </dgm:t>
    </dgm:pt>
    <dgm:pt modelId="{F3ECB168-4263-4084-9D55-3DBF37D6D37D}">
      <dgm:prSet custT="1"/>
      <dgm:spPr>
        <a:solidFill>
          <a:srgbClr val="FFFF00"/>
        </a:solidFill>
      </dgm:spPr>
      <dgm:t>
        <a:bodyPr/>
        <a:lstStyle/>
        <a:p>
          <a:pPr algn="ctr" rtl="1"/>
          <a:r>
            <a:rPr lang="fa-IR" sz="2400" b="1" dirty="0">
              <a:solidFill>
                <a:srgbClr val="212529"/>
              </a:solidFill>
              <a:effectLst>
                <a:glow rad="63500">
                  <a:schemeClr val="accent2">
                    <a:satMod val="175000"/>
                    <a:alpha val="40000"/>
                  </a:schemeClr>
                </a:glow>
              </a:effectLst>
              <a:latin typeface="YekanBakh"/>
              <a:ea typeface="Times New Roman" panose="02020603050405020304" pitchFamily="18" charset="0"/>
              <a:cs typeface="B Nikoo" panose="00000400000000000000" pitchFamily="2" charset="-78"/>
            </a:rPr>
            <a:t>سياست‌گذاري پولي، ارزي و بانکي</a:t>
          </a:r>
        </a:p>
      </dgm:t>
    </dgm:pt>
    <dgm:pt modelId="{747593EC-65E8-48B4-BC9D-C728265AF7D8}" type="parTrans" cxnId="{1AB35E9D-0BB5-472D-BFE5-D0B1CFC83F36}">
      <dgm:prSet/>
      <dgm:spPr/>
      <dgm:t>
        <a:bodyPr/>
        <a:lstStyle/>
        <a:p>
          <a:endParaRPr lang="en-US"/>
        </a:p>
      </dgm:t>
    </dgm:pt>
    <dgm:pt modelId="{1693C6EA-2CF6-4564-BB58-DEC514CF0C93}" type="sibTrans" cxnId="{1AB35E9D-0BB5-472D-BFE5-D0B1CFC83F36}">
      <dgm:prSet/>
      <dgm:spPr/>
      <dgm:t>
        <a:bodyPr/>
        <a:lstStyle/>
        <a:p>
          <a:endParaRPr lang="en-US"/>
        </a:p>
      </dgm:t>
    </dgm:pt>
    <dgm:pt modelId="{0C270A12-70D1-4339-9E30-7B6496BD9C5D}">
      <dgm:prSet custT="1"/>
      <dgm:spPr>
        <a:solidFill>
          <a:schemeClr val="bg2">
            <a:lumMod val="50000"/>
          </a:schemeClr>
        </a:solidFill>
      </dgm:spPr>
      <dgm:t>
        <a:bodyPr/>
        <a:lstStyle/>
        <a:p>
          <a:pPr algn="ctr" rtl="0"/>
          <a:r>
            <a:rPr lang="fa-IR" sz="2800" b="1" dirty="0">
              <a:solidFill>
                <a:srgbClr val="212529"/>
              </a:solidFill>
              <a:effectLst>
                <a:glow rad="63500">
                  <a:schemeClr val="accent2">
                    <a:satMod val="175000"/>
                    <a:alpha val="40000"/>
                  </a:schemeClr>
                </a:glow>
              </a:effectLst>
              <a:latin typeface="YekanBakh"/>
              <a:ea typeface="Times New Roman" panose="02020603050405020304" pitchFamily="18" charset="0"/>
              <a:cs typeface="B Nikoo" panose="00000400000000000000" pitchFamily="2" charset="-78"/>
            </a:rPr>
            <a:t>   نظارت </a:t>
          </a:r>
          <a:r>
            <a:rPr lang="fa-IR" sz="2800" b="1" dirty="0" err="1">
              <a:solidFill>
                <a:srgbClr val="212529"/>
              </a:solidFill>
              <a:effectLst>
                <a:glow rad="63500">
                  <a:schemeClr val="accent2">
                    <a:satMod val="175000"/>
                    <a:alpha val="40000"/>
                  </a:schemeClr>
                </a:glow>
              </a:effectLst>
              <a:latin typeface="YekanBakh"/>
              <a:ea typeface="Times New Roman" panose="02020603050405020304" pitchFamily="18" charset="0"/>
              <a:cs typeface="B Nikoo" panose="00000400000000000000" pitchFamily="2" charset="-78"/>
            </a:rPr>
            <a:t>بانکي</a:t>
          </a:r>
          <a:r>
            <a:rPr lang="fa-IR" sz="2800" b="1" dirty="0">
              <a:solidFill>
                <a:srgbClr val="212529"/>
              </a:solidFill>
              <a:effectLst>
                <a:glow rad="63500">
                  <a:schemeClr val="accent2">
                    <a:satMod val="175000"/>
                    <a:alpha val="40000"/>
                  </a:schemeClr>
                </a:glow>
              </a:effectLst>
              <a:latin typeface="YekanBakh"/>
              <a:ea typeface="Times New Roman" panose="02020603050405020304" pitchFamily="18" charset="0"/>
              <a:cs typeface="B Nikoo" panose="00000400000000000000" pitchFamily="2" charset="-78"/>
            </a:rPr>
            <a:t>   </a:t>
          </a:r>
          <a:endParaRPr lang="fa-IR" sz="28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endParaRPr>
        </a:p>
      </dgm:t>
    </dgm:pt>
    <dgm:pt modelId="{583BCB39-3347-440E-99EA-A61A58710863}" type="parTrans" cxnId="{F932DCD1-18C0-41F7-95C5-EC68AA763492}">
      <dgm:prSet/>
      <dgm:spPr/>
      <dgm:t>
        <a:bodyPr/>
        <a:lstStyle/>
        <a:p>
          <a:endParaRPr lang="en-US"/>
        </a:p>
      </dgm:t>
    </dgm:pt>
    <dgm:pt modelId="{5B9328D5-DCDB-4467-A7F9-2A6FC5F1CDE1}" type="sibTrans" cxnId="{F932DCD1-18C0-41F7-95C5-EC68AA763492}">
      <dgm:prSet/>
      <dgm:spPr/>
      <dgm:t>
        <a:bodyPr/>
        <a:lstStyle/>
        <a:p>
          <a:endParaRPr lang="en-US"/>
        </a:p>
      </dgm:t>
    </dgm:pt>
    <dgm:pt modelId="{970BCF1C-7CBF-4077-A340-4807EBAF9542}">
      <dgm:prSet custT="1"/>
      <dgm:spPr>
        <a:solidFill>
          <a:srgbClr val="00B0F0"/>
        </a:solidFill>
      </dgm:spPr>
      <dgm:t>
        <a:bodyPr/>
        <a:lstStyle/>
        <a:p>
          <a:pPr algn="ctr" rtl="1"/>
          <a:r>
            <a:rPr lang="fa-IR" sz="2800" b="1" dirty="0">
              <a:solidFill>
                <a:srgbClr val="212529"/>
              </a:solidFill>
              <a:effectLst>
                <a:glow rad="63500">
                  <a:schemeClr val="accent2">
                    <a:satMod val="175000"/>
                    <a:alpha val="40000"/>
                  </a:schemeClr>
                </a:glow>
              </a:effectLst>
              <a:latin typeface="YekanBakh"/>
              <a:ea typeface="Times New Roman" panose="02020603050405020304" pitchFamily="18" charset="0"/>
              <a:cs typeface="B Nikoo" panose="00000400000000000000" pitchFamily="2" charset="-78"/>
            </a:rPr>
            <a:t>بانکداري دولت و تعامل با آن</a:t>
          </a:r>
        </a:p>
      </dgm:t>
    </dgm:pt>
    <dgm:pt modelId="{1510E88E-BB64-4D6C-B9B9-9DFFCB61E7CB}" type="parTrans" cxnId="{609E79F0-8666-46E4-95C7-2406B58657AE}">
      <dgm:prSet/>
      <dgm:spPr/>
      <dgm:t>
        <a:bodyPr/>
        <a:lstStyle/>
        <a:p>
          <a:endParaRPr lang="en-US"/>
        </a:p>
      </dgm:t>
    </dgm:pt>
    <dgm:pt modelId="{59AC9E23-D7FD-45BD-A80A-538AF7FE4910}" type="sibTrans" cxnId="{609E79F0-8666-46E4-95C7-2406B58657AE}">
      <dgm:prSet/>
      <dgm:spPr/>
      <dgm:t>
        <a:bodyPr/>
        <a:lstStyle/>
        <a:p>
          <a:endParaRPr lang="en-US"/>
        </a:p>
      </dgm:t>
    </dgm:pt>
    <dgm:pt modelId="{4C131A70-5E87-4211-9A7E-8FB33BB6FBEE}" type="pres">
      <dgm:prSet presAssocID="{2ECE4193-F588-446F-8791-4BFB78B690AA}" presName="linear" presStyleCnt="0">
        <dgm:presLayoutVars>
          <dgm:dir/>
          <dgm:animLvl val="lvl"/>
          <dgm:resizeHandles val="exact"/>
        </dgm:presLayoutVars>
      </dgm:prSet>
      <dgm:spPr/>
    </dgm:pt>
    <dgm:pt modelId="{ECF61AC2-E475-4093-A529-968D72A8822A}" type="pres">
      <dgm:prSet presAssocID="{F3ECB168-4263-4084-9D55-3DBF37D6D37D}" presName="parentLin" presStyleCnt="0"/>
      <dgm:spPr/>
    </dgm:pt>
    <dgm:pt modelId="{87E939FB-4F78-4C2B-84B1-3EC49E49E664}" type="pres">
      <dgm:prSet presAssocID="{F3ECB168-4263-4084-9D55-3DBF37D6D37D}" presName="parentLeftMargin" presStyleLbl="node1" presStyleIdx="0" presStyleCnt="4"/>
      <dgm:spPr/>
    </dgm:pt>
    <dgm:pt modelId="{095E15C4-2D7C-4E3B-80C8-4FD0CFC3FB54}" type="pres">
      <dgm:prSet presAssocID="{F3ECB168-4263-4084-9D55-3DBF37D6D37D}" presName="parentText" presStyleLbl="node1" presStyleIdx="0" presStyleCnt="4" custScaleY="131103">
        <dgm:presLayoutVars>
          <dgm:chMax val="0"/>
          <dgm:bulletEnabled val="1"/>
        </dgm:presLayoutVars>
      </dgm:prSet>
      <dgm:spPr/>
    </dgm:pt>
    <dgm:pt modelId="{D63E7B47-BA4E-4946-98E6-CFDE59556B00}" type="pres">
      <dgm:prSet presAssocID="{F3ECB168-4263-4084-9D55-3DBF37D6D37D}" presName="negativeSpace" presStyleCnt="0"/>
      <dgm:spPr/>
    </dgm:pt>
    <dgm:pt modelId="{CBC60233-9DDA-493A-BDED-3EDE6DAE4EEE}" type="pres">
      <dgm:prSet presAssocID="{F3ECB168-4263-4084-9D55-3DBF37D6D37D}" presName="childText" presStyleLbl="conFgAcc1" presStyleIdx="0" presStyleCnt="4">
        <dgm:presLayoutVars>
          <dgm:bulletEnabled val="1"/>
        </dgm:presLayoutVars>
      </dgm:prSet>
      <dgm:spPr/>
    </dgm:pt>
    <dgm:pt modelId="{B0F6E832-EAF3-4F80-8795-0D5279BCAF94}" type="pres">
      <dgm:prSet presAssocID="{1693C6EA-2CF6-4564-BB58-DEC514CF0C93}" presName="spaceBetweenRectangles" presStyleCnt="0"/>
      <dgm:spPr/>
    </dgm:pt>
    <dgm:pt modelId="{0C7B1559-83BE-4E36-BA63-063CA5BBB15E}" type="pres">
      <dgm:prSet presAssocID="{0417871B-049E-4F5E-A8A5-C0DB9F9E5253}" presName="parentLin" presStyleCnt="0"/>
      <dgm:spPr/>
    </dgm:pt>
    <dgm:pt modelId="{02576E00-A236-47EC-88EE-81EFD785F63A}" type="pres">
      <dgm:prSet presAssocID="{0417871B-049E-4F5E-A8A5-C0DB9F9E5253}" presName="parentLeftMargin" presStyleLbl="node1" presStyleIdx="0" presStyleCnt="4"/>
      <dgm:spPr/>
    </dgm:pt>
    <dgm:pt modelId="{F39EFA78-922B-489D-AB6D-13F806A1E854}" type="pres">
      <dgm:prSet presAssocID="{0417871B-049E-4F5E-A8A5-C0DB9F9E5253}" presName="parentText" presStyleLbl="node1" presStyleIdx="1" presStyleCnt="4" custScaleY="130888">
        <dgm:presLayoutVars>
          <dgm:chMax val="0"/>
          <dgm:bulletEnabled val="1"/>
        </dgm:presLayoutVars>
      </dgm:prSet>
      <dgm:spPr/>
    </dgm:pt>
    <dgm:pt modelId="{2327FD39-8BC0-430A-8A63-3B231939C09F}" type="pres">
      <dgm:prSet presAssocID="{0417871B-049E-4F5E-A8A5-C0DB9F9E5253}" presName="negativeSpace" presStyleCnt="0"/>
      <dgm:spPr/>
    </dgm:pt>
    <dgm:pt modelId="{5057CEDA-5243-4CBD-9545-9BD52D67A5EC}" type="pres">
      <dgm:prSet presAssocID="{0417871B-049E-4F5E-A8A5-C0DB9F9E5253}" presName="childText" presStyleLbl="conFgAcc1" presStyleIdx="1" presStyleCnt="4">
        <dgm:presLayoutVars>
          <dgm:bulletEnabled val="1"/>
        </dgm:presLayoutVars>
      </dgm:prSet>
      <dgm:spPr/>
    </dgm:pt>
    <dgm:pt modelId="{D6A03ADF-3E8B-4CC1-9668-5A61B423B854}" type="pres">
      <dgm:prSet presAssocID="{2525ADA7-E95A-4C6E-830C-D171C59B761C}" presName="spaceBetweenRectangles" presStyleCnt="0"/>
      <dgm:spPr/>
    </dgm:pt>
    <dgm:pt modelId="{AACB979F-2632-4BB9-B72B-35236B04A1F4}" type="pres">
      <dgm:prSet presAssocID="{970BCF1C-7CBF-4077-A340-4807EBAF9542}" presName="parentLin" presStyleCnt="0"/>
      <dgm:spPr/>
    </dgm:pt>
    <dgm:pt modelId="{443EA337-BDA8-4B1F-82B0-862C1B504F39}" type="pres">
      <dgm:prSet presAssocID="{970BCF1C-7CBF-4077-A340-4807EBAF9542}" presName="parentLeftMargin" presStyleLbl="node1" presStyleIdx="1" presStyleCnt="4"/>
      <dgm:spPr/>
    </dgm:pt>
    <dgm:pt modelId="{FF352997-7BAB-4AC7-AE8C-823ED7AB8E0A}" type="pres">
      <dgm:prSet presAssocID="{970BCF1C-7CBF-4077-A340-4807EBAF9542}" presName="parentText" presStyleLbl="node1" presStyleIdx="2" presStyleCnt="4" custScaleY="128076">
        <dgm:presLayoutVars>
          <dgm:chMax val="0"/>
          <dgm:bulletEnabled val="1"/>
        </dgm:presLayoutVars>
      </dgm:prSet>
      <dgm:spPr/>
    </dgm:pt>
    <dgm:pt modelId="{A79655E7-FFF4-4EF0-8851-2779F646E79C}" type="pres">
      <dgm:prSet presAssocID="{970BCF1C-7CBF-4077-A340-4807EBAF9542}" presName="negativeSpace" presStyleCnt="0"/>
      <dgm:spPr/>
    </dgm:pt>
    <dgm:pt modelId="{ED4516CB-0064-492A-807E-FAF4A30881CF}" type="pres">
      <dgm:prSet presAssocID="{970BCF1C-7CBF-4077-A340-4807EBAF9542}" presName="childText" presStyleLbl="conFgAcc1" presStyleIdx="2" presStyleCnt="4">
        <dgm:presLayoutVars>
          <dgm:bulletEnabled val="1"/>
        </dgm:presLayoutVars>
      </dgm:prSet>
      <dgm:spPr/>
    </dgm:pt>
    <dgm:pt modelId="{0F43A1D4-69E8-4082-B899-280DB48CBB5B}" type="pres">
      <dgm:prSet presAssocID="{59AC9E23-D7FD-45BD-A80A-538AF7FE4910}" presName="spaceBetweenRectangles" presStyleCnt="0"/>
      <dgm:spPr/>
    </dgm:pt>
    <dgm:pt modelId="{CEC11F78-C43B-4803-B831-F779067C2907}" type="pres">
      <dgm:prSet presAssocID="{0C270A12-70D1-4339-9E30-7B6496BD9C5D}" presName="parentLin" presStyleCnt="0"/>
      <dgm:spPr/>
    </dgm:pt>
    <dgm:pt modelId="{2AA9C978-9C01-4880-A557-8A29783F5B63}" type="pres">
      <dgm:prSet presAssocID="{0C270A12-70D1-4339-9E30-7B6496BD9C5D}" presName="parentLeftMargin" presStyleLbl="node1" presStyleIdx="2" presStyleCnt="4"/>
      <dgm:spPr/>
    </dgm:pt>
    <dgm:pt modelId="{12E7AD15-11F0-4782-B5ED-A8BD8164614A}" type="pres">
      <dgm:prSet presAssocID="{0C270A12-70D1-4339-9E30-7B6496BD9C5D}" presName="parentText" presStyleLbl="node1" presStyleIdx="3" presStyleCnt="4" custScaleY="120988">
        <dgm:presLayoutVars>
          <dgm:chMax val="0"/>
          <dgm:bulletEnabled val="1"/>
        </dgm:presLayoutVars>
      </dgm:prSet>
      <dgm:spPr/>
    </dgm:pt>
    <dgm:pt modelId="{4A9A647A-B7AD-440C-A74C-32F7601ED36E}" type="pres">
      <dgm:prSet presAssocID="{0C270A12-70D1-4339-9E30-7B6496BD9C5D}" presName="negativeSpace" presStyleCnt="0"/>
      <dgm:spPr/>
    </dgm:pt>
    <dgm:pt modelId="{7C7DD953-6B24-4938-80BF-1645EE64E0CB}" type="pres">
      <dgm:prSet presAssocID="{0C270A12-70D1-4339-9E30-7B6496BD9C5D}" presName="childText" presStyleLbl="conFgAcc1" presStyleIdx="3" presStyleCnt="4">
        <dgm:presLayoutVars>
          <dgm:bulletEnabled val="1"/>
        </dgm:presLayoutVars>
      </dgm:prSet>
      <dgm:spPr/>
    </dgm:pt>
  </dgm:ptLst>
  <dgm:cxnLst>
    <dgm:cxn modelId="{1A35AD13-8A56-492D-86E2-E7D01600164F}" type="presOf" srcId="{F3ECB168-4263-4084-9D55-3DBF37D6D37D}" destId="{095E15C4-2D7C-4E3B-80C8-4FD0CFC3FB54}" srcOrd="1" destOrd="0" presId="urn:microsoft.com/office/officeart/2005/8/layout/list1"/>
    <dgm:cxn modelId="{EC695534-2A77-463D-8EF9-36ED77240838}" type="presOf" srcId="{0417871B-049E-4F5E-A8A5-C0DB9F9E5253}" destId="{02576E00-A236-47EC-88EE-81EFD785F63A}" srcOrd="0" destOrd="0" presId="urn:microsoft.com/office/officeart/2005/8/layout/list1"/>
    <dgm:cxn modelId="{4FC6723D-8DA2-4B55-866D-6D378616ADB4}" type="presOf" srcId="{0417871B-049E-4F5E-A8A5-C0DB9F9E5253}" destId="{F39EFA78-922B-489D-AB6D-13F806A1E854}" srcOrd="1" destOrd="0" presId="urn:microsoft.com/office/officeart/2005/8/layout/list1"/>
    <dgm:cxn modelId="{16C7B281-28E3-434F-8B0E-ACA7FFFCAF55}" type="presOf" srcId="{0C270A12-70D1-4339-9E30-7B6496BD9C5D}" destId="{12E7AD15-11F0-4782-B5ED-A8BD8164614A}" srcOrd="1" destOrd="0" presId="urn:microsoft.com/office/officeart/2005/8/layout/list1"/>
    <dgm:cxn modelId="{9367539A-ED30-483B-ADD9-74A0B931DC12}" type="presOf" srcId="{970BCF1C-7CBF-4077-A340-4807EBAF9542}" destId="{FF352997-7BAB-4AC7-AE8C-823ED7AB8E0A}" srcOrd="1" destOrd="0" presId="urn:microsoft.com/office/officeart/2005/8/layout/list1"/>
    <dgm:cxn modelId="{1AB35E9D-0BB5-472D-BFE5-D0B1CFC83F36}" srcId="{2ECE4193-F588-446F-8791-4BFB78B690AA}" destId="{F3ECB168-4263-4084-9D55-3DBF37D6D37D}" srcOrd="0" destOrd="0" parTransId="{747593EC-65E8-48B4-BC9D-C728265AF7D8}" sibTransId="{1693C6EA-2CF6-4564-BB58-DEC514CF0C93}"/>
    <dgm:cxn modelId="{8E895FB3-1EE5-49E5-B1E4-723F26D35941}" type="presOf" srcId="{F3ECB168-4263-4084-9D55-3DBF37D6D37D}" destId="{87E939FB-4F78-4C2B-84B1-3EC49E49E664}" srcOrd="0" destOrd="0" presId="urn:microsoft.com/office/officeart/2005/8/layout/list1"/>
    <dgm:cxn modelId="{791444CC-BD59-41BC-A641-05D2A11684E0}" type="presOf" srcId="{2ECE4193-F588-446F-8791-4BFB78B690AA}" destId="{4C131A70-5E87-4211-9A7E-8FB33BB6FBEE}" srcOrd="0" destOrd="0" presId="urn:microsoft.com/office/officeart/2005/8/layout/list1"/>
    <dgm:cxn modelId="{F932DCD1-18C0-41F7-95C5-EC68AA763492}" srcId="{2ECE4193-F588-446F-8791-4BFB78B690AA}" destId="{0C270A12-70D1-4339-9E30-7B6496BD9C5D}" srcOrd="3" destOrd="0" parTransId="{583BCB39-3347-440E-99EA-A61A58710863}" sibTransId="{5B9328D5-DCDB-4467-A7F9-2A6FC5F1CDE1}"/>
    <dgm:cxn modelId="{34A3D9D3-E959-41B0-8BE9-3D264829102A}" type="presOf" srcId="{970BCF1C-7CBF-4077-A340-4807EBAF9542}" destId="{443EA337-BDA8-4B1F-82B0-862C1B504F39}" srcOrd="0" destOrd="0" presId="urn:microsoft.com/office/officeart/2005/8/layout/list1"/>
    <dgm:cxn modelId="{B14739DF-B774-4B5C-BA14-8DC72F53DB81}" srcId="{2ECE4193-F588-446F-8791-4BFB78B690AA}" destId="{0417871B-049E-4F5E-A8A5-C0DB9F9E5253}" srcOrd="1" destOrd="0" parTransId="{A29CA442-A131-4215-95BA-2C7584B1D958}" sibTransId="{2525ADA7-E95A-4C6E-830C-D171C59B761C}"/>
    <dgm:cxn modelId="{078147E3-3EA3-46E2-B56C-A9F6A939534D}" type="presOf" srcId="{0C270A12-70D1-4339-9E30-7B6496BD9C5D}" destId="{2AA9C978-9C01-4880-A557-8A29783F5B63}" srcOrd="0" destOrd="0" presId="urn:microsoft.com/office/officeart/2005/8/layout/list1"/>
    <dgm:cxn modelId="{609E79F0-8666-46E4-95C7-2406B58657AE}" srcId="{2ECE4193-F588-446F-8791-4BFB78B690AA}" destId="{970BCF1C-7CBF-4077-A340-4807EBAF9542}" srcOrd="2" destOrd="0" parTransId="{1510E88E-BB64-4D6C-B9B9-9DFFCB61E7CB}" sibTransId="{59AC9E23-D7FD-45BD-A80A-538AF7FE4910}"/>
    <dgm:cxn modelId="{E598CD54-6351-45B6-A400-C6B69E33222B}" type="presParOf" srcId="{4C131A70-5E87-4211-9A7E-8FB33BB6FBEE}" destId="{ECF61AC2-E475-4093-A529-968D72A8822A}" srcOrd="0" destOrd="0" presId="urn:microsoft.com/office/officeart/2005/8/layout/list1"/>
    <dgm:cxn modelId="{D97C9D60-6C41-401C-A012-39154827A6FA}" type="presParOf" srcId="{ECF61AC2-E475-4093-A529-968D72A8822A}" destId="{87E939FB-4F78-4C2B-84B1-3EC49E49E664}" srcOrd="0" destOrd="0" presId="urn:microsoft.com/office/officeart/2005/8/layout/list1"/>
    <dgm:cxn modelId="{BAB3557B-2CEA-4162-838B-46C10EE14215}" type="presParOf" srcId="{ECF61AC2-E475-4093-A529-968D72A8822A}" destId="{095E15C4-2D7C-4E3B-80C8-4FD0CFC3FB54}" srcOrd="1" destOrd="0" presId="urn:microsoft.com/office/officeart/2005/8/layout/list1"/>
    <dgm:cxn modelId="{CC6DE3DB-DE34-4510-BA93-2D49A039D364}" type="presParOf" srcId="{4C131A70-5E87-4211-9A7E-8FB33BB6FBEE}" destId="{D63E7B47-BA4E-4946-98E6-CFDE59556B00}" srcOrd="1" destOrd="0" presId="urn:microsoft.com/office/officeart/2005/8/layout/list1"/>
    <dgm:cxn modelId="{5AB803C4-957E-4948-8E97-C7EC8E4C6A54}" type="presParOf" srcId="{4C131A70-5E87-4211-9A7E-8FB33BB6FBEE}" destId="{CBC60233-9DDA-493A-BDED-3EDE6DAE4EEE}" srcOrd="2" destOrd="0" presId="urn:microsoft.com/office/officeart/2005/8/layout/list1"/>
    <dgm:cxn modelId="{35995E5C-2442-467A-9095-E43E7E8925A8}" type="presParOf" srcId="{4C131A70-5E87-4211-9A7E-8FB33BB6FBEE}" destId="{B0F6E832-EAF3-4F80-8795-0D5279BCAF94}" srcOrd="3" destOrd="0" presId="urn:microsoft.com/office/officeart/2005/8/layout/list1"/>
    <dgm:cxn modelId="{51AA21FF-6764-46EC-AD0A-FF447A2CABA4}" type="presParOf" srcId="{4C131A70-5E87-4211-9A7E-8FB33BB6FBEE}" destId="{0C7B1559-83BE-4E36-BA63-063CA5BBB15E}" srcOrd="4" destOrd="0" presId="urn:microsoft.com/office/officeart/2005/8/layout/list1"/>
    <dgm:cxn modelId="{13949900-CD26-45B8-9BDF-A70BE836AD04}" type="presParOf" srcId="{0C7B1559-83BE-4E36-BA63-063CA5BBB15E}" destId="{02576E00-A236-47EC-88EE-81EFD785F63A}" srcOrd="0" destOrd="0" presId="urn:microsoft.com/office/officeart/2005/8/layout/list1"/>
    <dgm:cxn modelId="{8DB1D9C9-1D9F-484C-9BE3-9C186EC7C20F}" type="presParOf" srcId="{0C7B1559-83BE-4E36-BA63-063CA5BBB15E}" destId="{F39EFA78-922B-489D-AB6D-13F806A1E854}" srcOrd="1" destOrd="0" presId="urn:microsoft.com/office/officeart/2005/8/layout/list1"/>
    <dgm:cxn modelId="{8C106D5C-0A75-4010-84DE-E51629848196}" type="presParOf" srcId="{4C131A70-5E87-4211-9A7E-8FB33BB6FBEE}" destId="{2327FD39-8BC0-430A-8A63-3B231939C09F}" srcOrd="5" destOrd="0" presId="urn:microsoft.com/office/officeart/2005/8/layout/list1"/>
    <dgm:cxn modelId="{C4DF90C4-44FB-4C72-8EF5-E5F6C16E810A}" type="presParOf" srcId="{4C131A70-5E87-4211-9A7E-8FB33BB6FBEE}" destId="{5057CEDA-5243-4CBD-9545-9BD52D67A5EC}" srcOrd="6" destOrd="0" presId="urn:microsoft.com/office/officeart/2005/8/layout/list1"/>
    <dgm:cxn modelId="{AD67A2FC-F1E2-47F0-B3A9-5A178D2076C8}" type="presParOf" srcId="{4C131A70-5E87-4211-9A7E-8FB33BB6FBEE}" destId="{D6A03ADF-3E8B-4CC1-9668-5A61B423B854}" srcOrd="7" destOrd="0" presId="urn:microsoft.com/office/officeart/2005/8/layout/list1"/>
    <dgm:cxn modelId="{7808DB29-2E28-4411-8C9C-9D449DB4767C}" type="presParOf" srcId="{4C131A70-5E87-4211-9A7E-8FB33BB6FBEE}" destId="{AACB979F-2632-4BB9-B72B-35236B04A1F4}" srcOrd="8" destOrd="0" presId="urn:microsoft.com/office/officeart/2005/8/layout/list1"/>
    <dgm:cxn modelId="{0F1F5533-F18D-4A4D-8206-99D7D74E6194}" type="presParOf" srcId="{AACB979F-2632-4BB9-B72B-35236B04A1F4}" destId="{443EA337-BDA8-4B1F-82B0-862C1B504F39}" srcOrd="0" destOrd="0" presId="urn:microsoft.com/office/officeart/2005/8/layout/list1"/>
    <dgm:cxn modelId="{EB219AC5-66F3-4727-ABF5-7E426727C049}" type="presParOf" srcId="{AACB979F-2632-4BB9-B72B-35236B04A1F4}" destId="{FF352997-7BAB-4AC7-AE8C-823ED7AB8E0A}" srcOrd="1" destOrd="0" presId="urn:microsoft.com/office/officeart/2005/8/layout/list1"/>
    <dgm:cxn modelId="{C9D0DF32-7242-4BA4-BF95-542DFDEE9F00}" type="presParOf" srcId="{4C131A70-5E87-4211-9A7E-8FB33BB6FBEE}" destId="{A79655E7-FFF4-4EF0-8851-2779F646E79C}" srcOrd="9" destOrd="0" presId="urn:microsoft.com/office/officeart/2005/8/layout/list1"/>
    <dgm:cxn modelId="{AB03AF3C-36F1-4F6C-B65D-8BBCB9ED6891}" type="presParOf" srcId="{4C131A70-5E87-4211-9A7E-8FB33BB6FBEE}" destId="{ED4516CB-0064-492A-807E-FAF4A30881CF}" srcOrd="10" destOrd="0" presId="urn:microsoft.com/office/officeart/2005/8/layout/list1"/>
    <dgm:cxn modelId="{9613BF2A-4FD0-47E5-A3BC-65735C88510A}" type="presParOf" srcId="{4C131A70-5E87-4211-9A7E-8FB33BB6FBEE}" destId="{0F43A1D4-69E8-4082-B899-280DB48CBB5B}" srcOrd="11" destOrd="0" presId="urn:microsoft.com/office/officeart/2005/8/layout/list1"/>
    <dgm:cxn modelId="{7FC337A3-1021-474F-A87A-54E0A90CE51A}" type="presParOf" srcId="{4C131A70-5E87-4211-9A7E-8FB33BB6FBEE}" destId="{CEC11F78-C43B-4803-B831-F779067C2907}" srcOrd="12" destOrd="0" presId="urn:microsoft.com/office/officeart/2005/8/layout/list1"/>
    <dgm:cxn modelId="{A08A0929-E24E-4FD5-890A-3994795070A1}" type="presParOf" srcId="{CEC11F78-C43B-4803-B831-F779067C2907}" destId="{2AA9C978-9C01-4880-A557-8A29783F5B63}" srcOrd="0" destOrd="0" presId="urn:microsoft.com/office/officeart/2005/8/layout/list1"/>
    <dgm:cxn modelId="{01D6812F-DB53-4C9B-8EC0-15585BD9CE28}" type="presParOf" srcId="{CEC11F78-C43B-4803-B831-F779067C2907}" destId="{12E7AD15-11F0-4782-B5ED-A8BD8164614A}" srcOrd="1" destOrd="0" presId="urn:microsoft.com/office/officeart/2005/8/layout/list1"/>
    <dgm:cxn modelId="{FB039BFD-4362-4566-A780-E27297AE5642}" type="presParOf" srcId="{4C131A70-5E87-4211-9A7E-8FB33BB6FBEE}" destId="{4A9A647A-B7AD-440C-A74C-32F7601ED36E}" srcOrd="13" destOrd="0" presId="urn:microsoft.com/office/officeart/2005/8/layout/list1"/>
    <dgm:cxn modelId="{AD343BA8-F8D9-4BD0-A71A-19DD3112BEB0}" type="presParOf" srcId="{4C131A70-5E87-4211-9A7E-8FB33BB6FBEE}" destId="{7C7DD953-6B24-4938-80BF-1645EE64E0CB}" srcOrd="14" destOrd="0" presId="urn:microsoft.com/office/officeart/2005/8/layout/list1"/>
  </dgm:cxnLst>
  <dgm:bg>
    <a:solidFill>
      <a:srgbClr val="FFC000"/>
    </a:solidFill>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95E73FE-DA5E-4AA7-B0CA-63438251A519}" type="doc">
      <dgm:prSet loTypeId="urn:microsoft.com/office/officeart/2005/8/layout/venn3" loCatId="relationship" qsTypeId="urn:microsoft.com/office/officeart/2005/8/quickstyle/simple1" qsCatId="simple" csTypeId="urn:microsoft.com/office/officeart/2005/8/colors/accent1_2" csCatId="accent1" phldr="1"/>
      <dgm:spPr/>
      <dgm:t>
        <a:bodyPr/>
        <a:lstStyle/>
        <a:p>
          <a:endParaRPr lang="en-US"/>
        </a:p>
      </dgm:t>
    </dgm:pt>
    <dgm:pt modelId="{50C20D58-CE84-4CB3-9CF0-C76DE4EA37D9}">
      <dgm:prSet/>
      <dgm:spPr>
        <a:solidFill>
          <a:srgbClr val="FFC000">
            <a:alpha val="50000"/>
          </a:srgbClr>
        </a:solidFill>
      </dgm:spPr>
      <dgm:t>
        <a:bodyPr/>
        <a:lstStyle/>
        <a:p>
          <a:r>
            <a:rPr lang="fa-IR" b="1" dirty="0"/>
            <a:t>استقلال</a:t>
          </a:r>
        </a:p>
      </dgm:t>
    </dgm:pt>
    <dgm:pt modelId="{6F9E2DD9-5DD8-416C-A3DC-2F11FF627900}" type="parTrans" cxnId="{CA1B5953-06D2-44E1-BB69-1CC5FF71C8D5}">
      <dgm:prSet/>
      <dgm:spPr/>
      <dgm:t>
        <a:bodyPr/>
        <a:lstStyle/>
        <a:p>
          <a:endParaRPr lang="en-US"/>
        </a:p>
      </dgm:t>
    </dgm:pt>
    <dgm:pt modelId="{C68C91C0-4440-4E41-8ADC-657FE64890BA}" type="sibTrans" cxnId="{CA1B5953-06D2-44E1-BB69-1CC5FF71C8D5}">
      <dgm:prSet/>
      <dgm:spPr/>
      <dgm:t>
        <a:bodyPr/>
        <a:lstStyle/>
        <a:p>
          <a:endParaRPr lang="en-US"/>
        </a:p>
      </dgm:t>
    </dgm:pt>
    <dgm:pt modelId="{838E0071-87AC-4B78-89AD-779ACB5CB2B3}">
      <dgm:prSet custT="1"/>
      <dgm:spPr>
        <a:solidFill>
          <a:srgbClr val="00B0F0">
            <a:alpha val="50000"/>
          </a:srgbClr>
        </a:solidFill>
      </dgm:spPr>
      <dgm:t>
        <a:bodyPr/>
        <a:lstStyle/>
        <a:p>
          <a:r>
            <a:rPr lang="fa-IR" sz="2800" b="1" dirty="0"/>
            <a:t>پاسخگويي</a:t>
          </a:r>
        </a:p>
      </dgm:t>
    </dgm:pt>
    <dgm:pt modelId="{888BE3DC-026E-4D6F-B480-7AEE6D8A1C49}" type="parTrans" cxnId="{A4AB2506-8400-4099-A901-EB3A76C4838E}">
      <dgm:prSet/>
      <dgm:spPr/>
      <dgm:t>
        <a:bodyPr/>
        <a:lstStyle/>
        <a:p>
          <a:endParaRPr lang="en-US"/>
        </a:p>
      </dgm:t>
    </dgm:pt>
    <dgm:pt modelId="{213107B0-669A-4A75-A36F-080DE5D75AEE}" type="sibTrans" cxnId="{A4AB2506-8400-4099-A901-EB3A76C4838E}">
      <dgm:prSet/>
      <dgm:spPr/>
      <dgm:t>
        <a:bodyPr/>
        <a:lstStyle/>
        <a:p>
          <a:endParaRPr lang="en-US"/>
        </a:p>
      </dgm:t>
    </dgm:pt>
    <dgm:pt modelId="{7BA680F6-6A9E-4B3E-A4F0-7F10C60487E5}">
      <dgm:prSet custT="1"/>
      <dgm:spPr>
        <a:solidFill>
          <a:srgbClr val="BF4DBF">
            <a:alpha val="50000"/>
          </a:srgbClr>
        </a:solidFill>
      </dgm:spPr>
      <dgm:t>
        <a:bodyPr/>
        <a:lstStyle/>
        <a:p>
          <a:r>
            <a:rPr lang="fa-IR" sz="3600" b="1" dirty="0"/>
            <a:t> شفافيت</a:t>
          </a:r>
          <a:endParaRPr lang="fa-IR" sz="4000" b="1" dirty="0"/>
        </a:p>
      </dgm:t>
    </dgm:pt>
    <dgm:pt modelId="{FFFB0A80-0DBA-4033-8563-569103A84FFB}" type="parTrans" cxnId="{ECC3E6D2-49C9-4E9D-9DB7-3AB9D55D679A}">
      <dgm:prSet/>
      <dgm:spPr/>
      <dgm:t>
        <a:bodyPr/>
        <a:lstStyle/>
        <a:p>
          <a:endParaRPr lang="en-US"/>
        </a:p>
      </dgm:t>
    </dgm:pt>
    <dgm:pt modelId="{6E91A12B-B677-4629-9ABC-A28F96611E2F}" type="sibTrans" cxnId="{ECC3E6D2-49C9-4E9D-9DB7-3AB9D55D679A}">
      <dgm:prSet/>
      <dgm:spPr/>
      <dgm:t>
        <a:bodyPr/>
        <a:lstStyle/>
        <a:p>
          <a:endParaRPr lang="en-US"/>
        </a:p>
      </dgm:t>
    </dgm:pt>
    <dgm:pt modelId="{89299431-5790-44C7-B103-8C72AD6D91AD}" type="pres">
      <dgm:prSet presAssocID="{895E73FE-DA5E-4AA7-B0CA-63438251A519}" presName="Name0" presStyleCnt="0">
        <dgm:presLayoutVars>
          <dgm:dir/>
          <dgm:resizeHandles val="exact"/>
        </dgm:presLayoutVars>
      </dgm:prSet>
      <dgm:spPr/>
    </dgm:pt>
    <dgm:pt modelId="{F2FA60B5-A143-494E-88F6-620165072A85}" type="pres">
      <dgm:prSet presAssocID="{7BA680F6-6A9E-4B3E-A4F0-7F10C60487E5}" presName="Name5" presStyleLbl="vennNode1" presStyleIdx="0" presStyleCnt="3" custScaleY="59552">
        <dgm:presLayoutVars>
          <dgm:bulletEnabled val="1"/>
        </dgm:presLayoutVars>
      </dgm:prSet>
      <dgm:spPr/>
    </dgm:pt>
    <dgm:pt modelId="{F8CEF8A1-DE4E-4A91-9728-70CCE4A4C570}" type="pres">
      <dgm:prSet presAssocID="{6E91A12B-B677-4629-9ABC-A28F96611E2F}" presName="space" presStyleCnt="0"/>
      <dgm:spPr/>
    </dgm:pt>
    <dgm:pt modelId="{3FB6A69D-A03C-4D26-A08E-313AA7153DCC}" type="pres">
      <dgm:prSet presAssocID="{838E0071-87AC-4B78-89AD-779ACB5CB2B3}" presName="Name5" presStyleLbl="vennNode1" presStyleIdx="1" presStyleCnt="3" custScaleY="61107">
        <dgm:presLayoutVars>
          <dgm:bulletEnabled val="1"/>
        </dgm:presLayoutVars>
      </dgm:prSet>
      <dgm:spPr/>
    </dgm:pt>
    <dgm:pt modelId="{C84BFE3B-02A7-4D9D-9681-A58649F4659E}" type="pres">
      <dgm:prSet presAssocID="{213107B0-669A-4A75-A36F-080DE5D75AEE}" presName="space" presStyleCnt="0"/>
      <dgm:spPr/>
    </dgm:pt>
    <dgm:pt modelId="{C4B71010-E54E-419A-8164-8CD03C2B38F2}" type="pres">
      <dgm:prSet presAssocID="{50C20D58-CE84-4CB3-9CF0-C76DE4EA37D9}" presName="Name5" presStyleLbl="vennNode1" presStyleIdx="2" presStyleCnt="3" custScaleY="61107">
        <dgm:presLayoutVars>
          <dgm:bulletEnabled val="1"/>
        </dgm:presLayoutVars>
      </dgm:prSet>
      <dgm:spPr/>
    </dgm:pt>
  </dgm:ptLst>
  <dgm:cxnLst>
    <dgm:cxn modelId="{A4AB2506-8400-4099-A901-EB3A76C4838E}" srcId="{895E73FE-DA5E-4AA7-B0CA-63438251A519}" destId="{838E0071-87AC-4B78-89AD-779ACB5CB2B3}" srcOrd="1" destOrd="0" parTransId="{888BE3DC-026E-4D6F-B480-7AEE6D8A1C49}" sibTransId="{213107B0-669A-4A75-A36F-080DE5D75AEE}"/>
    <dgm:cxn modelId="{CA1B5953-06D2-44E1-BB69-1CC5FF71C8D5}" srcId="{895E73FE-DA5E-4AA7-B0CA-63438251A519}" destId="{50C20D58-CE84-4CB3-9CF0-C76DE4EA37D9}" srcOrd="2" destOrd="0" parTransId="{6F9E2DD9-5DD8-416C-A3DC-2F11FF627900}" sibTransId="{C68C91C0-4440-4E41-8ADC-657FE64890BA}"/>
    <dgm:cxn modelId="{61B82B96-F6BC-43E1-A36C-DC3959BBE05A}" type="presOf" srcId="{7BA680F6-6A9E-4B3E-A4F0-7F10C60487E5}" destId="{F2FA60B5-A143-494E-88F6-620165072A85}" srcOrd="0" destOrd="0" presId="urn:microsoft.com/office/officeart/2005/8/layout/venn3"/>
    <dgm:cxn modelId="{275CB39F-4900-4EDE-918E-5D743672D7EF}" type="presOf" srcId="{50C20D58-CE84-4CB3-9CF0-C76DE4EA37D9}" destId="{C4B71010-E54E-419A-8164-8CD03C2B38F2}" srcOrd="0" destOrd="0" presId="urn:microsoft.com/office/officeart/2005/8/layout/venn3"/>
    <dgm:cxn modelId="{1128D4A1-14BC-4CDB-B953-CB89238DED8D}" type="presOf" srcId="{838E0071-87AC-4B78-89AD-779ACB5CB2B3}" destId="{3FB6A69D-A03C-4D26-A08E-313AA7153DCC}" srcOrd="0" destOrd="0" presId="urn:microsoft.com/office/officeart/2005/8/layout/venn3"/>
    <dgm:cxn modelId="{ECC3E6D2-49C9-4E9D-9DB7-3AB9D55D679A}" srcId="{895E73FE-DA5E-4AA7-B0CA-63438251A519}" destId="{7BA680F6-6A9E-4B3E-A4F0-7F10C60487E5}" srcOrd="0" destOrd="0" parTransId="{FFFB0A80-0DBA-4033-8563-569103A84FFB}" sibTransId="{6E91A12B-B677-4629-9ABC-A28F96611E2F}"/>
    <dgm:cxn modelId="{0458C4D8-F97B-4E6D-A87D-1A991D5D3C65}" type="presOf" srcId="{895E73FE-DA5E-4AA7-B0CA-63438251A519}" destId="{89299431-5790-44C7-B103-8C72AD6D91AD}" srcOrd="0" destOrd="0" presId="urn:microsoft.com/office/officeart/2005/8/layout/venn3"/>
    <dgm:cxn modelId="{1443ED0B-2825-49C0-896B-259C8C5B2339}" type="presParOf" srcId="{89299431-5790-44C7-B103-8C72AD6D91AD}" destId="{F2FA60B5-A143-494E-88F6-620165072A85}" srcOrd="0" destOrd="0" presId="urn:microsoft.com/office/officeart/2005/8/layout/venn3"/>
    <dgm:cxn modelId="{94E06922-954D-4A19-8509-31B8B93021DD}" type="presParOf" srcId="{89299431-5790-44C7-B103-8C72AD6D91AD}" destId="{F8CEF8A1-DE4E-4A91-9728-70CCE4A4C570}" srcOrd="1" destOrd="0" presId="urn:microsoft.com/office/officeart/2005/8/layout/venn3"/>
    <dgm:cxn modelId="{2E049D1B-3C26-4C29-B2A1-65135A089800}" type="presParOf" srcId="{89299431-5790-44C7-B103-8C72AD6D91AD}" destId="{3FB6A69D-A03C-4D26-A08E-313AA7153DCC}" srcOrd="2" destOrd="0" presId="urn:microsoft.com/office/officeart/2005/8/layout/venn3"/>
    <dgm:cxn modelId="{B2DB1345-2BB2-435D-83F8-AEAD1923F6C1}" type="presParOf" srcId="{89299431-5790-44C7-B103-8C72AD6D91AD}" destId="{C84BFE3B-02A7-4D9D-9681-A58649F4659E}" srcOrd="3" destOrd="0" presId="urn:microsoft.com/office/officeart/2005/8/layout/venn3"/>
    <dgm:cxn modelId="{5ADA949E-45EC-481E-9653-951955231D90}" type="presParOf" srcId="{89299431-5790-44C7-B103-8C72AD6D91AD}" destId="{C4B71010-E54E-419A-8164-8CD03C2B38F2}" srcOrd="4" destOrd="0" presId="urn:microsoft.com/office/officeart/2005/8/layout/venn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DF30830-581B-4A97-B784-F8AF4E9102D1}" type="doc">
      <dgm:prSet loTypeId="urn:diagrams.loki3.com/TabbedArc+Icon" loCatId="officeonline" qsTypeId="urn:microsoft.com/office/officeart/2005/8/quickstyle/3d3" qsCatId="3D" csTypeId="urn:microsoft.com/office/officeart/2005/8/colors/accent1_2" csCatId="accent1" phldr="1"/>
      <dgm:spPr/>
    </dgm:pt>
    <dgm:pt modelId="{5D4FA5CF-98E9-4709-8F38-16CF47F397D3}">
      <dgm:prSet phldrT="[Text]"/>
      <dgm:spPr>
        <a:solidFill>
          <a:srgbClr val="FF0000"/>
        </a:solidFill>
      </dgm:spPr>
      <dgm:t>
        <a:bodyPr/>
        <a:lstStyle/>
        <a:p>
          <a:r>
            <a:rPr lang="fa-IR">
              <a:effectLst>
                <a:glow rad="139700">
                  <a:schemeClr val="accent1">
                    <a:satMod val="175000"/>
                    <a:alpha val="40000"/>
                  </a:schemeClr>
                </a:glow>
              </a:effectLst>
            </a:rPr>
            <a:t>ضوابط بازسازي يا </a:t>
          </a:r>
          <a:r>
            <a:rPr lang="fa-IR" dirty="0">
              <a:effectLst>
                <a:glow rad="139700">
                  <a:schemeClr val="accent1">
                    <a:satMod val="175000"/>
                    <a:alpha val="40000"/>
                  </a:schemeClr>
                </a:glow>
              </a:effectLst>
            </a:rPr>
            <a:t>انحلال </a:t>
          </a:r>
          <a:r>
            <a:rPr lang="fa-IR">
              <a:effectLst>
                <a:glow rad="139700">
                  <a:schemeClr val="accent1">
                    <a:satMod val="175000"/>
                    <a:alpha val="40000"/>
                  </a:schemeClr>
                </a:glow>
              </a:effectLst>
            </a:rPr>
            <a:t>و تصفيه</a:t>
          </a:r>
          <a:endParaRPr lang="en-US" dirty="0">
            <a:effectLst>
              <a:glow rad="139700">
                <a:schemeClr val="accent1">
                  <a:satMod val="175000"/>
                  <a:alpha val="40000"/>
                </a:schemeClr>
              </a:glow>
            </a:effectLst>
          </a:endParaRPr>
        </a:p>
      </dgm:t>
    </dgm:pt>
    <dgm:pt modelId="{5C63DEB8-7B0B-4B92-B95E-09FFB6EE6ECF}" type="parTrans" cxnId="{1FC69034-D68D-498C-A3B7-8F0322E80E22}">
      <dgm:prSet/>
      <dgm:spPr/>
      <dgm:t>
        <a:bodyPr/>
        <a:lstStyle/>
        <a:p>
          <a:endParaRPr lang="en-US"/>
        </a:p>
      </dgm:t>
    </dgm:pt>
    <dgm:pt modelId="{6494B449-D3CE-40DA-A7F8-2214DCE0EED1}" type="sibTrans" cxnId="{1FC69034-D68D-498C-A3B7-8F0322E80E22}">
      <dgm:prSet/>
      <dgm:spPr/>
      <dgm:t>
        <a:bodyPr/>
        <a:lstStyle/>
        <a:p>
          <a:endParaRPr lang="en-US"/>
        </a:p>
      </dgm:t>
    </dgm:pt>
    <dgm:pt modelId="{D76798ED-E4B8-446C-8163-7DD5D74CEA39}">
      <dgm:prSet phldrT="[Text]"/>
      <dgm:spPr>
        <a:solidFill>
          <a:srgbClr val="FFFF00"/>
        </a:solidFill>
      </dgm:spPr>
      <dgm:t>
        <a:bodyPr/>
        <a:lstStyle/>
        <a:p>
          <a:r>
            <a:rPr lang="fa-IR" b="1">
              <a:solidFill>
                <a:schemeClr val="tx1"/>
              </a:solidFill>
              <a:effectLst>
                <a:glow rad="101600">
                  <a:srgbClr val="00B050">
                    <a:alpha val="60000"/>
                  </a:srgbClr>
                </a:glow>
              </a:effectLst>
              <a:cs typeface="B Mitra" panose="00000400000000000000" pitchFamily="2" charset="-78"/>
            </a:rPr>
            <a:t>مجوزدهي و تأسيس</a:t>
          </a:r>
          <a:endParaRPr lang="en-US" b="1" dirty="0">
            <a:solidFill>
              <a:schemeClr val="tx1"/>
            </a:solidFill>
            <a:effectLst>
              <a:glow rad="101600">
                <a:srgbClr val="00B050">
                  <a:alpha val="60000"/>
                </a:srgbClr>
              </a:glow>
            </a:effectLst>
            <a:cs typeface="B Mitra" panose="00000400000000000000" pitchFamily="2" charset="-78"/>
          </a:endParaRPr>
        </a:p>
      </dgm:t>
    </dgm:pt>
    <dgm:pt modelId="{72BF8F4B-C7E8-4585-AB83-E87DEF9F4CFE}" type="parTrans" cxnId="{433E4024-0997-4590-AD2B-F839D9B0A1CC}">
      <dgm:prSet/>
      <dgm:spPr/>
      <dgm:t>
        <a:bodyPr/>
        <a:lstStyle/>
        <a:p>
          <a:endParaRPr lang="en-US"/>
        </a:p>
      </dgm:t>
    </dgm:pt>
    <dgm:pt modelId="{07E3F870-AED5-4E86-B8FC-ECDC58C7F0E8}" type="sibTrans" cxnId="{433E4024-0997-4590-AD2B-F839D9B0A1CC}">
      <dgm:prSet/>
      <dgm:spPr/>
      <dgm:t>
        <a:bodyPr/>
        <a:lstStyle/>
        <a:p>
          <a:endParaRPr lang="en-US"/>
        </a:p>
      </dgm:t>
    </dgm:pt>
    <dgm:pt modelId="{6E39C4DE-FD48-4286-8B26-7682082EA6F9}">
      <dgm:prSet phldrT="[Text]" custT="1"/>
      <dgm:spPr>
        <a:solidFill>
          <a:schemeClr val="accent6">
            <a:lumMod val="50000"/>
          </a:schemeClr>
        </a:solidFill>
      </dgm:spPr>
      <dgm:t>
        <a:bodyPr/>
        <a:lstStyle/>
        <a:p>
          <a:r>
            <a:rPr lang="fa-IR" sz="2800">
              <a:effectLst>
                <a:glow rad="139700">
                  <a:schemeClr val="accent5">
                    <a:satMod val="175000"/>
                    <a:alpha val="40000"/>
                  </a:schemeClr>
                </a:glow>
              </a:effectLst>
            </a:rPr>
            <a:t>ضوابط فعاليت و تغييرات ثبتي</a:t>
          </a:r>
          <a:endParaRPr lang="en-US" sz="2800" dirty="0">
            <a:effectLst>
              <a:glow rad="139700">
                <a:schemeClr val="accent5">
                  <a:satMod val="175000"/>
                  <a:alpha val="40000"/>
                </a:schemeClr>
              </a:glow>
            </a:effectLst>
          </a:endParaRPr>
        </a:p>
      </dgm:t>
    </dgm:pt>
    <dgm:pt modelId="{C85EC104-AD76-490A-B17D-269EEA0AFCE3}" type="parTrans" cxnId="{5EE8ED79-DBEF-46AC-9B8D-E11A98117BB2}">
      <dgm:prSet/>
      <dgm:spPr/>
      <dgm:t>
        <a:bodyPr/>
        <a:lstStyle/>
        <a:p>
          <a:endParaRPr lang="en-US"/>
        </a:p>
      </dgm:t>
    </dgm:pt>
    <dgm:pt modelId="{D1D8B5B0-D02C-48EA-BBBE-032995023BBB}" type="sibTrans" cxnId="{5EE8ED79-DBEF-46AC-9B8D-E11A98117BB2}">
      <dgm:prSet/>
      <dgm:spPr/>
      <dgm:t>
        <a:bodyPr/>
        <a:lstStyle/>
        <a:p>
          <a:endParaRPr lang="en-US"/>
        </a:p>
      </dgm:t>
    </dgm:pt>
    <dgm:pt modelId="{ED13BA49-A9CD-45CD-A2D6-70A300AB880D}" type="pres">
      <dgm:prSet presAssocID="{0DF30830-581B-4A97-B784-F8AF4E9102D1}" presName="Name0" presStyleCnt="0">
        <dgm:presLayoutVars>
          <dgm:dir/>
          <dgm:resizeHandles val="exact"/>
        </dgm:presLayoutVars>
      </dgm:prSet>
      <dgm:spPr/>
    </dgm:pt>
    <dgm:pt modelId="{F8C05A5C-CEB8-4F6E-ADA6-2180D878B0FB}" type="pres">
      <dgm:prSet presAssocID="{5D4FA5CF-98E9-4709-8F38-16CF47F397D3}" presName="twoplus" presStyleLbl="node1" presStyleIdx="0" presStyleCnt="3" custScaleX="112832" custScaleY="76889" custRadScaleRad="121715" custRadScaleInc="5157">
        <dgm:presLayoutVars>
          <dgm:bulletEnabled val="1"/>
        </dgm:presLayoutVars>
      </dgm:prSet>
      <dgm:spPr/>
    </dgm:pt>
    <dgm:pt modelId="{4D39A41F-15FC-4484-B859-4FA0FAD015A6}" type="pres">
      <dgm:prSet presAssocID="{D76798ED-E4B8-446C-8163-7DD5D74CEA39}" presName="twoplus" presStyleLbl="node1" presStyleIdx="1" presStyleCnt="3" custScaleX="116421" custScaleY="65292" custRadScaleRad="94970" custRadScaleInc="-461">
        <dgm:presLayoutVars>
          <dgm:bulletEnabled val="1"/>
        </dgm:presLayoutVars>
      </dgm:prSet>
      <dgm:spPr/>
    </dgm:pt>
    <dgm:pt modelId="{8BE5D7B1-8A40-4F08-BC97-B508C1841CA8}" type="pres">
      <dgm:prSet presAssocID="{6E39C4DE-FD48-4286-8B26-7682082EA6F9}" presName="twoplus" presStyleLbl="node1" presStyleIdx="2" presStyleCnt="3" custScaleX="108489" custScaleY="75824" custRadScaleRad="120241" custRadScaleInc="-6626">
        <dgm:presLayoutVars>
          <dgm:bulletEnabled val="1"/>
        </dgm:presLayoutVars>
      </dgm:prSet>
      <dgm:spPr/>
    </dgm:pt>
  </dgm:ptLst>
  <dgm:cxnLst>
    <dgm:cxn modelId="{08404B02-FD94-4E1B-AD3F-45EA1993B56F}" type="presOf" srcId="{0DF30830-581B-4A97-B784-F8AF4E9102D1}" destId="{ED13BA49-A9CD-45CD-A2D6-70A300AB880D}" srcOrd="0" destOrd="0" presId="urn:diagrams.loki3.com/TabbedArc+Icon"/>
    <dgm:cxn modelId="{433E4024-0997-4590-AD2B-F839D9B0A1CC}" srcId="{0DF30830-581B-4A97-B784-F8AF4E9102D1}" destId="{D76798ED-E4B8-446C-8163-7DD5D74CEA39}" srcOrd="1" destOrd="0" parTransId="{72BF8F4B-C7E8-4585-AB83-E87DEF9F4CFE}" sibTransId="{07E3F870-AED5-4E86-B8FC-ECDC58C7F0E8}"/>
    <dgm:cxn modelId="{1FC69034-D68D-498C-A3B7-8F0322E80E22}" srcId="{0DF30830-581B-4A97-B784-F8AF4E9102D1}" destId="{5D4FA5CF-98E9-4709-8F38-16CF47F397D3}" srcOrd="0" destOrd="0" parTransId="{5C63DEB8-7B0B-4B92-B95E-09FFB6EE6ECF}" sibTransId="{6494B449-D3CE-40DA-A7F8-2214DCE0EED1}"/>
    <dgm:cxn modelId="{7C1A266C-FFEE-4E5C-A69F-7B7685863832}" type="presOf" srcId="{6E39C4DE-FD48-4286-8B26-7682082EA6F9}" destId="{8BE5D7B1-8A40-4F08-BC97-B508C1841CA8}" srcOrd="0" destOrd="0" presId="urn:diagrams.loki3.com/TabbedArc+Icon"/>
    <dgm:cxn modelId="{5EE8ED79-DBEF-46AC-9B8D-E11A98117BB2}" srcId="{0DF30830-581B-4A97-B784-F8AF4E9102D1}" destId="{6E39C4DE-FD48-4286-8B26-7682082EA6F9}" srcOrd="2" destOrd="0" parTransId="{C85EC104-AD76-490A-B17D-269EEA0AFCE3}" sibTransId="{D1D8B5B0-D02C-48EA-BBBE-032995023BBB}"/>
    <dgm:cxn modelId="{F94C8792-421F-45A3-A047-EDEF6BB1604A}" type="presOf" srcId="{D76798ED-E4B8-446C-8163-7DD5D74CEA39}" destId="{4D39A41F-15FC-4484-B859-4FA0FAD015A6}" srcOrd="0" destOrd="0" presId="urn:diagrams.loki3.com/TabbedArc+Icon"/>
    <dgm:cxn modelId="{FFFD9CA8-779A-43F9-987B-C46B7DE1EFE4}" type="presOf" srcId="{5D4FA5CF-98E9-4709-8F38-16CF47F397D3}" destId="{F8C05A5C-CEB8-4F6E-ADA6-2180D878B0FB}" srcOrd="0" destOrd="0" presId="urn:diagrams.loki3.com/TabbedArc+Icon"/>
    <dgm:cxn modelId="{758348A0-6DD6-484A-B4F6-D30892CE8A6F}" type="presParOf" srcId="{ED13BA49-A9CD-45CD-A2D6-70A300AB880D}" destId="{F8C05A5C-CEB8-4F6E-ADA6-2180D878B0FB}" srcOrd="0" destOrd="0" presId="urn:diagrams.loki3.com/TabbedArc+Icon"/>
    <dgm:cxn modelId="{EE90DFDC-5394-474B-9D08-8577F4DEE5AC}" type="presParOf" srcId="{ED13BA49-A9CD-45CD-A2D6-70A300AB880D}" destId="{4D39A41F-15FC-4484-B859-4FA0FAD015A6}" srcOrd="1" destOrd="0" presId="urn:diagrams.loki3.com/TabbedArc+Icon"/>
    <dgm:cxn modelId="{3885BE0B-09B8-4028-B0A0-3A97D45A8742}" type="presParOf" srcId="{ED13BA49-A9CD-45CD-A2D6-70A300AB880D}" destId="{8BE5D7B1-8A40-4F08-BC97-B508C1841CA8}" srcOrd="2" destOrd="0" presId="urn:diagrams.loki3.com/TabbedArc+Icon"/>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2B9804-33FD-49AD-9CD4-D4937EFF56F8}">
      <dsp:nvSpPr>
        <dsp:cNvPr id="0" name=""/>
        <dsp:cNvSpPr/>
      </dsp:nvSpPr>
      <dsp:spPr>
        <a:xfrm>
          <a:off x="0" y="759105"/>
          <a:ext cx="7272808" cy="403200"/>
        </a:xfrm>
        <a:prstGeom prst="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1">
          <a:scrgbClr r="0" g="0" b="0"/>
        </a:lnRef>
        <a:fillRef idx="1">
          <a:scrgbClr r="0" g="0" b="0"/>
        </a:fillRef>
        <a:effectRef idx="2">
          <a:scrgbClr r="0" g="0" b="0"/>
        </a:effectRef>
        <a:fontRef idx="minor"/>
      </dsp:style>
    </dsp:sp>
    <dsp:sp modelId="{DF8ED004-BD37-421F-91F1-1AAB673F6780}">
      <dsp:nvSpPr>
        <dsp:cNvPr id="0" name=""/>
        <dsp:cNvSpPr/>
      </dsp:nvSpPr>
      <dsp:spPr>
        <a:xfrm>
          <a:off x="233943" y="0"/>
          <a:ext cx="6924785" cy="958540"/>
        </a:xfrm>
        <a:prstGeom prst="roundRect">
          <a:avLst/>
        </a:prstGeom>
        <a:gradFill rotWithShape="1">
          <a:gsLst>
            <a:gs pos="0">
              <a:schemeClr val="accent5">
                <a:tint val="20000"/>
                <a:satMod val="180000"/>
                <a:lumMod val="98000"/>
              </a:schemeClr>
            </a:gs>
            <a:gs pos="40000">
              <a:schemeClr val="accent5">
                <a:tint val="30000"/>
                <a:satMod val="260000"/>
                <a:lumMod val="84000"/>
              </a:schemeClr>
            </a:gs>
            <a:gs pos="100000">
              <a:schemeClr val="accent5">
                <a:tint val="100000"/>
                <a:satMod val="110000"/>
                <a:lumMod val="100000"/>
              </a:schemeClr>
            </a:gs>
          </a:gsLst>
          <a:lin ang="5040000" scaled="1"/>
        </a:gradFill>
        <a:ln w="9525" cap="flat" cmpd="sng" algn="ctr">
          <a:solidFill>
            <a:schemeClr val="accent5"/>
          </a:solidFill>
          <a:prstDash val="solid"/>
        </a:ln>
        <a:effectLst/>
      </dsp:spPr>
      <dsp:style>
        <a:lnRef idx="1">
          <a:schemeClr val="accent5"/>
        </a:lnRef>
        <a:fillRef idx="2">
          <a:schemeClr val="accent5"/>
        </a:fillRef>
        <a:effectRef idx="1">
          <a:schemeClr val="accent5"/>
        </a:effectRef>
        <a:fontRef idx="minor">
          <a:schemeClr val="dk1"/>
        </a:fontRef>
      </dsp:style>
      <dsp:txBody>
        <a:bodyPr spcFirstLastPara="0" vert="horz" wrap="square" lIns="192426" tIns="0" rIns="192426" bIns="0" numCol="1" spcCol="1270" anchor="ctr" anchorCtr="0">
          <a:noAutofit/>
        </a:bodyPr>
        <a:lstStyle/>
        <a:p>
          <a:pPr marL="0" lvl="0" indent="0" algn="ctr" defTabSz="711200" rtl="1">
            <a:lnSpc>
              <a:spcPct val="90000"/>
            </a:lnSpc>
            <a:spcBef>
              <a:spcPct val="0"/>
            </a:spcBef>
            <a:spcAft>
              <a:spcPct val="35000"/>
            </a:spcAft>
            <a:buNone/>
          </a:pPr>
          <a:r>
            <a:rPr lang="ar-SA" sz="1600" kern="1200" dirty="0">
              <a:solidFill>
                <a:schemeClr val="tx1"/>
              </a:solidFill>
              <a:effectLst>
                <a:glow rad="101600">
                  <a:srgbClr val="FFC000">
                    <a:alpha val="60000"/>
                  </a:srgbClr>
                </a:glow>
                <a:outerShdw blurRad="38100" dist="38100" dir="2700000" algn="tl">
                  <a:srgbClr val="000000">
                    <a:alpha val="43137"/>
                  </a:srgbClr>
                </a:outerShdw>
              </a:effectLst>
              <a:latin typeface="Times New Roman" panose="02020603050405020304" pitchFamily="18" charset="0"/>
              <a:ea typeface="MS Mincho"/>
              <a:cs typeface="B Titr" panose="00000700000000000000" pitchFamily="2" charset="-78"/>
            </a:rPr>
            <a:t>ابعاد </a:t>
          </a:r>
          <a:r>
            <a:rPr lang="fa-IR" sz="1600" kern="1200" dirty="0">
              <a:solidFill>
                <a:schemeClr val="tx1"/>
              </a:solidFill>
              <a:effectLst>
                <a:glow rad="101600">
                  <a:srgbClr val="FFC000">
                    <a:alpha val="60000"/>
                  </a:srgbClr>
                </a:glow>
                <a:outerShdw blurRad="38100" dist="38100" dir="2700000" algn="tl">
                  <a:srgbClr val="000000">
                    <a:alpha val="43137"/>
                  </a:srgbClr>
                </a:outerShdw>
              </a:effectLst>
              <a:latin typeface="Times New Roman" panose="02020603050405020304" pitchFamily="18" charset="0"/>
              <a:ea typeface="MS Mincho"/>
              <a:cs typeface="B Titr" panose="00000700000000000000" pitchFamily="2" charset="-78"/>
            </a:rPr>
            <a:t>مسؤليت‌هاي قانوني فعاليت هاي بانکداري در ايران + بررسي و تحليل رابطه حقوقي بانک مرکزي با مؤسسات اعتباري</a:t>
          </a:r>
          <a:endParaRPr lang="fa-IR" sz="1600" b="0" kern="1200" cap="none" spc="0" dirty="0">
            <a:ln w="0"/>
            <a:solidFill>
              <a:schemeClr val="tx1"/>
            </a:solidFill>
            <a:effectLst>
              <a:glow rad="101600">
                <a:srgbClr val="FFC000">
                  <a:alpha val="60000"/>
                </a:srgbClr>
              </a:glow>
              <a:outerShdw blurRad="38100" dist="38100" dir="2700000" algn="tl">
                <a:srgbClr val="000000">
                  <a:alpha val="43137"/>
                </a:srgbClr>
              </a:outerShdw>
            </a:effectLst>
            <a:cs typeface="B Titr" panose="00000700000000000000" pitchFamily="2" charset="-78"/>
          </a:endParaRPr>
        </a:p>
      </dsp:txBody>
      <dsp:txXfrm>
        <a:off x="280735" y="46792"/>
        <a:ext cx="6831201" cy="864956"/>
      </dsp:txXfrm>
    </dsp:sp>
    <dsp:sp modelId="{FE41B1DC-8E26-4F49-AB6C-734DABD2C3D4}">
      <dsp:nvSpPr>
        <dsp:cNvPr id="0" name=""/>
        <dsp:cNvSpPr/>
      </dsp:nvSpPr>
      <dsp:spPr>
        <a:xfrm>
          <a:off x="0" y="1484865"/>
          <a:ext cx="7272808" cy="403200"/>
        </a:xfrm>
        <a:prstGeom prst="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1">
          <a:scrgbClr r="0" g="0" b="0"/>
        </a:lnRef>
        <a:fillRef idx="1">
          <a:scrgbClr r="0" g="0" b="0"/>
        </a:fillRef>
        <a:effectRef idx="2">
          <a:scrgbClr r="0" g="0" b="0"/>
        </a:effectRef>
        <a:fontRef idx="minor"/>
      </dsp:style>
    </dsp:sp>
    <dsp:sp modelId="{BFD57075-66DC-4EF6-8226-504623D5AA94}">
      <dsp:nvSpPr>
        <dsp:cNvPr id="0" name=""/>
        <dsp:cNvSpPr/>
      </dsp:nvSpPr>
      <dsp:spPr>
        <a:xfrm>
          <a:off x="1539544" y="1362804"/>
          <a:ext cx="5090965" cy="472320"/>
        </a:xfrm>
        <a:prstGeom prst="roundRect">
          <a:avLst/>
        </a:prstGeom>
        <a:gradFill rotWithShape="0">
          <a:gsLst>
            <a:gs pos="0">
              <a:schemeClr val="accent5">
                <a:hueOff val="0"/>
                <a:satOff val="0"/>
                <a:lumOff val="0"/>
                <a:alphaOff val="0"/>
              </a:schemeClr>
            </a:gs>
            <a:gs pos="100000">
              <a:schemeClr val="accent5">
                <a:hueOff val="0"/>
                <a:satOff val="0"/>
                <a:lumOff val="0"/>
                <a:alphaOff val="0"/>
                <a:shade val="75000"/>
                <a:satMod val="120000"/>
                <a:lumMod val="90000"/>
              </a:scheme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a:bevelT w="101600" h="25400" prst="softRound"/>
          <a:contourClr>
            <a:schemeClr val="accent5">
              <a:hueOff val="0"/>
              <a:satOff val="0"/>
              <a:lumOff val="0"/>
              <a:alphaOff val="0"/>
              <a:shade val="3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92426" tIns="0" rIns="192426" bIns="0" numCol="1" spcCol="1270" anchor="ctr" anchorCtr="0">
          <a:noAutofit/>
        </a:bodyPr>
        <a:lstStyle/>
        <a:p>
          <a:pPr marL="0" lvl="0" indent="0" algn="ctr" defTabSz="844550" rtl="1">
            <a:lnSpc>
              <a:spcPct val="90000"/>
            </a:lnSpc>
            <a:spcBef>
              <a:spcPct val="0"/>
            </a:spcBef>
            <a:spcAft>
              <a:spcPct val="35000"/>
            </a:spcAft>
            <a:buNone/>
          </a:pPr>
          <a:r>
            <a:rPr lang="fa-IR" sz="1900" b="1"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S Mincho"/>
              <a:cs typeface="B Nazanin" panose="00000400000000000000" pitchFamily="2" charset="-78"/>
            </a:rPr>
            <a:t>تعريف و تبيين مفهوم مسؤليت، مصاديق و مفاهيم مشابه</a:t>
          </a:r>
        </a:p>
      </dsp:txBody>
      <dsp:txXfrm>
        <a:off x="1562601" y="1385861"/>
        <a:ext cx="5044851" cy="426206"/>
      </dsp:txXfrm>
    </dsp:sp>
    <dsp:sp modelId="{38B79292-60AE-43C9-AEBA-E857F728C6A4}">
      <dsp:nvSpPr>
        <dsp:cNvPr id="0" name=""/>
        <dsp:cNvSpPr/>
      </dsp:nvSpPr>
      <dsp:spPr>
        <a:xfrm>
          <a:off x="0" y="2210625"/>
          <a:ext cx="7272808" cy="403200"/>
        </a:xfrm>
        <a:prstGeom prst="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1">
          <a:scrgbClr r="0" g="0" b="0"/>
        </a:lnRef>
        <a:fillRef idx="1">
          <a:scrgbClr r="0" g="0" b="0"/>
        </a:fillRef>
        <a:effectRef idx="2">
          <a:scrgbClr r="0" g="0" b="0"/>
        </a:effectRef>
        <a:fontRef idx="minor"/>
      </dsp:style>
    </dsp:sp>
    <dsp:sp modelId="{189AEC2F-6D58-4E95-96D6-68C9E9C66075}">
      <dsp:nvSpPr>
        <dsp:cNvPr id="0" name=""/>
        <dsp:cNvSpPr/>
      </dsp:nvSpPr>
      <dsp:spPr>
        <a:xfrm>
          <a:off x="1552882" y="1967513"/>
          <a:ext cx="5090965" cy="472320"/>
        </a:xfrm>
        <a:prstGeom prst="roundRect">
          <a:avLst/>
        </a:prstGeom>
        <a:gradFill rotWithShape="0">
          <a:gsLst>
            <a:gs pos="0">
              <a:schemeClr val="accent5">
                <a:hueOff val="0"/>
                <a:satOff val="0"/>
                <a:lumOff val="0"/>
                <a:alphaOff val="0"/>
              </a:schemeClr>
            </a:gs>
            <a:gs pos="100000">
              <a:schemeClr val="accent5">
                <a:hueOff val="0"/>
                <a:satOff val="0"/>
                <a:lumOff val="0"/>
                <a:alphaOff val="0"/>
                <a:shade val="75000"/>
                <a:satMod val="120000"/>
                <a:lumMod val="90000"/>
              </a:scheme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a:bevelT w="101600" h="25400" prst="softRound"/>
          <a:contourClr>
            <a:schemeClr val="accent5">
              <a:hueOff val="0"/>
              <a:satOff val="0"/>
              <a:lumOff val="0"/>
              <a:alphaOff val="0"/>
              <a:shade val="3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92426" tIns="0" rIns="192426" bIns="0" numCol="1" spcCol="1270" anchor="ctr" anchorCtr="0">
          <a:noAutofit/>
        </a:bodyPr>
        <a:lstStyle/>
        <a:p>
          <a:pPr marL="0" lvl="0" indent="0" algn="ctr" defTabSz="800100" rtl="1">
            <a:lnSpc>
              <a:spcPct val="90000"/>
            </a:lnSpc>
            <a:spcBef>
              <a:spcPct val="0"/>
            </a:spcBef>
            <a:spcAft>
              <a:spcPct val="35000"/>
            </a:spcAft>
            <a:buNone/>
          </a:pPr>
          <a:r>
            <a:rPr lang="fa-IR" sz="1800" b="1"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S Mincho"/>
              <a:cs typeface="B Nazanin" panose="00000400000000000000" pitchFamily="2" charset="-78"/>
            </a:rPr>
            <a:t>نگاهي به مفهوم بانکداري، فعاليت‌ها و عمليات مرتبط</a:t>
          </a:r>
          <a:endParaRPr lang="fa-IR" sz="1800" b="1" kern="1200" cap="none" spc="0" dirty="0">
            <a:ln w="0"/>
            <a:solidFill>
              <a:schemeClr val="tx1"/>
            </a:solidFill>
            <a:effectLst>
              <a:outerShdw blurRad="38100" dist="38100" dir="2700000" algn="tl">
                <a:srgbClr val="000000">
                  <a:alpha val="43137"/>
                </a:srgbClr>
              </a:outerShdw>
            </a:effectLst>
            <a:cs typeface="B Titr" panose="00000700000000000000" pitchFamily="2" charset="-78"/>
          </a:endParaRPr>
        </a:p>
      </dsp:txBody>
      <dsp:txXfrm>
        <a:off x="1575939" y="1990570"/>
        <a:ext cx="5044851" cy="426206"/>
      </dsp:txXfrm>
    </dsp:sp>
    <dsp:sp modelId="{728A035D-35E3-4E12-A6ED-B28003C7B22D}">
      <dsp:nvSpPr>
        <dsp:cNvPr id="0" name=""/>
        <dsp:cNvSpPr/>
      </dsp:nvSpPr>
      <dsp:spPr>
        <a:xfrm>
          <a:off x="0" y="2936385"/>
          <a:ext cx="7272808" cy="403200"/>
        </a:xfrm>
        <a:prstGeom prst="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1">
          <a:scrgbClr r="0" g="0" b="0"/>
        </a:lnRef>
        <a:fillRef idx="1">
          <a:scrgbClr r="0" g="0" b="0"/>
        </a:fillRef>
        <a:effectRef idx="2">
          <a:scrgbClr r="0" g="0" b="0"/>
        </a:effectRef>
        <a:fontRef idx="minor"/>
      </dsp:style>
    </dsp:sp>
    <dsp:sp modelId="{9A59B2D7-02F5-488D-BC6C-6DAFBBAB01BE}">
      <dsp:nvSpPr>
        <dsp:cNvPr id="0" name=""/>
        <dsp:cNvSpPr/>
      </dsp:nvSpPr>
      <dsp:spPr>
        <a:xfrm>
          <a:off x="1564337" y="2544922"/>
          <a:ext cx="5090965" cy="472320"/>
        </a:xfrm>
        <a:prstGeom prst="roundRect">
          <a:avLst/>
        </a:prstGeom>
        <a:gradFill rotWithShape="0">
          <a:gsLst>
            <a:gs pos="0">
              <a:schemeClr val="accent5">
                <a:hueOff val="0"/>
                <a:satOff val="0"/>
                <a:lumOff val="0"/>
                <a:alphaOff val="0"/>
              </a:schemeClr>
            </a:gs>
            <a:gs pos="100000">
              <a:schemeClr val="accent5">
                <a:hueOff val="0"/>
                <a:satOff val="0"/>
                <a:lumOff val="0"/>
                <a:alphaOff val="0"/>
                <a:shade val="75000"/>
                <a:satMod val="120000"/>
                <a:lumMod val="90000"/>
              </a:scheme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a:bevelT w="101600" h="25400" prst="softRound"/>
          <a:contourClr>
            <a:schemeClr val="accent5">
              <a:hueOff val="0"/>
              <a:satOff val="0"/>
              <a:lumOff val="0"/>
              <a:alphaOff val="0"/>
              <a:shade val="3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92426" tIns="0" rIns="192426" bIns="0" numCol="1" spcCol="1270" anchor="ctr" anchorCtr="0">
          <a:noAutofit/>
        </a:bodyPr>
        <a:lstStyle/>
        <a:p>
          <a:pPr marL="0" lvl="0" indent="0" algn="ctr" defTabSz="800100" rtl="1">
            <a:lnSpc>
              <a:spcPct val="90000"/>
            </a:lnSpc>
            <a:spcBef>
              <a:spcPct val="0"/>
            </a:spcBef>
            <a:spcAft>
              <a:spcPct val="35000"/>
            </a:spcAft>
            <a:buNone/>
          </a:pPr>
          <a:r>
            <a:rPr lang="fa-IR" sz="1800" b="1"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S Mincho"/>
              <a:cs typeface="B Nazanin" panose="00000400000000000000" pitchFamily="2" charset="-78"/>
            </a:rPr>
            <a:t>فرضيه‌ها و نظريات ناظر بر حدود مسؤليت مؤسسات اعتباري </a:t>
          </a:r>
        </a:p>
      </dsp:txBody>
      <dsp:txXfrm>
        <a:off x="1587394" y="2567979"/>
        <a:ext cx="5044851" cy="426206"/>
      </dsp:txXfrm>
    </dsp:sp>
    <dsp:sp modelId="{EE12F898-05EC-4209-9E85-77DD1611F47B}">
      <dsp:nvSpPr>
        <dsp:cNvPr id="0" name=""/>
        <dsp:cNvSpPr/>
      </dsp:nvSpPr>
      <dsp:spPr>
        <a:xfrm>
          <a:off x="0" y="3662145"/>
          <a:ext cx="7272808" cy="403200"/>
        </a:xfrm>
        <a:prstGeom prst="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1">
          <a:scrgbClr r="0" g="0" b="0"/>
        </a:lnRef>
        <a:fillRef idx="1">
          <a:scrgbClr r="0" g="0" b="0"/>
        </a:fillRef>
        <a:effectRef idx="2">
          <a:scrgbClr r="0" g="0" b="0"/>
        </a:effectRef>
        <a:fontRef idx="minor"/>
      </dsp:style>
    </dsp:sp>
    <dsp:sp modelId="{89A23CAA-516C-419E-B65A-6264AC021579}">
      <dsp:nvSpPr>
        <dsp:cNvPr id="0" name=""/>
        <dsp:cNvSpPr/>
      </dsp:nvSpPr>
      <dsp:spPr>
        <a:xfrm>
          <a:off x="1558024" y="3185178"/>
          <a:ext cx="5090965" cy="472320"/>
        </a:xfrm>
        <a:prstGeom prst="roundRect">
          <a:avLst/>
        </a:prstGeom>
        <a:gradFill rotWithShape="0">
          <a:gsLst>
            <a:gs pos="0">
              <a:schemeClr val="accent5">
                <a:hueOff val="0"/>
                <a:satOff val="0"/>
                <a:lumOff val="0"/>
                <a:alphaOff val="0"/>
              </a:schemeClr>
            </a:gs>
            <a:gs pos="100000">
              <a:schemeClr val="accent5">
                <a:hueOff val="0"/>
                <a:satOff val="0"/>
                <a:lumOff val="0"/>
                <a:alphaOff val="0"/>
                <a:shade val="75000"/>
                <a:satMod val="120000"/>
                <a:lumMod val="90000"/>
              </a:scheme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a:bevelT w="101600" h="25400" prst="softRound"/>
          <a:contourClr>
            <a:schemeClr val="accent5">
              <a:hueOff val="0"/>
              <a:satOff val="0"/>
              <a:lumOff val="0"/>
              <a:alphaOff val="0"/>
              <a:shade val="3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92426" tIns="0" rIns="192426" bIns="0" numCol="1" spcCol="1270" anchor="ctr" anchorCtr="0">
          <a:noAutofit/>
        </a:bodyPr>
        <a:lstStyle/>
        <a:p>
          <a:pPr marL="0" lvl="0" indent="0" algn="ctr" defTabSz="755650" rtl="1">
            <a:lnSpc>
              <a:spcPct val="90000"/>
            </a:lnSpc>
            <a:spcBef>
              <a:spcPct val="0"/>
            </a:spcBef>
            <a:spcAft>
              <a:spcPct val="35000"/>
            </a:spcAft>
            <a:buNone/>
          </a:pPr>
          <a:r>
            <a:rPr lang="fa-IR" sz="1700" b="1" kern="1200" dirty="0">
              <a:solidFill>
                <a:schemeClr val="tx1"/>
              </a:solidFill>
              <a:effectLst>
                <a:outerShdw blurRad="38100" dist="38100" dir="2700000" algn="tl">
                  <a:srgbClr val="000000">
                    <a:alpha val="43137"/>
                  </a:srgbClr>
                </a:outerShdw>
              </a:effectLst>
              <a:latin typeface="Times New Roman" panose="02020603050405020304" pitchFamily="18" charset="0"/>
              <a:ea typeface="MS Mincho"/>
              <a:cs typeface="B Nazanin" panose="00000400000000000000" pitchFamily="2" charset="-78"/>
            </a:rPr>
            <a:t>تحليل برخي احکام قانوني مرتبط با مسؤليت مؤسسات اعتباري </a:t>
          </a:r>
        </a:p>
      </dsp:txBody>
      <dsp:txXfrm>
        <a:off x="1581081" y="3208235"/>
        <a:ext cx="5044851" cy="426206"/>
      </dsp:txXfrm>
    </dsp:sp>
    <dsp:sp modelId="{9E3AAA68-0CEA-42D6-A58B-5B4AAA9079EC}">
      <dsp:nvSpPr>
        <dsp:cNvPr id="0" name=""/>
        <dsp:cNvSpPr/>
      </dsp:nvSpPr>
      <dsp:spPr>
        <a:xfrm>
          <a:off x="0" y="4492831"/>
          <a:ext cx="7272808" cy="403200"/>
        </a:xfrm>
        <a:prstGeom prst="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1">
          <a:scrgbClr r="0" g="0" b="0"/>
        </a:lnRef>
        <a:fillRef idx="1">
          <a:scrgbClr r="0" g="0" b="0"/>
        </a:fillRef>
        <a:effectRef idx="2">
          <a:scrgbClr r="0" g="0" b="0"/>
        </a:effectRef>
        <a:fontRef idx="minor"/>
      </dsp:style>
    </dsp:sp>
    <dsp:sp modelId="{D0FE03C0-40BA-4670-93B1-EAA593EBC38D}">
      <dsp:nvSpPr>
        <dsp:cNvPr id="0" name=""/>
        <dsp:cNvSpPr/>
      </dsp:nvSpPr>
      <dsp:spPr>
        <a:xfrm>
          <a:off x="1460532" y="4139489"/>
          <a:ext cx="5409049" cy="577245"/>
        </a:xfrm>
        <a:prstGeom prst="roundRect">
          <a:avLst/>
        </a:prstGeom>
        <a:solidFill>
          <a:srgbClr val="002060"/>
        </a:soli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a:bevelT w="101600" h="25400" prst="softRound"/>
          <a:contourClr>
            <a:schemeClr val="accent5">
              <a:hueOff val="0"/>
              <a:satOff val="0"/>
              <a:lumOff val="0"/>
              <a:alphaOff val="0"/>
              <a:shade val="3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92426" tIns="0" rIns="192426" bIns="0" numCol="1" spcCol="1270" anchor="ctr" anchorCtr="0">
          <a:noAutofit/>
        </a:bodyPr>
        <a:lstStyle/>
        <a:p>
          <a:pPr marL="0" lvl="0" indent="0" algn="ctr" defTabSz="755650">
            <a:lnSpc>
              <a:spcPct val="90000"/>
            </a:lnSpc>
            <a:spcBef>
              <a:spcPct val="0"/>
            </a:spcBef>
            <a:spcAft>
              <a:spcPct val="35000"/>
            </a:spcAft>
            <a:buNone/>
          </a:pPr>
          <a:r>
            <a:rPr lang="fa-IR" sz="1700" b="1" kern="1200" dirty="0">
              <a:effectLst>
                <a:glow rad="139700">
                  <a:schemeClr val="accent5">
                    <a:satMod val="175000"/>
                    <a:alpha val="40000"/>
                  </a:schemeClr>
                </a:glow>
              </a:effectLst>
              <a:latin typeface="Times New Roman" panose="02020603050405020304" pitchFamily="18" charset="0"/>
              <a:ea typeface="MS Mincho"/>
              <a:cs typeface="B Nazanin" panose="00000400000000000000" pitchFamily="2" charset="-78"/>
            </a:rPr>
            <a:t>تبيين و تحليل روابط حقوقي بين بانک مرکزي و مؤسسات اعتباري</a:t>
          </a:r>
          <a:endParaRPr lang="en-US" sz="1700" b="0" kern="1200" cap="none" spc="0" dirty="0">
            <a:ln w="0"/>
            <a:effectLst>
              <a:glow rad="139700">
                <a:schemeClr val="accent5">
                  <a:satMod val="175000"/>
                  <a:alpha val="40000"/>
                </a:schemeClr>
              </a:glow>
            </a:effectLst>
            <a:cs typeface="B Titr" panose="00000700000000000000" pitchFamily="2" charset="-78"/>
          </a:endParaRPr>
        </a:p>
      </dsp:txBody>
      <dsp:txXfrm>
        <a:off x="1488711" y="4167668"/>
        <a:ext cx="5352691" cy="5208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A43EB2-E1E7-4F1E-A330-42F199B0B827}">
      <dsp:nvSpPr>
        <dsp:cNvPr id="0" name=""/>
        <dsp:cNvSpPr/>
      </dsp:nvSpPr>
      <dsp:spPr>
        <a:xfrm rot="16200000">
          <a:off x="-698879" y="702201"/>
          <a:ext cx="3672408" cy="2268005"/>
        </a:xfrm>
        <a:prstGeom prst="flowChartManualOperation">
          <a:avLst/>
        </a:prstGeom>
        <a:gradFill rotWithShape="1">
          <a:gsLst>
            <a:gs pos="0">
              <a:schemeClr val="accent2"/>
            </a:gs>
            <a:gs pos="100000">
              <a:schemeClr val="accent2">
                <a:shade val="75000"/>
                <a:satMod val="120000"/>
                <a:lumMod val="90000"/>
              </a:scheme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a:bevelT w="101600" h="25400" prst="softRound"/>
          <a:contourClr>
            <a:schemeClr val="accent2">
              <a:shade val="30000"/>
            </a:schemeClr>
          </a:contourClr>
        </a:sp3d>
      </dsp:spPr>
      <dsp:style>
        <a:lnRef idx="0">
          <a:schemeClr val="accent2"/>
        </a:lnRef>
        <a:fillRef idx="3">
          <a:schemeClr val="accent2"/>
        </a:fillRef>
        <a:effectRef idx="3">
          <a:schemeClr val="accent2"/>
        </a:effectRef>
        <a:fontRef idx="minor">
          <a:schemeClr val="lt1"/>
        </a:fontRef>
      </dsp:style>
      <dsp:txBody>
        <a:bodyPr spcFirstLastPara="0" vert="horz" wrap="square" lIns="228600" tIns="0" rIns="228600" bIns="0" numCol="1" spcCol="1270" anchor="ctr" anchorCtr="0">
          <a:noAutofit/>
        </a:bodyPr>
        <a:lstStyle/>
        <a:p>
          <a:pPr marL="0" lvl="0" indent="0" algn="ctr" defTabSz="1600200" rtl="1">
            <a:lnSpc>
              <a:spcPct val="90000"/>
            </a:lnSpc>
            <a:spcBef>
              <a:spcPct val="0"/>
            </a:spcBef>
            <a:spcAft>
              <a:spcPct val="35000"/>
            </a:spcAft>
            <a:buNone/>
          </a:pPr>
          <a:r>
            <a:rPr lang="fa-IR" sz="3600" b="1" kern="1200" dirty="0">
              <a:effectLst>
                <a:glow rad="139700">
                  <a:schemeClr val="accent4">
                    <a:satMod val="175000"/>
                    <a:alpha val="40000"/>
                  </a:schemeClr>
                </a:glow>
                <a:outerShdw blurRad="38100" dist="38100" dir="2700000" algn="tl">
                  <a:srgbClr val="000000">
                    <a:alpha val="43137"/>
                  </a:srgbClr>
                </a:outerShdw>
              </a:effectLst>
              <a:latin typeface="BNazanin"/>
            </a:rPr>
            <a:t>مسؤليت</a:t>
          </a:r>
          <a:r>
            <a:rPr lang="fa-IR" sz="3100" b="1" kern="1200" dirty="0">
              <a:effectLst>
                <a:glow rad="139700">
                  <a:schemeClr val="accent4">
                    <a:satMod val="175000"/>
                    <a:alpha val="40000"/>
                  </a:schemeClr>
                </a:glow>
                <a:outerShdw blurRad="38100" dist="38100" dir="2700000" algn="tl">
                  <a:srgbClr val="000000">
                    <a:alpha val="43137"/>
                  </a:srgbClr>
                </a:outerShdw>
              </a:effectLst>
              <a:latin typeface="BNazanin"/>
            </a:rPr>
            <a:t> کيفري (</a:t>
          </a:r>
          <a:r>
            <a:rPr lang="fa-IR" sz="2400" b="1" kern="1200" dirty="0">
              <a:effectLst>
                <a:glow rad="139700">
                  <a:schemeClr val="accent4">
                    <a:satMod val="175000"/>
                    <a:alpha val="40000"/>
                  </a:schemeClr>
                </a:glow>
                <a:outerShdw blurRad="38100" dist="38100" dir="2700000" algn="tl">
                  <a:srgbClr val="000000">
                    <a:alpha val="43137"/>
                  </a:srgbClr>
                </a:outerShdw>
              </a:effectLst>
              <a:latin typeface="BNazanin"/>
            </a:rPr>
            <a:t>جرايم ومجازات‌ها</a:t>
          </a:r>
          <a:r>
            <a:rPr lang="fa-IR" sz="3100" b="1" kern="1200" dirty="0">
              <a:effectLst>
                <a:glow rad="139700">
                  <a:schemeClr val="accent4">
                    <a:satMod val="175000"/>
                    <a:alpha val="40000"/>
                  </a:schemeClr>
                </a:glow>
                <a:outerShdw blurRad="38100" dist="38100" dir="2700000" algn="tl">
                  <a:srgbClr val="000000">
                    <a:alpha val="43137"/>
                  </a:srgbClr>
                </a:outerShdw>
              </a:effectLst>
              <a:latin typeface="BNazanin"/>
            </a:rPr>
            <a:t>)</a:t>
          </a:r>
          <a:endParaRPr lang="en-US" sz="3100" b="1" kern="1200" dirty="0">
            <a:effectLst>
              <a:glow rad="139700">
                <a:schemeClr val="accent4">
                  <a:satMod val="175000"/>
                  <a:alpha val="40000"/>
                </a:schemeClr>
              </a:glow>
              <a:outerShdw blurRad="38100" dist="38100" dir="2700000" algn="tl">
                <a:srgbClr val="000000">
                  <a:alpha val="43137"/>
                </a:srgbClr>
              </a:outerShdw>
            </a:effectLst>
          </a:endParaRPr>
        </a:p>
      </dsp:txBody>
      <dsp:txXfrm rot="5400000">
        <a:off x="3323" y="734481"/>
        <a:ext cx="2268005" cy="2203444"/>
      </dsp:txXfrm>
    </dsp:sp>
    <dsp:sp modelId="{AC8DC5F5-1376-4C6D-9537-236BF7557AC4}">
      <dsp:nvSpPr>
        <dsp:cNvPr id="0" name=""/>
        <dsp:cNvSpPr/>
      </dsp:nvSpPr>
      <dsp:spPr>
        <a:xfrm rot="16200000">
          <a:off x="1739227" y="702201"/>
          <a:ext cx="3672408" cy="2268005"/>
        </a:xfrm>
        <a:prstGeom prst="flowChartManualOperation">
          <a:avLst/>
        </a:prstGeom>
        <a:solidFill>
          <a:schemeClr val="accent6"/>
        </a:solidFill>
        <a:ln w="22225" cap="flat" cmpd="sng" algn="ctr">
          <a:solidFill>
            <a:schemeClr val="lt1"/>
          </a:solidFill>
          <a:prstDash val="solid"/>
        </a:ln>
        <a:effectLst/>
      </dsp:spPr>
      <dsp:style>
        <a:lnRef idx="3">
          <a:schemeClr val="lt1"/>
        </a:lnRef>
        <a:fillRef idx="1">
          <a:schemeClr val="accent6"/>
        </a:fillRef>
        <a:effectRef idx="1">
          <a:schemeClr val="accent6"/>
        </a:effectRef>
        <a:fontRef idx="minor">
          <a:schemeClr val="lt1"/>
        </a:fontRef>
      </dsp:style>
      <dsp:txBody>
        <a:bodyPr spcFirstLastPara="0" vert="horz" wrap="square" lIns="203200" tIns="0" rIns="203200" bIns="0" numCol="1" spcCol="1270" anchor="ctr" anchorCtr="0">
          <a:noAutofit/>
        </a:bodyPr>
        <a:lstStyle/>
        <a:p>
          <a:pPr marL="0" lvl="0" indent="0" algn="ctr" defTabSz="1422400" rtl="1">
            <a:lnSpc>
              <a:spcPct val="90000"/>
            </a:lnSpc>
            <a:spcBef>
              <a:spcPct val="0"/>
            </a:spcBef>
            <a:spcAft>
              <a:spcPct val="35000"/>
            </a:spcAft>
            <a:buNone/>
          </a:pPr>
          <a:r>
            <a:rPr lang="fa-IR" sz="3200" b="1" kern="1200">
              <a:solidFill>
                <a:schemeClr val="tx1"/>
              </a:solidFill>
              <a:effectLst>
                <a:glow rad="139700">
                  <a:schemeClr val="accent4">
                    <a:satMod val="175000"/>
                    <a:alpha val="40000"/>
                  </a:schemeClr>
                </a:glow>
                <a:outerShdw blurRad="38100" dist="38100" dir="2700000" algn="tl">
                  <a:srgbClr val="000000">
                    <a:alpha val="43137"/>
                  </a:srgbClr>
                </a:outerShdw>
              </a:effectLst>
              <a:latin typeface="BNazanin"/>
            </a:rPr>
            <a:t>الزامات خارج از قرارداد</a:t>
          </a:r>
          <a:endParaRPr lang="fa-IR" sz="3200" b="1" kern="1200" dirty="0">
            <a:solidFill>
              <a:schemeClr val="tx1"/>
            </a:solidFill>
            <a:effectLst>
              <a:glow rad="139700">
                <a:schemeClr val="accent4">
                  <a:satMod val="175000"/>
                  <a:alpha val="40000"/>
                </a:schemeClr>
              </a:glow>
              <a:outerShdw blurRad="38100" dist="38100" dir="2700000" algn="tl">
                <a:srgbClr val="000000">
                  <a:alpha val="43137"/>
                </a:srgbClr>
              </a:outerShdw>
            </a:effectLst>
            <a:latin typeface="BNazanin"/>
          </a:endParaRPr>
        </a:p>
      </dsp:txBody>
      <dsp:txXfrm rot="5400000">
        <a:off x="2441429" y="734481"/>
        <a:ext cx="2268005" cy="2203444"/>
      </dsp:txXfrm>
    </dsp:sp>
    <dsp:sp modelId="{F02663E8-7672-4512-9ADB-E969EED9D056}">
      <dsp:nvSpPr>
        <dsp:cNvPr id="0" name=""/>
        <dsp:cNvSpPr/>
      </dsp:nvSpPr>
      <dsp:spPr>
        <a:xfrm rot="16200000">
          <a:off x="4238303" y="785244"/>
          <a:ext cx="3384381" cy="2101919"/>
        </a:xfrm>
        <a:prstGeom prst="flowChartManualOperation">
          <a:avLst/>
        </a:prstGeom>
        <a:solidFill>
          <a:schemeClr val="accent4"/>
        </a:solidFill>
        <a:ln w="22225" cap="flat" cmpd="sng" algn="ctr">
          <a:solidFill>
            <a:schemeClr val="lt1"/>
          </a:solidFill>
          <a:prstDash val="solid"/>
        </a:ln>
        <a:effectLst/>
      </dsp:spPr>
      <dsp:style>
        <a:lnRef idx="3">
          <a:schemeClr val="lt1"/>
        </a:lnRef>
        <a:fillRef idx="1">
          <a:schemeClr val="accent4"/>
        </a:fillRef>
        <a:effectRef idx="1">
          <a:schemeClr val="accent4"/>
        </a:effectRef>
        <a:fontRef idx="minor">
          <a:schemeClr val="lt1"/>
        </a:fontRef>
      </dsp:style>
      <dsp:txBody>
        <a:bodyPr spcFirstLastPara="0" vert="horz" wrap="square" lIns="209550" tIns="0" rIns="210344" bIns="0" numCol="1" spcCol="1270" anchor="ctr" anchorCtr="0">
          <a:noAutofit/>
        </a:bodyPr>
        <a:lstStyle/>
        <a:p>
          <a:pPr marL="0" lvl="0" indent="0" algn="ctr" defTabSz="1466850" rtl="1">
            <a:lnSpc>
              <a:spcPct val="90000"/>
            </a:lnSpc>
            <a:spcBef>
              <a:spcPct val="0"/>
            </a:spcBef>
            <a:spcAft>
              <a:spcPct val="35000"/>
            </a:spcAft>
            <a:buNone/>
          </a:pPr>
          <a:r>
            <a:rPr lang="fa-IR" sz="3300" b="1" kern="1200" dirty="0">
              <a:solidFill>
                <a:srgbClr val="FFFF00"/>
              </a:solidFill>
              <a:effectLst>
                <a:glow rad="139700">
                  <a:schemeClr val="accent4">
                    <a:satMod val="175000"/>
                    <a:alpha val="40000"/>
                  </a:schemeClr>
                </a:glow>
                <a:outerShdw blurRad="38100" dist="38100" dir="2700000" algn="tl">
                  <a:srgbClr val="000000">
                    <a:alpha val="43137"/>
                  </a:srgbClr>
                </a:outerShdw>
              </a:effectLst>
              <a:latin typeface="BNazanin"/>
            </a:rPr>
            <a:t>مسؤليت‌هاي قراردادي </a:t>
          </a:r>
          <a:endParaRPr lang="en-US" sz="3300" b="1" kern="1200" dirty="0">
            <a:solidFill>
              <a:srgbClr val="FFFF00"/>
            </a:solidFill>
            <a:effectLst>
              <a:glow rad="139700">
                <a:schemeClr val="accent4">
                  <a:satMod val="175000"/>
                  <a:alpha val="40000"/>
                </a:schemeClr>
              </a:glow>
              <a:outerShdw blurRad="38100" dist="38100" dir="2700000" algn="tl">
                <a:srgbClr val="000000">
                  <a:alpha val="43137"/>
                </a:srgbClr>
              </a:outerShdw>
            </a:effectLst>
          </a:endParaRPr>
        </a:p>
      </dsp:txBody>
      <dsp:txXfrm rot="5400000">
        <a:off x="4879534" y="820889"/>
        <a:ext cx="2101919" cy="203062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208DA9-2AED-4859-9CB1-1A0FAFC3B670}">
      <dsp:nvSpPr>
        <dsp:cNvPr id="0" name=""/>
        <dsp:cNvSpPr/>
      </dsp:nvSpPr>
      <dsp:spPr>
        <a:xfrm>
          <a:off x="6265" y="230277"/>
          <a:ext cx="1872700" cy="1123620"/>
        </a:xfrm>
        <a:prstGeom prst="roundRect">
          <a:avLst>
            <a:gd name="adj" fmla="val 10000"/>
          </a:avLst>
        </a:prstGeom>
        <a:gradFill rotWithShape="0">
          <a:gsLst>
            <a:gs pos="0">
              <a:schemeClr val="accent3">
                <a:hueOff val="0"/>
                <a:satOff val="0"/>
                <a:lumOff val="0"/>
                <a:alphaOff val="0"/>
              </a:schemeClr>
            </a:gs>
            <a:gs pos="100000">
              <a:schemeClr val="accent3">
                <a:hueOff val="0"/>
                <a:satOff val="0"/>
                <a:lumOff val="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rtl="1">
            <a:lnSpc>
              <a:spcPct val="90000"/>
            </a:lnSpc>
            <a:spcBef>
              <a:spcPct val="0"/>
            </a:spcBef>
            <a:spcAft>
              <a:spcPct val="35000"/>
            </a:spcAft>
            <a:buNone/>
          </a:pPr>
          <a:r>
            <a:rPr lang="fa-IR" sz="2800" b="1" kern="1200" dirty="0">
              <a:solidFill>
                <a:srgbClr val="1C33DE"/>
              </a:solidFill>
              <a:effectLst>
                <a:glow rad="63500">
                  <a:schemeClr val="accent2">
                    <a:satMod val="175000"/>
                    <a:alpha val="40000"/>
                  </a:schemeClr>
                </a:glow>
                <a:outerShdw blurRad="38100" dist="38100" dir="2700000" algn="tl">
                  <a:srgbClr val="000000">
                    <a:alpha val="43137"/>
                  </a:srgbClr>
                </a:outerShdw>
              </a:effectLst>
              <a:latin typeface="BNazanin"/>
            </a:rPr>
            <a:t>دکترين حقوقي</a:t>
          </a:r>
        </a:p>
      </dsp:txBody>
      <dsp:txXfrm>
        <a:off x="39175" y="263187"/>
        <a:ext cx="1806880" cy="1057800"/>
      </dsp:txXfrm>
    </dsp:sp>
    <dsp:sp modelId="{802749ED-0896-4D8A-B25B-57FF96B8CF73}">
      <dsp:nvSpPr>
        <dsp:cNvPr id="0" name=""/>
        <dsp:cNvSpPr/>
      </dsp:nvSpPr>
      <dsp:spPr>
        <a:xfrm>
          <a:off x="2066235" y="559873"/>
          <a:ext cx="397012" cy="464429"/>
        </a:xfrm>
        <a:prstGeom prst="rightArrow">
          <a:avLst>
            <a:gd name="adj1" fmla="val 60000"/>
            <a:gd name="adj2" fmla="val 50000"/>
          </a:avLst>
        </a:prstGeom>
        <a:solidFill>
          <a:schemeClr val="accent3">
            <a:hueOff val="0"/>
            <a:satOff val="0"/>
            <a:lumOff val="0"/>
            <a:alphaOff val="0"/>
          </a:schemeClr>
        </a:solidFill>
        <a:ln>
          <a:noFill/>
        </a:ln>
        <a:effectLst>
          <a:outerShdw blurRad="50800" dist="25400" dir="5400000" rotWithShape="0">
            <a:srgbClr val="000000">
              <a:alpha val="28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a:off x="2066235" y="652759"/>
        <a:ext cx="277908" cy="278657"/>
      </dsp:txXfrm>
    </dsp:sp>
    <dsp:sp modelId="{3A81C322-B9C5-47F8-B250-D369AC5972DC}">
      <dsp:nvSpPr>
        <dsp:cNvPr id="0" name=""/>
        <dsp:cNvSpPr/>
      </dsp:nvSpPr>
      <dsp:spPr>
        <a:xfrm>
          <a:off x="2628045" y="230277"/>
          <a:ext cx="1872700" cy="1123620"/>
        </a:xfrm>
        <a:prstGeom prst="roundRect">
          <a:avLst>
            <a:gd name="adj" fmla="val 10000"/>
          </a:avLst>
        </a:prstGeom>
        <a:gradFill rotWithShape="0">
          <a:gsLst>
            <a:gs pos="0">
              <a:schemeClr val="accent3">
                <a:hueOff val="5625132"/>
                <a:satOff val="-8440"/>
                <a:lumOff val="-1373"/>
                <a:alphaOff val="0"/>
              </a:schemeClr>
            </a:gs>
            <a:gs pos="100000">
              <a:schemeClr val="accent3">
                <a:hueOff val="5625132"/>
                <a:satOff val="-8440"/>
                <a:lumOff val="-1373"/>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fa-IR" sz="3100" b="1" kern="1200" dirty="0">
              <a:solidFill>
                <a:srgbClr val="002060"/>
              </a:solidFill>
              <a:effectLst>
                <a:glow rad="101600">
                  <a:srgbClr val="FFFF00">
                    <a:alpha val="60000"/>
                  </a:srgbClr>
                </a:glow>
                <a:outerShdw blurRad="38100" dist="38100" dir="2700000" algn="tl">
                  <a:srgbClr val="000000">
                    <a:alpha val="43137"/>
                  </a:srgbClr>
                </a:outerShdw>
              </a:effectLst>
              <a:latin typeface="BNazanin"/>
            </a:rPr>
            <a:t>رويه قضايي    </a:t>
          </a:r>
          <a:endParaRPr lang="fa-IR" sz="3100" b="1" kern="1200" dirty="0">
            <a:solidFill>
              <a:srgbClr val="002060"/>
            </a:solidFill>
            <a:effectLst>
              <a:glow rad="101600">
                <a:srgbClr val="FFFF00">
                  <a:alpha val="60000"/>
                </a:srgbClr>
              </a:glow>
              <a:outerShdw blurRad="38100" dist="38100" dir="2700000" algn="tl">
                <a:srgbClr val="000000">
                  <a:alpha val="43137"/>
                </a:srgbClr>
              </a:outerShdw>
            </a:effectLst>
          </a:endParaRPr>
        </a:p>
      </dsp:txBody>
      <dsp:txXfrm>
        <a:off x="2660955" y="263187"/>
        <a:ext cx="1806880" cy="1057800"/>
      </dsp:txXfrm>
    </dsp:sp>
    <dsp:sp modelId="{D6B21E4D-0219-4F2A-84DE-9D88769F6127}">
      <dsp:nvSpPr>
        <dsp:cNvPr id="0" name=""/>
        <dsp:cNvSpPr/>
      </dsp:nvSpPr>
      <dsp:spPr>
        <a:xfrm>
          <a:off x="4688016" y="559873"/>
          <a:ext cx="397012" cy="464429"/>
        </a:xfrm>
        <a:prstGeom prst="rightArrow">
          <a:avLst>
            <a:gd name="adj1" fmla="val 60000"/>
            <a:gd name="adj2" fmla="val 50000"/>
          </a:avLst>
        </a:prstGeom>
        <a:solidFill>
          <a:schemeClr val="accent3">
            <a:hueOff val="11250264"/>
            <a:satOff val="-16880"/>
            <a:lumOff val="-2745"/>
            <a:alphaOff val="0"/>
          </a:schemeClr>
        </a:solidFill>
        <a:ln>
          <a:noFill/>
        </a:ln>
        <a:effectLst>
          <a:outerShdw blurRad="50800" dist="25400" dir="5400000" rotWithShape="0">
            <a:srgbClr val="000000">
              <a:alpha val="28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a:off x="4688016" y="652759"/>
        <a:ext cx="277908" cy="278657"/>
      </dsp:txXfrm>
    </dsp:sp>
    <dsp:sp modelId="{41C6330A-97FF-477F-9BB5-822FAA5269AA}">
      <dsp:nvSpPr>
        <dsp:cNvPr id="0" name=""/>
        <dsp:cNvSpPr/>
      </dsp:nvSpPr>
      <dsp:spPr>
        <a:xfrm>
          <a:off x="5249826" y="230277"/>
          <a:ext cx="1872700" cy="1123620"/>
        </a:xfrm>
        <a:prstGeom prst="roundRect">
          <a:avLst>
            <a:gd name="adj" fmla="val 10000"/>
          </a:avLst>
        </a:prstGeom>
        <a:gradFill rotWithShape="0">
          <a:gsLst>
            <a:gs pos="0">
              <a:schemeClr val="accent3">
                <a:hueOff val="11250264"/>
                <a:satOff val="-16880"/>
                <a:lumOff val="-2745"/>
                <a:alphaOff val="0"/>
              </a:schemeClr>
            </a:gs>
            <a:gs pos="100000">
              <a:schemeClr val="accent3">
                <a:hueOff val="11250264"/>
                <a:satOff val="-16880"/>
                <a:lumOff val="-2745"/>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fa-IR" sz="2800" b="1" kern="1200" dirty="0">
              <a:effectLst>
                <a:glow rad="101600">
                  <a:schemeClr val="tx1">
                    <a:alpha val="60000"/>
                  </a:schemeClr>
                </a:glow>
                <a:outerShdw blurRad="38100" dist="38100" dir="2700000" algn="tl">
                  <a:srgbClr val="000000">
                    <a:alpha val="43137"/>
                  </a:srgbClr>
                </a:outerShdw>
              </a:effectLst>
              <a:latin typeface="BNazanin"/>
            </a:rPr>
            <a:t>قوانين موضوعه </a:t>
          </a:r>
          <a:endParaRPr lang="fa-IR" sz="2800" b="1" kern="1200" dirty="0">
            <a:effectLst>
              <a:glow rad="101600">
                <a:schemeClr val="tx1">
                  <a:alpha val="60000"/>
                </a:schemeClr>
              </a:glow>
              <a:outerShdw blurRad="38100" dist="38100" dir="2700000" algn="tl">
                <a:srgbClr val="000000">
                  <a:alpha val="43137"/>
                </a:srgbClr>
              </a:outerShdw>
            </a:effectLst>
          </a:endParaRPr>
        </a:p>
      </dsp:txBody>
      <dsp:txXfrm>
        <a:off x="5282736" y="263187"/>
        <a:ext cx="1806880" cy="10578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C60233-9DDA-493A-BDED-3EDE6DAE4EEE}">
      <dsp:nvSpPr>
        <dsp:cNvPr id="0" name=""/>
        <dsp:cNvSpPr/>
      </dsp:nvSpPr>
      <dsp:spPr>
        <a:xfrm>
          <a:off x="0" y="494605"/>
          <a:ext cx="6096000" cy="5040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95E15C4-2D7C-4E3B-80C8-4FD0CFC3FB54}">
      <dsp:nvSpPr>
        <dsp:cNvPr id="0" name=""/>
        <dsp:cNvSpPr/>
      </dsp:nvSpPr>
      <dsp:spPr>
        <a:xfrm>
          <a:off x="304800" y="15773"/>
          <a:ext cx="4267200" cy="774032"/>
        </a:xfrm>
        <a:prstGeom prst="roundRect">
          <a:avLst/>
        </a:prstGeom>
        <a:solidFill>
          <a:srgbClr val="FFFF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marL="0" lvl="0" indent="0" algn="ctr" defTabSz="1066800" rtl="1">
            <a:lnSpc>
              <a:spcPct val="90000"/>
            </a:lnSpc>
            <a:spcBef>
              <a:spcPct val="0"/>
            </a:spcBef>
            <a:spcAft>
              <a:spcPct val="35000"/>
            </a:spcAft>
            <a:buNone/>
          </a:pPr>
          <a:r>
            <a:rPr lang="fa-IR" sz="2400" b="1" kern="1200" dirty="0">
              <a:solidFill>
                <a:srgbClr val="212529"/>
              </a:solidFill>
              <a:effectLst>
                <a:glow rad="63500">
                  <a:schemeClr val="accent2">
                    <a:satMod val="175000"/>
                    <a:alpha val="40000"/>
                  </a:schemeClr>
                </a:glow>
              </a:effectLst>
              <a:latin typeface="YekanBakh"/>
              <a:ea typeface="Times New Roman" panose="02020603050405020304" pitchFamily="18" charset="0"/>
              <a:cs typeface="B Nikoo" panose="00000400000000000000" pitchFamily="2" charset="-78"/>
            </a:rPr>
            <a:t>سياست‌گذاري پولي، ارزي و بانکي</a:t>
          </a:r>
        </a:p>
      </dsp:txBody>
      <dsp:txXfrm>
        <a:off x="342585" y="53558"/>
        <a:ext cx="4191630" cy="698462"/>
      </dsp:txXfrm>
    </dsp:sp>
    <dsp:sp modelId="{5057CEDA-5243-4CBD-9545-9BD52D67A5EC}">
      <dsp:nvSpPr>
        <dsp:cNvPr id="0" name=""/>
        <dsp:cNvSpPr/>
      </dsp:nvSpPr>
      <dsp:spPr>
        <a:xfrm>
          <a:off x="0" y="1584168"/>
          <a:ext cx="6096000" cy="5040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39EFA78-922B-489D-AB6D-13F806A1E854}">
      <dsp:nvSpPr>
        <dsp:cNvPr id="0" name=""/>
        <dsp:cNvSpPr/>
      </dsp:nvSpPr>
      <dsp:spPr>
        <a:xfrm>
          <a:off x="304800" y="1106605"/>
          <a:ext cx="4267200" cy="772762"/>
        </a:xfrm>
        <a:prstGeom prst="roundRect">
          <a:avLst/>
        </a:prstGeom>
        <a:solidFill>
          <a:srgbClr val="92D05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marL="0" lvl="0" indent="0" algn="ctr" defTabSz="1244600" rtl="1">
            <a:lnSpc>
              <a:spcPct val="90000"/>
            </a:lnSpc>
            <a:spcBef>
              <a:spcPct val="0"/>
            </a:spcBef>
            <a:spcAft>
              <a:spcPct val="35000"/>
            </a:spcAft>
            <a:buNone/>
          </a:pPr>
          <a:r>
            <a:rPr lang="fa-IR" sz="2800" b="1" kern="1200" dirty="0">
              <a:solidFill>
                <a:srgbClr val="212529"/>
              </a:solidFill>
              <a:effectLst>
                <a:glow rad="63500">
                  <a:schemeClr val="accent2">
                    <a:satMod val="175000"/>
                    <a:alpha val="40000"/>
                  </a:schemeClr>
                </a:glow>
              </a:effectLst>
              <a:latin typeface="YekanBakh"/>
              <a:ea typeface="Times New Roman" panose="02020603050405020304" pitchFamily="18" charset="0"/>
              <a:cs typeface="B Nikoo" panose="00000400000000000000" pitchFamily="2" charset="-78"/>
            </a:rPr>
            <a:t>چاپ و نشر اسکناس</a:t>
          </a:r>
        </a:p>
      </dsp:txBody>
      <dsp:txXfrm>
        <a:off x="342523" y="1144328"/>
        <a:ext cx="4191754" cy="697316"/>
      </dsp:txXfrm>
    </dsp:sp>
    <dsp:sp modelId="{ED4516CB-0064-492A-807E-FAF4A30881CF}">
      <dsp:nvSpPr>
        <dsp:cNvPr id="0" name=""/>
        <dsp:cNvSpPr/>
      </dsp:nvSpPr>
      <dsp:spPr>
        <a:xfrm>
          <a:off x="0" y="2657129"/>
          <a:ext cx="6096000" cy="5040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F352997-7BAB-4AC7-AE8C-823ED7AB8E0A}">
      <dsp:nvSpPr>
        <dsp:cNvPr id="0" name=""/>
        <dsp:cNvSpPr/>
      </dsp:nvSpPr>
      <dsp:spPr>
        <a:xfrm>
          <a:off x="304800" y="2196168"/>
          <a:ext cx="4267200" cy="756160"/>
        </a:xfrm>
        <a:prstGeom prst="roundRect">
          <a:avLst/>
        </a:prstGeom>
        <a:solidFill>
          <a:srgbClr val="00B0F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marL="0" lvl="0" indent="0" algn="ctr" defTabSz="1244600" rtl="1">
            <a:lnSpc>
              <a:spcPct val="90000"/>
            </a:lnSpc>
            <a:spcBef>
              <a:spcPct val="0"/>
            </a:spcBef>
            <a:spcAft>
              <a:spcPct val="35000"/>
            </a:spcAft>
            <a:buNone/>
          </a:pPr>
          <a:r>
            <a:rPr lang="fa-IR" sz="2800" b="1" kern="1200" dirty="0">
              <a:solidFill>
                <a:srgbClr val="212529"/>
              </a:solidFill>
              <a:effectLst>
                <a:glow rad="63500">
                  <a:schemeClr val="accent2">
                    <a:satMod val="175000"/>
                    <a:alpha val="40000"/>
                  </a:schemeClr>
                </a:glow>
              </a:effectLst>
              <a:latin typeface="YekanBakh"/>
              <a:ea typeface="Times New Roman" panose="02020603050405020304" pitchFamily="18" charset="0"/>
              <a:cs typeface="B Nikoo" panose="00000400000000000000" pitchFamily="2" charset="-78"/>
            </a:rPr>
            <a:t>بانکداري دولت و تعامل با آن</a:t>
          </a:r>
        </a:p>
      </dsp:txBody>
      <dsp:txXfrm>
        <a:off x="341713" y="2233081"/>
        <a:ext cx="4193374" cy="682334"/>
      </dsp:txXfrm>
    </dsp:sp>
    <dsp:sp modelId="{7C7DD953-6B24-4938-80BF-1645EE64E0CB}">
      <dsp:nvSpPr>
        <dsp:cNvPr id="0" name=""/>
        <dsp:cNvSpPr/>
      </dsp:nvSpPr>
      <dsp:spPr>
        <a:xfrm>
          <a:off x="0" y="3688242"/>
          <a:ext cx="6096000" cy="5040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2E7AD15-11F0-4782-B5ED-A8BD8164614A}">
      <dsp:nvSpPr>
        <dsp:cNvPr id="0" name=""/>
        <dsp:cNvSpPr/>
      </dsp:nvSpPr>
      <dsp:spPr>
        <a:xfrm>
          <a:off x="304800" y="3269129"/>
          <a:ext cx="4267200" cy="714313"/>
        </a:xfrm>
        <a:prstGeom prst="roundRect">
          <a:avLst/>
        </a:prstGeom>
        <a:solidFill>
          <a:schemeClr val="bg2">
            <a:lumMod val="5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marL="0" lvl="0" indent="0" algn="ctr" defTabSz="1244600" rtl="0">
            <a:lnSpc>
              <a:spcPct val="90000"/>
            </a:lnSpc>
            <a:spcBef>
              <a:spcPct val="0"/>
            </a:spcBef>
            <a:spcAft>
              <a:spcPct val="35000"/>
            </a:spcAft>
            <a:buNone/>
          </a:pPr>
          <a:r>
            <a:rPr lang="fa-IR" sz="2800" b="1" kern="1200" dirty="0">
              <a:solidFill>
                <a:srgbClr val="212529"/>
              </a:solidFill>
              <a:effectLst>
                <a:glow rad="63500">
                  <a:schemeClr val="accent2">
                    <a:satMod val="175000"/>
                    <a:alpha val="40000"/>
                  </a:schemeClr>
                </a:glow>
              </a:effectLst>
              <a:latin typeface="YekanBakh"/>
              <a:ea typeface="Times New Roman" panose="02020603050405020304" pitchFamily="18" charset="0"/>
              <a:cs typeface="B Nikoo" panose="00000400000000000000" pitchFamily="2" charset="-78"/>
            </a:rPr>
            <a:t>   نظارت </a:t>
          </a:r>
          <a:r>
            <a:rPr lang="fa-IR" sz="2800" b="1" kern="1200" dirty="0" err="1">
              <a:solidFill>
                <a:srgbClr val="212529"/>
              </a:solidFill>
              <a:effectLst>
                <a:glow rad="63500">
                  <a:schemeClr val="accent2">
                    <a:satMod val="175000"/>
                    <a:alpha val="40000"/>
                  </a:schemeClr>
                </a:glow>
              </a:effectLst>
              <a:latin typeface="YekanBakh"/>
              <a:ea typeface="Times New Roman" panose="02020603050405020304" pitchFamily="18" charset="0"/>
              <a:cs typeface="B Nikoo" panose="00000400000000000000" pitchFamily="2" charset="-78"/>
            </a:rPr>
            <a:t>بانکي</a:t>
          </a:r>
          <a:r>
            <a:rPr lang="fa-IR" sz="2800" b="1" kern="1200" dirty="0">
              <a:solidFill>
                <a:srgbClr val="212529"/>
              </a:solidFill>
              <a:effectLst>
                <a:glow rad="63500">
                  <a:schemeClr val="accent2">
                    <a:satMod val="175000"/>
                    <a:alpha val="40000"/>
                  </a:schemeClr>
                </a:glow>
              </a:effectLst>
              <a:latin typeface="YekanBakh"/>
              <a:ea typeface="Times New Roman" panose="02020603050405020304" pitchFamily="18" charset="0"/>
              <a:cs typeface="B Nikoo" panose="00000400000000000000" pitchFamily="2" charset="-78"/>
            </a:rPr>
            <a:t>   </a:t>
          </a:r>
          <a:endParaRPr lang="fa-IR" sz="2800" b="1" kern="1200"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endParaRPr>
        </a:p>
      </dsp:txBody>
      <dsp:txXfrm>
        <a:off x="339670" y="3303999"/>
        <a:ext cx="4197460" cy="64457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FA60B5-A143-494E-88F6-620165072A85}">
      <dsp:nvSpPr>
        <dsp:cNvPr id="0" name=""/>
        <dsp:cNvSpPr/>
      </dsp:nvSpPr>
      <dsp:spPr>
        <a:xfrm>
          <a:off x="2385" y="386974"/>
          <a:ext cx="2086032" cy="1242274"/>
        </a:xfrm>
        <a:prstGeom prst="ellipse">
          <a:avLst/>
        </a:prstGeom>
        <a:solidFill>
          <a:srgbClr val="BF4DBF">
            <a:alpha val="50000"/>
          </a:srgb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14801" tIns="45720" rIns="114801" bIns="45720" numCol="1" spcCol="1270" anchor="ctr" anchorCtr="0">
          <a:noAutofit/>
        </a:bodyPr>
        <a:lstStyle/>
        <a:p>
          <a:pPr marL="0" lvl="0" indent="0" algn="ctr" defTabSz="1600200">
            <a:lnSpc>
              <a:spcPct val="90000"/>
            </a:lnSpc>
            <a:spcBef>
              <a:spcPct val="0"/>
            </a:spcBef>
            <a:spcAft>
              <a:spcPct val="35000"/>
            </a:spcAft>
            <a:buNone/>
          </a:pPr>
          <a:r>
            <a:rPr lang="fa-IR" sz="3600" b="1" kern="1200" dirty="0"/>
            <a:t> شفافيت</a:t>
          </a:r>
          <a:endParaRPr lang="fa-IR" sz="4000" b="1" kern="1200" dirty="0"/>
        </a:p>
      </dsp:txBody>
      <dsp:txXfrm>
        <a:off x="307877" y="568901"/>
        <a:ext cx="1475048" cy="878420"/>
      </dsp:txXfrm>
    </dsp:sp>
    <dsp:sp modelId="{3FB6A69D-A03C-4D26-A08E-313AA7153DCC}">
      <dsp:nvSpPr>
        <dsp:cNvPr id="0" name=""/>
        <dsp:cNvSpPr/>
      </dsp:nvSpPr>
      <dsp:spPr>
        <a:xfrm>
          <a:off x="1671211" y="370756"/>
          <a:ext cx="2086032" cy="1274711"/>
        </a:xfrm>
        <a:prstGeom prst="ellipse">
          <a:avLst/>
        </a:prstGeom>
        <a:solidFill>
          <a:srgbClr val="00B0F0">
            <a:alpha val="50000"/>
          </a:srgb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14801" tIns="35560" rIns="114801" bIns="35560" numCol="1" spcCol="1270" anchor="ctr" anchorCtr="0">
          <a:noAutofit/>
        </a:bodyPr>
        <a:lstStyle/>
        <a:p>
          <a:pPr marL="0" lvl="0" indent="0" algn="ctr" defTabSz="1244600">
            <a:lnSpc>
              <a:spcPct val="90000"/>
            </a:lnSpc>
            <a:spcBef>
              <a:spcPct val="0"/>
            </a:spcBef>
            <a:spcAft>
              <a:spcPct val="35000"/>
            </a:spcAft>
            <a:buNone/>
          </a:pPr>
          <a:r>
            <a:rPr lang="fa-IR" sz="2800" b="1" kern="1200" dirty="0"/>
            <a:t>پاسخگويي</a:t>
          </a:r>
        </a:p>
      </dsp:txBody>
      <dsp:txXfrm>
        <a:off x="1976703" y="557433"/>
        <a:ext cx="1475048" cy="901357"/>
      </dsp:txXfrm>
    </dsp:sp>
    <dsp:sp modelId="{C4B71010-E54E-419A-8164-8CD03C2B38F2}">
      <dsp:nvSpPr>
        <dsp:cNvPr id="0" name=""/>
        <dsp:cNvSpPr/>
      </dsp:nvSpPr>
      <dsp:spPr>
        <a:xfrm>
          <a:off x="3340037" y="370756"/>
          <a:ext cx="2086032" cy="1274711"/>
        </a:xfrm>
        <a:prstGeom prst="ellipse">
          <a:avLst/>
        </a:prstGeom>
        <a:solidFill>
          <a:srgbClr val="FFC000">
            <a:alpha val="50000"/>
          </a:srgb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14801" tIns="50800" rIns="114801" bIns="50800" numCol="1" spcCol="1270" anchor="ctr" anchorCtr="0">
          <a:noAutofit/>
        </a:bodyPr>
        <a:lstStyle/>
        <a:p>
          <a:pPr marL="0" lvl="0" indent="0" algn="ctr" defTabSz="1778000">
            <a:lnSpc>
              <a:spcPct val="90000"/>
            </a:lnSpc>
            <a:spcBef>
              <a:spcPct val="0"/>
            </a:spcBef>
            <a:spcAft>
              <a:spcPct val="35000"/>
            </a:spcAft>
            <a:buNone/>
          </a:pPr>
          <a:r>
            <a:rPr lang="fa-IR" sz="4000" b="1" kern="1200" dirty="0"/>
            <a:t>استقلال</a:t>
          </a:r>
        </a:p>
      </dsp:txBody>
      <dsp:txXfrm>
        <a:off x="3645529" y="557433"/>
        <a:ext cx="1475048" cy="90135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C05A5C-CEB8-4F6E-ADA6-2180D878B0FB}">
      <dsp:nvSpPr>
        <dsp:cNvPr id="0" name=""/>
        <dsp:cNvSpPr/>
      </dsp:nvSpPr>
      <dsp:spPr>
        <a:xfrm rot="19200000">
          <a:off x="-117082" y="1166703"/>
          <a:ext cx="2512302" cy="1112800"/>
        </a:xfrm>
        <a:prstGeom prst="round2SameRect">
          <a:avLst/>
        </a:prstGeom>
        <a:solidFill>
          <a:srgbClr val="FF0000"/>
        </a:solidFill>
        <a:ln>
          <a:noFill/>
        </a:ln>
        <a:effectLst>
          <a:outerShdw blurRad="50800" dist="25400" dir="5400000" rotWithShape="0">
            <a:srgbClr val="000000">
              <a:alpha val="2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9060" tIns="33020" rIns="99060" bIns="33020" numCol="1" spcCol="1270" anchor="ctr" anchorCtr="0">
          <a:noAutofit/>
        </a:bodyPr>
        <a:lstStyle/>
        <a:p>
          <a:pPr marL="0" lvl="0" indent="0" algn="ctr" defTabSz="1155700">
            <a:lnSpc>
              <a:spcPct val="90000"/>
            </a:lnSpc>
            <a:spcBef>
              <a:spcPct val="0"/>
            </a:spcBef>
            <a:spcAft>
              <a:spcPct val="35000"/>
            </a:spcAft>
            <a:buNone/>
          </a:pPr>
          <a:r>
            <a:rPr lang="fa-IR" sz="2600" kern="1200">
              <a:effectLst>
                <a:glow rad="139700">
                  <a:schemeClr val="accent1">
                    <a:satMod val="175000"/>
                    <a:alpha val="40000"/>
                  </a:schemeClr>
                </a:glow>
              </a:effectLst>
            </a:rPr>
            <a:t>ضوابط بازسازي يا </a:t>
          </a:r>
          <a:r>
            <a:rPr lang="fa-IR" sz="2600" kern="1200" dirty="0">
              <a:effectLst>
                <a:glow rad="139700">
                  <a:schemeClr val="accent1">
                    <a:satMod val="175000"/>
                    <a:alpha val="40000"/>
                  </a:schemeClr>
                </a:glow>
              </a:effectLst>
            </a:rPr>
            <a:t>انحلال </a:t>
          </a:r>
          <a:r>
            <a:rPr lang="fa-IR" sz="2600" kern="1200">
              <a:effectLst>
                <a:glow rad="139700">
                  <a:schemeClr val="accent1">
                    <a:satMod val="175000"/>
                    <a:alpha val="40000"/>
                  </a:schemeClr>
                </a:glow>
              </a:effectLst>
            </a:rPr>
            <a:t>و تصفيه</a:t>
          </a:r>
          <a:endParaRPr lang="en-US" sz="2600" kern="1200" dirty="0">
            <a:effectLst>
              <a:glow rad="139700">
                <a:schemeClr val="accent1">
                  <a:satMod val="175000"/>
                  <a:alpha val="40000"/>
                </a:schemeClr>
              </a:glow>
            </a:effectLst>
          </a:endParaRPr>
        </a:p>
      </dsp:txBody>
      <dsp:txXfrm>
        <a:off x="-45301" y="1214671"/>
        <a:ext cx="2403658" cy="1058478"/>
      </dsp:txXfrm>
    </dsp:sp>
    <dsp:sp modelId="{4D39A41F-15FC-4484-B859-4FA0FAD015A6}">
      <dsp:nvSpPr>
        <dsp:cNvPr id="0" name=""/>
        <dsp:cNvSpPr/>
      </dsp:nvSpPr>
      <dsp:spPr>
        <a:xfrm>
          <a:off x="2328502" y="1492423"/>
          <a:ext cx="2592215" cy="944959"/>
        </a:xfrm>
        <a:prstGeom prst="round2SameRect">
          <a:avLst/>
        </a:prstGeom>
        <a:solidFill>
          <a:srgbClr val="FFFF00"/>
        </a:solidFill>
        <a:ln>
          <a:noFill/>
        </a:ln>
        <a:effectLst>
          <a:outerShdw blurRad="50800" dist="25400" dir="5400000" rotWithShape="0">
            <a:srgbClr val="000000">
              <a:alpha val="2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9060" tIns="33020" rIns="99060" bIns="33020" numCol="1" spcCol="1270" anchor="ctr" anchorCtr="0">
          <a:noAutofit/>
        </a:bodyPr>
        <a:lstStyle/>
        <a:p>
          <a:pPr marL="0" lvl="0" indent="0" algn="ctr" defTabSz="1155700">
            <a:lnSpc>
              <a:spcPct val="90000"/>
            </a:lnSpc>
            <a:spcBef>
              <a:spcPct val="0"/>
            </a:spcBef>
            <a:spcAft>
              <a:spcPct val="35000"/>
            </a:spcAft>
            <a:buNone/>
          </a:pPr>
          <a:r>
            <a:rPr lang="fa-IR" sz="2600" b="1" kern="1200">
              <a:solidFill>
                <a:schemeClr val="tx1"/>
              </a:solidFill>
              <a:effectLst>
                <a:glow rad="101600">
                  <a:srgbClr val="00B050">
                    <a:alpha val="60000"/>
                  </a:srgbClr>
                </a:glow>
              </a:effectLst>
              <a:cs typeface="B Mitra" panose="00000400000000000000" pitchFamily="2" charset="-78"/>
            </a:rPr>
            <a:t>مجوزدهي و تأسيس</a:t>
          </a:r>
          <a:endParaRPr lang="en-US" sz="2600" b="1" kern="1200" dirty="0">
            <a:solidFill>
              <a:schemeClr val="tx1"/>
            </a:solidFill>
            <a:effectLst>
              <a:glow rad="101600">
                <a:srgbClr val="00B050">
                  <a:alpha val="60000"/>
                </a:srgbClr>
              </a:glow>
            </a:effectLst>
            <a:cs typeface="B Mitra" panose="00000400000000000000" pitchFamily="2" charset="-78"/>
          </a:endParaRPr>
        </a:p>
      </dsp:txBody>
      <dsp:txXfrm>
        <a:off x="2374631" y="1538552"/>
        <a:ext cx="2499957" cy="898830"/>
      </dsp:txXfrm>
    </dsp:sp>
    <dsp:sp modelId="{8BE5D7B1-8A40-4F08-BC97-B508C1841CA8}">
      <dsp:nvSpPr>
        <dsp:cNvPr id="0" name=""/>
        <dsp:cNvSpPr/>
      </dsp:nvSpPr>
      <dsp:spPr>
        <a:xfrm rot="2400000">
          <a:off x="4955697" y="1143566"/>
          <a:ext cx="2415602" cy="1097386"/>
        </a:xfrm>
        <a:prstGeom prst="round2SameRect">
          <a:avLst/>
        </a:prstGeom>
        <a:solidFill>
          <a:schemeClr val="accent6">
            <a:lumMod val="50000"/>
          </a:schemeClr>
        </a:solidFill>
        <a:ln>
          <a:noFill/>
        </a:ln>
        <a:effectLst>
          <a:outerShdw blurRad="50800" dist="25400" dir="5400000" rotWithShape="0">
            <a:srgbClr val="000000">
              <a:alpha val="2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6680" tIns="35560" rIns="106680" bIns="35560" numCol="1" spcCol="1270" anchor="ctr" anchorCtr="0">
          <a:noAutofit/>
        </a:bodyPr>
        <a:lstStyle/>
        <a:p>
          <a:pPr marL="0" lvl="0" indent="0" algn="ctr" defTabSz="1244600">
            <a:lnSpc>
              <a:spcPct val="90000"/>
            </a:lnSpc>
            <a:spcBef>
              <a:spcPct val="0"/>
            </a:spcBef>
            <a:spcAft>
              <a:spcPct val="35000"/>
            </a:spcAft>
            <a:buNone/>
          </a:pPr>
          <a:r>
            <a:rPr lang="fa-IR" sz="2800" kern="1200">
              <a:effectLst>
                <a:glow rad="139700">
                  <a:schemeClr val="accent5">
                    <a:satMod val="175000"/>
                    <a:alpha val="40000"/>
                  </a:schemeClr>
                </a:glow>
              </a:effectLst>
            </a:rPr>
            <a:t>ضوابط فعاليت و تغييرات ثبتي</a:t>
          </a:r>
          <a:endParaRPr lang="en-US" sz="2800" kern="1200" dirty="0">
            <a:effectLst>
              <a:glow rad="139700">
                <a:schemeClr val="accent5">
                  <a:satMod val="175000"/>
                  <a:alpha val="40000"/>
                </a:schemeClr>
              </a:glow>
            </a:effectLst>
          </a:endParaRPr>
        </a:p>
      </dsp:txBody>
      <dsp:txXfrm>
        <a:off x="4992050" y="1190870"/>
        <a:ext cx="2308462" cy="104381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diagrams.loki3.com/TabbedArc+Icon">
  <dgm:title val="Tabbed Arc"/>
  <dgm:desc val="Use to show a set of related items arcing over a common area.  Best with small amounts of text."/>
  <dgm:catLst>
    <dgm:cat type="relationship" pri="20500"/>
    <dgm:cat type="officeonline" pri="4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dir/>
      <dgm:resizeHandles val="exact"/>
    </dgm:varLst>
    <dgm:choose name="Name1">
      <dgm:if name="Name2" axis="ch" ptType="node" func="cnt" op="equ" val="1">
        <dgm:alg type="cycle"/>
      </dgm:if>
      <dgm:else name="Name3">
        <dgm:choose name="Name4">
          <dgm:if name="Name5" axis="ch" ptType="node" func="cnt" op="lte" val="3">
            <dgm:choose name="Name6">
              <dgm:if name="Name7" func="var" arg="dir" op="equ" val="norm">
                <dgm:alg type="cycle">
                  <dgm:param type="stAng" val="-40"/>
                  <dgm:param type="spanAng" val="80"/>
                  <dgm:param type="rotPath" val="alongPath"/>
                </dgm:alg>
              </dgm:if>
              <dgm:else name="Name8">
                <dgm:alg type="cycle">
                  <dgm:param type="stAng" val="40"/>
                  <dgm:param type="spanAng" val="-80"/>
                  <dgm:param type="rotPath" val="alongPath"/>
                </dgm:alg>
              </dgm:else>
            </dgm:choose>
          </dgm:if>
          <dgm:else name="Name9">
            <dgm:choose name="Name10">
              <dgm:if name="Name11" func="var" arg="dir" op="equ" val="norm">
                <dgm:alg type="cycle">
                  <dgm:param type="stAng" val="-60"/>
                  <dgm:param type="spanAng" val="120"/>
                  <dgm:param type="rotPath" val="alongPath"/>
                </dgm:alg>
              </dgm:if>
              <dgm:else name="Name12">
                <dgm:alg type="cycle">
                  <dgm:param type="stAng" val="60"/>
                  <dgm:param type="spanAng" val="-120"/>
                  <dgm:param type="rotPath" val="alongPath"/>
                </dgm:alg>
              </dgm:else>
            </dgm:choose>
          </dgm:else>
        </dgm:choose>
      </dgm:else>
    </dgm:choose>
    <dgm:shape xmlns:r="http://schemas.openxmlformats.org/officeDocument/2006/relationships" r:blip="">
      <dgm:adjLst/>
    </dgm:shape>
    <dgm:presOf/>
    <dgm:choose name="Name13">
      <dgm:if name="Name14" axis="ch" ptType="node" func="cnt" op="equ" val="2">
        <dgm:constrLst>
          <dgm:constr type="w" for="ch" ptType="node" refType="w"/>
          <dgm:constr type="primFontSz" for="ch" ptType="node" op="equ" val="65"/>
          <dgm:constr type="sibSp" refType="w" fact="0.22"/>
        </dgm:constrLst>
      </dgm:if>
      <dgm:else name="Name15">
        <dgm:constrLst>
          <dgm:constr type="w" for="ch" ptType="node" refType="w"/>
          <dgm:constr type="primFontSz" for="ch" ptType="node" op="equ" val="65"/>
          <dgm:constr type="sibSp" refType="w" fact="0.14"/>
        </dgm:constrLst>
      </dgm:else>
    </dgm:choose>
    <dgm:ruleLst/>
    <dgm:forEach name="Name16" axis="ch" ptType="node">
      <dgm:choose name="Name17">
        <dgm:if name="Name18" axis="par ch" ptType="doc node" func="cnt" op="equ" val="1">
          <dgm:layoutNode name="one">
            <dgm:varLst>
              <dgm:bulletEnabled val="1"/>
            </dgm:varLst>
            <dgm:alg type="tx"/>
            <dgm:shape xmlns:r="http://schemas.openxmlformats.org/officeDocument/2006/relationships" type="round2SameRect" r:blip="">
              <dgm:adjLst/>
            </dgm:shape>
            <dgm:presOf axis="desOrSelf" ptType="node"/>
            <dgm:constrLst>
              <dgm:constr type="h" refType="w" fact="0.65"/>
              <dgm:constr type="tMarg" refType="primFontSz" fact="0.1"/>
              <dgm:constr type="bMarg" refType="primFontSz" fact="0.1"/>
              <dgm:constr type="lMarg" refType="primFontSz" fact="0.3"/>
              <dgm:constr type="rMarg" refType="primFontSz" fact="0.3"/>
            </dgm:constrLst>
            <dgm:ruleLst>
              <dgm:rule type="primFontSz" val="5" fact="NaN" max="NaN"/>
            </dgm:ruleLst>
          </dgm:layoutNode>
        </dgm:if>
        <dgm:else name="Name19">
          <dgm:layoutNode name="twoplus">
            <dgm:varLst>
              <dgm:bulletEnabled val="1"/>
            </dgm:varLst>
            <dgm:alg type="tx">
              <dgm:param type="autoTxRot" val="grav"/>
            </dgm:alg>
            <dgm:shape xmlns:r="http://schemas.openxmlformats.org/officeDocument/2006/relationships" type="round2SameRect" r:blip="">
              <dgm:adjLst/>
            </dgm:shape>
            <dgm:presOf axis="desOrSelf" ptType="node"/>
            <dgm:constrLst>
              <dgm:constr type="h" refType="w" fact="0.65"/>
              <dgm:constr type="tMarg" refType="primFontSz" fact="0.1"/>
              <dgm:constr type="bMarg" refType="primFontSz" fact="0.1"/>
              <dgm:constr type="lMarg" refType="primFontSz" fact="0.3"/>
              <dgm:constr type="r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6684D6-B340-47C3-8DCA-CDCADC328841}" type="datetimeFigureOut">
              <a:rPr lang="en-US" smtClean="0"/>
              <a:pPr/>
              <a:t>6/12/2023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0364B4-CA41-4F1E-8DB6-6F952F271DEB}" type="slidenum">
              <a:rPr lang="en-US" smtClean="0"/>
              <a:pPr/>
              <a:t>‹#›</a:t>
            </a:fld>
            <a:endParaRPr lang="en-US"/>
          </a:p>
        </p:txBody>
      </p:sp>
    </p:spTree>
    <p:extLst>
      <p:ext uri="{BB962C8B-B14F-4D97-AF65-F5344CB8AC3E}">
        <p14:creationId xmlns:p14="http://schemas.microsoft.com/office/powerpoint/2010/main" val="41061318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169D62B-BA9C-4D0C-8D0A-0FE04EF32B8D}" type="datetimeFigureOut">
              <a:rPr lang="en-US" smtClean="0"/>
              <a:pPr/>
              <a:t>6/12/2023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60C68B-1CF9-4CAA-B8A2-D47B88C665F7}" type="slidenum">
              <a:rPr lang="en-US" smtClean="0"/>
              <a:pPr/>
              <a:t>‹#›</a:t>
            </a:fld>
            <a:endParaRPr lang="en-US"/>
          </a:p>
        </p:txBody>
      </p:sp>
      <p:sp>
        <p:nvSpPr>
          <p:cNvPr id="7" name="Rectangle 6"/>
          <p:cNvSpPr/>
          <p:nvPr userDrawn="1"/>
        </p:nvSpPr>
        <p:spPr>
          <a:xfrm>
            <a:off x="35432" y="0"/>
            <a:ext cx="672139" cy="6858000"/>
          </a:xfrm>
          <a:prstGeom prst="rect">
            <a:avLst/>
          </a:prstGeom>
        </p:spPr>
        <p:style>
          <a:lnRef idx="1">
            <a:schemeClr val="accent1"/>
          </a:lnRef>
          <a:fillRef idx="2">
            <a:schemeClr val="accent1"/>
          </a:fillRef>
          <a:effectRef idx="1">
            <a:schemeClr val="accent1"/>
          </a:effectRef>
          <a:fontRef idx="minor">
            <a:schemeClr val="dk1"/>
          </a:fontRef>
        </p:style>
        <p:txBody>
          <a:bodyPr vert="vert270" rtlCol="0" anchor="ctr"/>
          <a:lstStyle/>
          <a:p>
            <a:pPr algn="ctr"/>
            <a:r>
              <a:rPr lang="en-US" sz="2400" b="0" cap="none" spc="0" dirty="0">
                <a:ln w="0"/>
                <a:solidFill>
                  <a:srgbClr val="002060"/>
                </a:solidFill>
                <a:effectLst>
                  <a:glow rad="101600">
                    <a:srgbClr val="FFFF00">
                      <a:alpha val="60000"/>
                    </a:srgbClr>
                  </a:glow>
                  <a:outerShdw blurRad="38100" dist="19050" dir="2700000" algn="tl" rotWithShape="0">
                    <a:schemeClr val="dk1">
                      <a:alpha val="40000"/>
                    </a:schemeClr>
                  </a:outerShdw>
                </a:effectLst>
                <a:latin typeface="Arial Black" panose="020B0A04020102020204" pitchFamily="34" charset="0"/>
                <a:cs typeface="B Farnaz" panose="00000400000000000000" pitchFamily="2" charset="-78"/>
              </a:rPr>
              <a:t>Legal</a:t>
            </a:r>
            <a:r>
              <a:rPr lang="en-US" sz="2400" b="0" cap="none" spc="0" baseline="0" dirty="0">
                <a:ln w="0"/>
                <a:solidFill>
                  <a:srgbClr val="002060"/>
                </a:solidFill>
                <a:effectLst>
                  <a:glow rad="101600">
                    <a:srgbClr val="FFFF00">
                      <a:alpha val="60000"/>
                    </a:srgbClr>
                  </a:glow>
                  <a:outerShdw blurRad="38100" dist="19050" dir="2700000" algn="tl" rotWithShape="0">
                    <a:schemeClr val="dk1">
                      <a:alpha val="40000"/>
                    </a:schemeClr>
                  </a:outerShdw>
                </a:effectLst>
                <a:latin typeface="Arial Black" panose="020B0A04020102020204" pitchFamily="34" charset="0"/>
                <a:cs typeface="B Farnaz" panose="00000400000000000000" pitchFamily="2" charset="-78"/>
              </a:rPr>
              <a:t> aspects of Banking responsibilities</a:t>
            </a:r>
            <a:endParaRPr lang="en-GB" sz="2400" b="0" cap="none" spc="0" dirty="0">
              <a:ln w="0"/>
              <a:solidFill>
                <a:srgbClr val="002060"/>
              </a:solidFill>
              <a:effectLst>
                <a:glow rad="101600">
                  <a:srgbClr val="FFFF00">
                    <a:alpha val="60000"/>
                  </a:srgbClr>
                </a:glow>
                <a:outerShdw blurRad="38100" dist="19050" dir="2700000" algn="tl" rotWithShape="0">
                  <a:schemeClr val="dk1">
                    <a:alpha val="40000"/>
                  </a:schemeClr>
                </a:outerShdw>
              </a:effectLst>
              <a:latin typeface="Arial Black" panose="020B0A04020102020204" pitchFamily="34" charset="0"/>
              <a:cs typeface="B Farnaz" panose="00000400000000000000" pitchFamily="2" charset="-78"/>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169D62B-BA9C-4D0C-8D0A-0FE04EF32B8D}" type="datetimeFigureOut">
              <a:rPr lang="en-US" smtClean="0"/>
              <a:pPr/>
              <a:t>6/12/2023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60C68B-1CF9-4CAA-B8A2-D47B88C665F7}" type="slidenum">
              <a:rPr lang="en-US" smtClean="0"/>
              <a:pPr/>
              <a:t>‹#›</a:t>
            </a:fld>
            <a:endParaRPr lang="en-US"/>
          </a:p>
        </p:txBody>
      </p:sp>
      <p:sp>
        <p:nvSpPr>
          <p:cNvPr id="8" name="Rectangle 7"/>
          <p:cNvSpPr/>
          <p:nvPr userDrawn="1"/>
        </p:nvSpPr>
        <p:spPr>
          <a:xfrm>
            <a:off x="11428" y="0"/>
            <a:ext cx="672139" cy="6858000"/>
          </a:xfrm>
          <a:prstGeom prst="rect">
            <a:avLst/>
          </a:prstGeom>
        </p:spPr>
        <p:style>
          <a:lnRef idx="1">
            <a:schemeClr val="accent1"/>
          </a:lnRef>
          <a:fillRef idx="2">
            <a:schemeClr val="accent1"/>
          </a:fillRef>
          <a:effectRef idx="1">
            <a:schemeClr val="accent1"/>
          </a:effectRef>
          <a:fontRef idx="minor">
            <a:schemeClr val="dk1"/>
          </a:fontRef>
        </p:style>
        <p:txBody>
          <a:bodyPr vert="vert270" rtlCol="0" anchor="ctr"/>
          <a:lstStyle/>
          <a:p>
            <a:pPr algn="ctr"/>
            <a:r>
              <a:rPr lang="fa-IR" sz="2400" b="0" cap="none" spc="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rPr>
              <a:t>اداره</a:t>
            </a:r>
            <a:r>
              <a:rPr lang="fa-IR" sz="2400" b="0" cap="none" spc="0" baseline="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rPr>
              <a:t> مطالعات و مقررات بانکي</a:t>
            </a:r>
            <a:endParaRPr lang="en-GB" sz="2400" b="0" cap="none" spc="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28" y="16123"/>
            <a:ext cx="672139" cy="69269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169D62B-BA9C-4D0C-8D0A-0FE04EF32B8D}" type="datetimeFigureOut">
              <a:rPr lang="en-US" smtClean="0"/>
              <a:pPr/>
              <a:t>6/12/2023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60C68B-1CF9-4CAA-B8A2-D47B88C665F7}" type="slidenum">
              <a:rPr lang="en-US" smtClean="0"/>
              <a:pPr/>
              <a:t>‹#›</a:t>
            </a:fld>
            <a:endParaRPr lang="en-US"/>
          </a:p>
        </p:txBody>
      </p:sp>
      <p:sp>
        <p:nvSpPr>
          <p:cNvPr id="7" name="Rectangle 6"/>
          <p:cNvSpPr/>
          <p:nvPr userDrawn="1"/>
        </p:nvSpPr>
        <p:spPr>
          <a:xfrm>
            <a:off x="11428" y="0"/>
            <a:ext cx="672139" cy="6858000"/>
          </a:xfrm>
          <a:prstGeom prst="rect">
            <a:avLst/>
          </a:prstGeom>
        </p:spPr>
        <p:style>
          <a:lnRef idx="1">
            <a:schemeClr val="accent1"/>
          </a:lnRef>
          <a:fillRef idx="2">
            <a:schemeClr val="accent1"/>
          </a:fillRef>
          <a:effectRef idx="1">
            <a:schemeClr val="accent1"/>
          </a:effectRef>
          <a:fontRef idx="minor">
            <a:schemeClr val="dk1"/>
          </a:fontRef>
        </p:style>
        <p:txBody>
          <a:bodyPr vert="vert270" rtlCol="0" anchor="ctr"/>
          <a:lstStyle/>
          <a:p>
            <a:pPr algn="ctr"/>
            <a:r>
              <a:rPr lang="fa-IR" sz="2400" b="0" cap="none" spc="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rPr>
              <a:t>اداره</a:t>
            </a:r>
            <a:r>
              <a:rPr lang="fa-IR" sz="2400" b="0" cap="none" spc="0" baseline="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rPr>
              <a:t> مطالعات و مقررات بانکي</a:t>
            </a:r>
            <a:endParaRPr lang="en-GB" sz="2400" b="0" cap="none" spc="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28" y="16123"/>
            <a:ext cx="672139" cy="69269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169D62B-BA9C-4D0C-8D0A-0FE04EF32B8D}" type="datetimeFigureOut">
              <a:rPr lang="en-US" smtClean="0"/>
              <a:pPr/>
              <a:t>6/12/2023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60C68B-1CF9-4CAA-B8A2-D47B88C665F7}" type="slidenum">
              <a:rPr lang="en-US" smtClean="0"/>
              <a:pPr/>
              <a:t>‹#›</a:t>
            </a:fld>
            <a:endParaRPr lang="en-US"/>
          </a:p>
        </p:txBody>
      </p:sp>
      <p:sp>
        <p:nvSpPr>
          <p:cNvPr id="7" name="Rectangle 6"/>
          <p:cNvSpPr/>
          <p:nvPr userDrawn="1"/>
        </p:nvSpPr>
        <p:spPr>
          <a:xfrm>
            <a:off x="11428" y="0"/>
            <a:ext cx="672139" cy="6858000"/>
          </a:xfrm>
          <a:prstGeom prst="rect">
            <a:avLst/>
          </a:prstGeom>
        </p:spPr>
        <p:style>
          <a:lnRef idx="1">
            <a:schemeClr val="accent1"/>
          </a:lnRef>
          <a:fillRef idx="2">
            <a:schemeClr val="accent1"/>
          </a:fillRef>
          <a:effectRef idx="1">
            <a:schemeClr val="accent1"/>
          </a:effectRef>
          <a:fontRef idx="minor">
            <a:schemeClr val="dk1"/>
          </a:fontRef>
        </p:style>
        <p:txBody>
          <a:bodyPr vert="vert270" rtlCol="0" anchor="ctr"/>
          <a:lstStyle/>
          <a:p>
            <a:pPr algn="ctr"/>
            <a:r>
              <a:rPr lang="fa-IR" sz="2400" b="0" cap="none" spc="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rPr>
              <a:t>اداره</a:t>
            </a:r>
            <a:r>
              <a:rPr lang="fa-IR" sz="2400" b="0" cap="none" spc="0" baseline="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rPr>
              <a:t> مطالعات و مقررات بانکي</a:t>
            </a:r>
            <a:endParaRPr lang="en-GB" sz="2400" b="0" cap="none" spc="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28" y="16123"/>
            <a:ext cx="672139" cy="69269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169D62B-BA9C-4D0C-8D0A-0FE04EF32B8D}" type="datetimeFigureOut">
              <a:rPr lang="en-US" smtClean="0"/>
              <a:pPr/>
              <a:t>6/12/2023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460C68B-1CF9-4CAA-B8A2-D47B88C665F7}" type="slidenum">
              <a:rPr lang="en-US" smtClean="0"/>
              <a:pPr/>
              <a:t>‹#›</a:t>
            </a:fld>
            <a:endParaRPr lang="en-US"/>
          </a:p>
        </p:txBody>
      </p:sp>
      <p:sp>
        <p:nvSpPr>
          <p:cNvPr id="7" name="Rectangle 6"/>
          <p:cNvSpPr/>
          <p:nvPr userDrawn="1"/>
        </p:nvSpPr>
        <p:spPr>
          <a:xfrm>
            <a:off x="11428" y="0"/>
            <a:ext cx="672139" cy="6858000"/>
          </a:xfrm>
          <a:prstGeom prst="rect">
            <a:avLst/>
          </a:prstGeom>
        </p:spPr>
        <p:style>
          <a:lnRef idx="1">
            <a:schemeClr val="accent1"/>
          </a:lnRef>
          <a:fillRef idx="2">
            <a:schemeClr val="accent1"/>
          </a:fillRef>
          <a:effectRef idx="1">
            <a:schemeClr val="accent1"/>
          </a:effectRef>
          <a:fontRef idx="minor">
            <a:schemeClr val="dk1"/>
          </a:fontRef>
        </p:style>
        <p:txBody>
          <a:bodyPr vert="vert270" rtlCol="0" anchor="ctr"/>
          <a:lstStyle/>
          <a:p>
            <a:pPr algn="ctr"/>
            <a:r>
              <a:rPr lang="fa-IR" sz="3200" b="0" cap="none" spc="0" dirty="0">
                <a:ln w="0"/>
                <a:solidFill>
                  <a:srgbClr val="002060"/>
                </a:solidFill>
                <a:effectLst>
                  <a:outerShdw blurRad="38100" dist="19050" dir="2700000" algn="tl" rotWithShape="0">
                    <a:schemeClr val="dk1">
                      <a:alpha val="40000"/>
                    </a:schemeClr>
                  </a:outerShdw>
                </a:effectLst>
                <a:latin typeface="IranNastaliq" panose="02020505000000020003" pitchFamily="18" charset="0"/>
                <a:cs typeface="B Farnaz" panose="00000400000000000000" pitchFamily="2" charset="-78"/>
              </a:rPr>
              <a:t>قانون صدور چک</a:t>
            </a:r>
            <a:endParaRPr lang="en-GB" sz="3200" b="0" cap="none" spc="0" dirty="0">
              <a:ln w="0"/>
              <a:solidFill>
                <a:srgbClr val="002060"/>
              </a:solidFill>
              <a:effectLst>
                <a:outerShdw blurRad="38100" dist="19050" dir="2700000" algn="tl" rotWithShape="0">
                  <a:schemeClr val="dk1">
                    <a:alpha val="40000"/>
                  </a:schemeClr>
                </a:outerShdw>
              </a:effectLst>
              <a:latin typeface="IranNastaliq" panose="02020505000000020003" pitchFamily="18" charset="0"/>
              <a:cs typeface="B Farnaz" panose="00000400000000000000" pitchFamily="2" charset="-78"/>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Date Placeholder 2"/>
          <p:cNvSpPr>
            <a:spLocks noGrp="1"/>
          </p:cNvSpPr>
          <p:nvPr>
            <p:ph type="dt" sz="half" idx="10"/>
          </p:nvPr>
        </p:nvSpPr>
        <p:spPr/>
        <p:txBody>
          <a:bodyPr/>
          <a:lstStyle/>
          <a:p>
            <a:fld id="{E169D62B-BA9C-4D0C-8D0A-0FE04EF32B8D}" type="datetimeFigureOut">
              <a:rPr lang="en-US" smtClean="0"/>
              <a:pPr/>
              <a:t>6/12/2023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60C68B-1CF9-4CAA-B8A2-D47B88C665F7}" type="slidenum">
              <a:rPr lang="en-US" smtClean="0"/>
              <a:pPr/>
              <a:t>‹#›</a:t>
            </a:fld>
            <a:endParaRPr lang="en-US"/>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29" y="0"/>
            <a:ext cx="672139" cy="69269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7" name="Rectangle 6"/>
          <p:cNvSpPr/>
          <p:nvPr userDrawn="1"/>
        </p:nvSpPr>
        <p:spPr>
          <a:xfrm>
            <a:off x="11428" y="0"/>
            <a:ext cx="672139" cy="6858000"/>
          </a:xfrm>
          <a:prstGeom prst="rect">
            <a:avLst/>
          </a:prstGeom>
        </p:spPr>
        <p:style>
          <a:lnRef idx="1">
            <a:schemeClr val="accent1"/>
          </a:lnRef>
          <a:fillRef idx="2">
            <a:schemeClr val="accent1"/>
          </a:fillRef>
          <a:effectRef idx="1">
            <a:schemeClr val="accent1"/>
          </a:effectRef>
          <a:fontRef idx="minor">
            <a:schemeClr val="dk1"/>
          </a:fontRef>
        </p:style>
        <p:txBody>
          <a:bodyPr vert="vert270" rtlCol="0" anchor="ctr"/>
          <a:lstStyle/>
          <a:p>
            <a:pPr algn="ctr"/>
            <a:r>
              <a:rPr lang="fa-IR" sz="2400" b="0" cap="none" spc="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rPr>
              <a:t>اداره</a:t>
            </a:r>
            <a:r>
              <a:rPr lang="fa-IR" sz="2400" b="0" cap="none" spc="0" baseline="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rPr>
              <a:t> مطالعات و مقررات بانکي</a:t>
            </a:r>
            <a:endParaRPr lang="en-GB" sz="2400" b="0" cap="none" spc="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28" y="16123"/>
            <a:ext cx="672139" cy="69269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235868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169D62B-BA9C-4D0C-8D0A-0FE04EF32B8D}" type="datetimeFigureOut">
              <a:rPr lang="en-US" smtClean="0"/>
              <a:pPr/>
              <a:t>6/12/2023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60C68B-1CF9-4CAA-B8A2-D47B88C665F7}" type="slidenum">
              <a:rPr lang="en-US" smtClean="0"/>
              <a:pPr/>
              <a:t>‹#›</a:t>
            </a:fld>
            <a:endParaRPr lang="en-US"/>
          </a:p>
        </p:txBody>
      </p:sp>
      <p:sp>
        <p:nvSpPr>
          <p:cNvPr id="7" name="Rectangle 6"/>
          <p:cNvSpPr/>
          <p:nvPr userDrawn="1"/>
        </p:nvSpPr>
        <p:spPr>
          <a:xfrm>
            <a:off x="11428" y="0"/>
            <a:ext cx="672139" cy="6858000"/>
          </a:xfrm>
          <a:prstGeom prst="rect">
            <a:avLst/>
          </a:prstGeom>
        </p:spPr>
        <p:style>
          <a:lnRef idx="1">
            <a:schemeClr val="accent1"/>
          </a:lnRef>
          <a:fillRef idx="2">
            <a:schemeClr val="accent1"/>
          </a:fillRef>
          <a:effectRef idx="1">
            <a:schemeClr val="accent1"/>
          </a:effectRef>
          <a:fontRef idx="minor">
            <a:schemeClr val="dk1"/>
          </a:fontRef>
        </p:style>
        <p:txBody>
          <a:bodyPr vert="vert270" rtlCol="0" anchor="ctr"/>
          <a:lstStyle/>
          <a:p>
            <a:pPr algn="ctr"/>
            <a:r>
              <a:rPr lang="fa-IR" sz="3200" b="0" cap="none" spc="0" dirty="0">
                <a:ln w="0"/>
                <a:solidFill>
                  <a:srgbClr val="002060"/>
                </a:solidFill>
                <a:effectLst>
                  <a:outerShdw blurRad="38100" dist="19050" dir="2700000" algn="tl" rotWithShape="0">
                    <a:schemeClr val="dk1">
                      <a:alpha val="40000"/>
                    </a:schemeClr>
                  </a:outerShdw>
                </a:effectLst>
                <a:latin typeface="IranNastaliq" panose="02020505000000020003" pitchFamily="18" charset="0"/>
                <a:cs typeface="B Farnaz" panose="00000400000000000000" pitchFamily="2" charset="-78"/>
              </a:rPr>
              <a:t>قانون صدور چک</a:t>
            </a:r>
            <a:endParaRPr lang="en-GB" sz="3200" b="0" cap="none" spc="0" dirty="0">
              <a:ln w="0"/>
              <a:solidFill>
                <a:srgbClr val="002060"/>
              </a:solidFill>
              <a:effectLst>
                <a:outerShdw blurRad="38100" dist="19050" dir="2700000" algn="tl" rotWithShape="0">
                  <a:schemeClr val="dk1">
                    <a:alpha val="40000"/>
                  </a:schemeClr>
                </a:outerShdw>
              </a:effectLst>
              <a:latin typeface="IranNastaliq" panose="02020505000000020003" pitchFamily="18" charset="0"/>
              <a:cs typeface="B Farnaz" panose="00000400000000000000" pitchFamily="2" charset="-78"/>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169D62B-BA9C-4D0C-8D0A-0FE04EF32B8D}" type="datetimeFigureOut">
              <a:rPr lang="en-US" smtClean="0"/>
              <a:pPr/>
              <a:t>6/12/2023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60C68B-1CF9-4CAA-B8A2-D47B88C665F7}" type="slidenum">
              <a:rPr lang="en-US" smtClean="0"/>
              <a:pPr/>
              <a:t>‹#›</a:t>
            </a:fld>
            <a:endParaRPr lang="en-US"/>
          </a:p>
        </p:txBody>
      </p:sp>
      <p:sp>
        <p:nvSpPr>
          <p:cNvPr id="8" name="Rectangle 7"/>
          <p:cNvSpPr/>
          <p:nvPr userDrawn="1"/>
        </p:nvSpPr>
        <p:spPr>
          <a:xfrm>
            <a:off x="11428" y="0"/>
            <a:ext cx="672139" cy="6858000"/>
          </a:xfrm>
          <a:prstGeom prst="rect">
            <a:avLst/>
          </a:prstGeom>
        </p:spPr>
        <p:style>
          <a:lnRef idx="1">
            <a:schemeClr val="accent1"/>
          </a:lnRef>
          <a:fillRef idx="2">
            <a:schemeClr val="accent1"/>
          </a:fillRef>
          <a:effectRef idx="1">
            <a:schemeClr val="accent1"/>
          </a:effectRef>
          <a:fontRef idx="minor">
            <a:schemeClr val="dk1"/>
          </a:fontRef>
        </p:style>
        <p:txBody>
          <a:bodyPr vert="vert270" rtlCol="0" anchor="ctr"/>
          <a:lstStyle/>
          <a:p>
            <a:pPr algn="ctr"/>
            <a:r>
              <a:rPr lang="fa-IR" sz="2400" b="0" cap="none" spc="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rPr>
              <a:t>اداره</a:t>
            </a:r>
            <a:r>
              <a:rPr lang="fa-IR" sz="2400" b="0" cap="none" spc="0" baseline="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rPr>
              <a:t> مطالعات و مقررات بانکي</a:t>
            </a:r>
            <a:endParaRPr lang="en-GB" sz="2400" b="0" cap="none" spc="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28" y="16123"/>
            <a:ext cx="672139" cy="69269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169D62B-BA9C-4D0C-8D0A-0FE04EF32B8D}" type="datetimeFigureOut">
              <a:rPr lang="en-US" smtClean="0"/>
              <a:pPr/>
              <a:t>6/12/2023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60C68B-1CF9-4CAA-B8A2-D47B88C665F7}" type="slidenum">
              <a:rPr lang="en-US" smtClean="0"/>
              <a:pPr/>
              <a:t>‹#›</a:t>
            </a:fld>
            <a:endParaRPr lang="en-US"/>
          </a:p>
        </p:txBody>
      </p:sp>
      <p:sp>
        <p:nvSpPr>
          <p:cNvPr id="10" name="Rectangle 9"/>
          <p:cNvSpPr/>
          <p:nvPr userDrawn="1"/>
        </p:nvSpPr>
        <p:spPr>
          <a:xfrm>
            <a:off x="11428" y="0"/>
            <a:ext cx="672139" cy="6858000"/>
          </a:xfrm>
          <a:prstGeom prst="rect">
            <a:avLst/>
          </a:prstGeom>
        </p:spPr>
        <p:style>
          <a:lnRef idx="1">
            <a:schemeClr val="accent1"/>
          </a:lnRef>
          <a:fillRef idx="2">
            <a:schemeClr val="accent1"/>
          </a:fillRef>
          <a:effectRef idx="1">
            <a:schemeClr val="accent1"/>
          </a:effectRef>
          <a:fontRef idx="minor">
            <a:schemeClr val="dk1"/>
          </a:fontRef>
        </p:style>
        <p:txBody>
          <a:bodyPr vert="vert270" rtlCol="0" anchor="ctr"/>
          <a:lstStyle/>
          <a:p>
            <a:pPr algn="ctr"/>
            <a:r>
              <a:rPr lang="fa-IR" sz="2400" b="0" cap="none" spc="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rPr>
              <a:t>اداره</a:t>
            </a:r>
            <a:r>
              <a:rPr lang="fa-IR" sz="2400" b="0" cap="none" spc="0" baseline="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rPr>
              <a:t> مطالعات و مقررات بانکي</a:t>
            </a:r>
            <a:endParaRPr lang="en-GB" sz="2400" b="0" cap="none" spc="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28" y="16123"/>
            <a:ext cx="672139" cy="69269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169D62B-BA9C-4D0C-8D0A-0FE04EF32B8D}" type="datetimeFigureOut">
              <a:rPr lang="en-US" smtClean="0"/>
              <a:pPr/>
              <a:t>6/12/2023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60C68B-1CF9-4CAA-B8A2-D47B88C665F7}" type="slidenum">
              <a:rPr lang="en-US" smtClean="0"/>
              <a:pPr/>
              <a:t>‹#›</a:t>
            </a:fld>
            <a:endParaRPr lang="en-US"/>
          </a:p>
        </p:txBody>
      </p:sp>
      <p:sp>
        <p:nvSpPr>
          <p:cNvPr id="6" name="Rectangle 5"/>
          <p:cNvSpPr/>
          <p:nvPr userDrawn="1"/>
        </p:nvSpPr>
        <p:spPr>
          <a:xfrm>
            <a:off x="11428" y="0"/>
            <a:ext cx="672139" cy="6858000"/>
          </a:xfrm>
          <a:prstGeom prst="rect">
            <a:avLst/>
          </a:prstGeom>
        </p:spPr>
        <p:style>
          <a:lnRef idx="1">
            <a:schemeClr val="accent1"/>
          </a:lnRef>
          <a:fillRef idx="2">
            <a:schemeClr val="accent1"/>
          </a:fillRef>
          <a:effectRef idx="1">
            <a:schemeClr val="accent1"/>
          </a:effectRef>
          <a:fontRef idx="minor">
            <a:schemeClr val="dk1"/>
          </a:fontRef>
        </p:style>
        <p:txBody>
          <a:bodyPr vert="vert270" rtlCol="0" anchor="ctr"/>
          <a:lstStyle/>
          <a:p>
            <a:pPr algn="ctr"/>
            <a:r>
              <a:rPr lang="fa-IR" sz="2400" b="0" cap="none" spc="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rPr>
              <a:t>اداره</a:t>
            </a:r>
            <a:r>
              <a:rPr lang="fa-IR" sz="2400" b="0" cap="none" spc="0" baseline="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rPr>
              <a:t> مطالعات و مقررات بانکي</a:t>
            </a:r>
            <a:endParaRPr lang="en-GB" sz="2400" b="0" cap="none" spc="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endParaRP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28" y="16123"/>
            <a:ext cx="672139" cy="69269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69D62B-BA9C-4D0C-8D0A-0FE04EF32B8D}" type="datetimeFigureOut">
              <a:rPr lang="en-US" smtClean="0"/>
              <a:pPr/>
              <a:t>6/12/2023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60C68B-1CF9-4CAA-B8A2-D47B88C665F7}" type="slidenum">
              <a:rPr lang="en-US" smtClean="0"/>
              <a:pPr/>
              <a:t>‹#›</a:t>
            </a:fld>
            <a:endParaRPr lang="en-US"/>
          </a:p>
        </p:txBody>
      </p:sp>
      <p:sp>
        <p:nvSpPr>
          <p:cNvPr id="5" name="Rectangle 4"/>
          <p:cNvSpPr/>
          <p:nvPr userDrawn="1"/>
        </p:nvSpPr>
        <p:spPr>
          <a:xfrm>
            <a:off x="11428" y="0"/>
            <a:ext cx="672139" cy="6858000"/>
          </a:xfrm>
          <a:prstGeom prst="rect">
            <a:avLst/>
          </a:prstGeom>
        </p:spPr>
        <p:style>
          <a:lnRef idx="1">
            <a:schemeClr val="accent1"/>
          </a:lnRef>
          <a:fillRef idx="2">
            <a:schemeClr val="accent1"/>
          </a:fillRef>
          <a:effectRef idx="1">
            <a:schemeClr val="accent1"/>
          </a:effectRef>
          <a:fontRef idx="minor">
            <a:schemeClr val="dk1"/>
          </a:fontRef>
        </p:style>
        <p:txBody>
          <a:bodyPr vert="vert270" rtlCol="0" anchor="ctr"/>
          <a:lstStyle/>
          <a:p>
            <a:pPr algn="ctr"/>
            <a:r>
              <a:rPr lang="fa-IR" sz="2400" b="0" cap="none" spc="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rPr>
              <a:t>اداره</a:t>
            </a:r>
            <a:r>
              <a:rPr lang="fa-IR" sz="2400" b="0" cap="none" spc="0" baseline="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rPr>
              <a:t> مطالعات و مقررات بانکي</a:t>
            </a:r>
            <a:endParaRPr lang="en-GB" sz="2400" b="0" cap="none" spc="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endParaRP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28" y="16123"/>
            <a:ext cx="672139" cy="69269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169D62B-BA9C-4D0C-8D0A-0FE04EF32B8D}" type="datetimeFigureOut">
              <a:rPr lang="en-US" smtClean="0"/>
              <a:pPr/>
              <a:t>6/12/2023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60C68B-1CF9-4CAA-B8A2-D47B88C665F7}" type="slidenum">
              <a:rPr lang="en-US" smtClean="0"/>
              <a:pPr/>
              <a:t>‹#›</a:t>
            </a:fld>
            <a:endParaRPr lang="en-US"/>
          </a:p>
        </p:txBody>
      </p:sp>
      <p:sp>
        <p:nvSpPr>
          <p:cNvPr id="8" name="Rectangle 7"/>
          <p:cNvSpPr/>
          <p:nvPr userDrawn="1"/>
        </p:nvSpPr>
        <p:spPr>
          <a:xfrm>
            <a:off x="11428" y="0"/>
            <a:ext cx="672139" cy="6858000"/>
          </a:xfrm>
          <a:prstGeom prst="rect">
            <a:avLst/>
          </a:prstGeom>
        </p:spPr>
        <p:style>
          <a:lnRef idx="1">
            <a:schemeClr val="accent1"/>
          </a:lnRef>
          <a:fillRef idx="2">
            <a:schemeClr val="accent1"/>
          </a:fillRef>
          <a:effectRef idx="1">
            <a:schemeClr val="accent1"/>
          </a:effectRef>
          <a:fontRef idx="minor">
            <a:schemeClr val="dk1"/>
          </a:fontRef>
        </p:style>
        <p:txBody>
          <a:bodyPr vert="vert270" rtlCol="0" anchor="ctr"/>
          <a:lstStyle/>
          <a:p>
            <a:pPr algn="ctr"/>
            <a:r>
              <a:rPr lang="fa-IR" sz="2400" b="0" cap="none" spc="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rPr>
              <a:t>اداره</a:t>
            </a:r>
            <a:r>
              <a:rPr lang="fa-IR" sz="2400" b="0" cap="none" spc="0" baseline="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rPr>
              <a:t> مطالعات و مقررات بانکي</a:t>
            </a:r>
            <a:endParaRPr lang="en-GB" sz="2400" b="0" cap="none" spc="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28" y="16123"/>
            <a:ext cx="672139" cy="69269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69D62B-BA9C-4D0C-8D0A-0FE04EF32B8D}" type="datetimeFigureOut">
              <a:rPr lang="en-US" smtClean="0"/>
              <a:pPr/>
              <a:t>6/12/2023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60C68B-1CF9-4CAA-B8A2-D47B88C665F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6.jpeg"/><Relationship Id="rId7" Type="http://schemas.openxmlformats.org/officeDocument/2006/relationships/diagramColors" Target="../diagrams/colors3.xml"/><Relationship Id="rId2"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6.jpeg"/><Relationship Id="rId7" Type="http://schemas.openxmlformats.org/officeDocument/2006/relationships/diagramColors" Target="../diagrams/colors1.xml"/><Relationship Id="rId2"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media/image8.jpg"/></Relationships>
</file>

<file path=ppt/slides/_rels/slide3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6.jpeg"/><Relationship Id="rId7" Type="http://schemas.openxmlformats.org/officeDocument/2006/relationships/diagramColors" Target="../diagrams/colors4.xml"/><Relationship Id="rId2"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3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hyperlink" Target="https://alirezamehrabi.com/bours/stock-investing/what-are-bonds" TargetMode="External"/></Relationships>
</file>

<file path=ppt/slides/_rels/slide3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40.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6.jpeg"/><Relationship Id="rId7" Type="http://schemas.openxmlformats.org/officeDocument/2006/relationships/diagramColors" Target="../diagrams/colors5.xml"/><Relationship Id="rId2"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4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6.jpeg"/><Relationship Id="rId7" Type="http://schemas.openxmlformats.org/officeDocument/2006/relationships/diagramColors" Target="../diagrams/colors6.xml"/><Relationship Id="rId2"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4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5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6.jpeg"/><Relationship Id="rId7" Type="http://schemas.openxmlformats.org/officeDocument/2006/relationships/diagramColors" Target="../diagrams/colors2.xml"/><Relationship Id="rId2"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75">
          <a:fgClr>
            <a:schemeClr val="accent1"/>
          </a:fgClr>
          <a:bgClr>
            <a:schemeClr val="bg1"/>
          </a:bgClr>
        </a:pattFill>
        <a:effectLst/>
      </p:bgPr>
    </p:bg>
    <p:spTree>
      <p:nvGrpSpPr>
        <p:cNvPr id="1" name=""/>
        <p:cNvGrpSpPr/>
        <p:nvPr/>
      </p:nvGrpSpPr>
      <p:grpSpPr>
        <a:xfrm>
          <a:off x="0" y="0"/>
          <a:ext cx="0" cy="0"/>
          <a:chOff x="0" y="0"/>
          <a:chExt cx="0" cy="0"/>
        </a:xfrm>
      </p:grpSpPr>
      <p:sp>
        <p:nvSpPr>
          <p:cNvPr id="3" name="Title 2"/>
          <p:cNvSpPr>
            <a:spLocks noGrp="1"/>
          </p:cNvSpPr>
          <p:nvPr>
            <p:ph type="ctrTitle"/>
          </p:nvPr>
        </p:nvSpPr>
        <p:spPr>
          <a:xfrm>
            <a:off x="971600" y="836713"/>
            <a:ext cx="7704856" cy="4824536"/>
          </a:xfrm>
        </p:spPr>
        <p:txBody>
          <a:bodyPr/>
          <a:lstStyle/>
          <a:p>
            <a:endParaRPr lang="fa-IR" dirty="0"/>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584" y="868680"/>
            <a:ext cx="8208912" cy="522461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type="subTitle" idx="1"/>
          </p:nvPr>
        </p:nvSpPr>
        <p:spPr>
          <a:xfrm>
            <a:off x="1185392" y="1196752"/>
            <a:ext cx="7630616" cy="5400600"/>
          </a:xfrm>
        </p:spPr>
        <p:txBody>
          <a:bodyPr>
            <a:normAutofit/>
          </a:bodyPr>
          <a:lstStyle/>
          <a:p>
            <a:pPr algn="just" rtl="1"/>
            <a:r>
              <a:rPr lang="fa-IR" sz="2800" b="1" dirty="0">
                <a:ln/>
                <a:solidFill>
                  <a:srgbClr val="002060"/>
                </a:solidFill>
                <a:effectLst>
                  <a:outerShdw blurRad="38100" dist="19050" dir="2700000" algn="tl" rotWithShape="0">
                    <a:schemeClr val="dk1">
                      <a:lumMod val="50000"/>
                      <a:alpha val="40000"/>
                    </a:schemeClr>
                  </a:outerShdw>
                </a:effectLst>
                <a:latin typeface="Shabnam"/>
                <a:cs typeface="B Titr" panose="00000700000000000000" pitchFamily="2" charset="-78"/>
              </a:rPr>
              <a:t>مسؤليت </a:t>
            </a:r>
            <a:r>
              <a:rPr lang="fa-IR" sz="2800" b="1" dirty="0" err="1">
                <a:ln/>
                <a:solidFill>
                  <a:srgbClr val="002060"/>
                </a:solidFill>
                <a:effectLst>
                  <a:outerShdw blurRad="38100" dist="19050" dir="2700000" algn="tl" rotWithShape="0">
                    <a:schemeClr val="dk1">
                      <a:lumMod val="50000"/>
                      <a:alpha val="40000"/>
                    </a:schemeClr>
                  </a:outerShdw>
                </a:effectLst>
                <a:latin typeface="Shabnam"/>
                <a:cs typeface="B Titr" panose="00000700000000000000" pitchFamily="2" charset="-78"/>
              </a:rPr>
              <a:t>تأسيس</a:t>
            </a:r>
            <a:r>
              <a:rPr lang="fa-IR" sz="2800" b="1" dirty="0">
                <a:ln/>
                <a:solidFill>
                  <a:srgbClr val="002060"/>
                </a:solidFill>
                <a:effectLst>
                  <a:outerShdw blurRad="38100" dist="19050" dir="2700000" algn="tl" rotWithShape="0">
                    <a:schemeClr val="dk1">
                      <a:lumMod val="50000"/>
                      <a:alpha val="40000"/>
                    </a:schemeClr>
                  </a:outerShdw>
                </a:effectLst>
                <a:latin typeface="Shabnam"/>
                <a:cs typeface="B Titr" panose="00000700000000000000" pitchFamily="2" charset="-78"/>
              </a:rPr>
              <a:t> و </a:t>
            </a:r>
            <a:r>
              <a:rPr lang="fa-IR" sz="2800" b="1" dirty="0" err="1">
                <a:ln/>
                <a:solidFill>
                  <a:srgbClr val="002060"/>
                </a:solidFill>
                <a:effectLst>
                  <a:outerShdw blurRad="38100" dist="19050" dir="2700000" algn="tl" rotWithShape="0">
                    <a:schemeClr val="dk1">
                      <a:lumMod val="50000"/>
                      <a:alpha val="40000"/>
                    </a:schemeClr>
                  </a:outerShdw>
                </a:effectLst>
                <a:latin typeface="Shabnam"/>
                <a:cs typeface="B Titr" panose="00000700000000000000" pitchFamily="2" charset="-78"/>
              </a:rPr>
              <a:t>فعاليت</a:t>
            </a:r>
            <a:r>
              <a:rPr lang="fa-IR" sz="2800" b="1" dirty="0">
                <a:ln/>
                <a:solidFill>
                  <a:srgbClr val="002060"/>
                </a:solidFill>
                <a:effectLst>
                  <a:outerShdw blurRad="38100" dist="19050" dir="2700000" algn="tl" rotWithShape="0">
                    <a:schemeClr val="dk1">
                      <a:lumMod val="50000"/>
                      <a:alpha val="40000"/>
                    </a:schemeClr>
                  </a:outerShdw>
                </a:effectLst>
                <a:latin typeface="Shabnam"/>
                <a:cs typeface="B Titr" panose="00000700000000000000" pitchFamily="2" charset="-78"/>
              </a:rPr>
              <a:t> :</a:t>
            </a:r>
          </a:p>
          <a:p>
            <a:pPr algn="just" rtl="1"/>
            <a:endParaRPr lang="fa-IR" sz="2800" dirty="0">
              <a:solidFill>
                <a:srgbClr val="002060"/>
              </a:solidFill>
            </a:endParaRPr>
          </a:p>
          <a:p>
            <a:pPr algn="justLow" rtl="1">
              <a:lnSpc>
                <a:spcPct val="150000"/>
              </a:lnSpc>
            </a:pPr>
            <a:r>
              <a:rPr lang="fa-IR" sz="2800" dirty="0">
                <a:ln w="0"/>
                <a:solidFill>
                  <a:schemeClr val="tx1"/>
                </a:solidFill>
                <a:effectLst>
                  <a:glow rad="101600">
                    <a:schemeClr val="accent2">
                      <a:satMod val="175000"/>
                      <a:alpha val="40000"/>
                    </a:schemeClr>
                  </a:glow>
                  <a:outerShdw blurRad="38100" dist="19050" dir="2700000" algn="tl" rotWithShape="0">
                    <a:schemeClr val="dk1">
                      <a:alpha val="40000"/>
                    </a:schemeClr>
                  </a:outerShdw>
                </a:effectLst>
                <a:cs typeface="B Titr" panose="00000700000000000000" pitchFamily="2" charset="-78"/>
              </a:rPr>
              <a:t>  اشتغال به عمليات بانكي توسط اشخاص حقيقي و يا حقوقي تحت هرعنوان و تأسيس و ثبت هرگونه تشكل براي انجام عمليات بانكي، </a:t>
            </a:r>
            <a:r>
              <a:rPr lang="fa-IR" sz="2800" u="sng" dirty="0">
                <a:ln w="0"/>
                <a:solidFill>
                  <a:srgbClr val="FFFF00"/>
                </a:solidFill>
                <a:effectLst>
                  <a:glow rad="101600">
                    <a:srgbClr val="1C33DE">
                      <a:alpha val="40000"/>
                    </a:srgbClr>
                  </a:glow>
                  <a:outerShdw blurRad="38100" dist="19050" dir="2700000" algn="tl" rotWithShape="0">
                    <a:schemeClr val="dk1">
                      <a:alpha val="40000"/>
                    </a:schemeClr>
                  </a:outerShdw>
                </a:effectLst>
                <a:cs typeface="B Titr" panose="00000700000000000000" pitchFamily="2" charset="-78"/>
              </a:rPr>
              <a:t>بدون دريافت مجوز از بانك مركزي</a:t>
            </a:r>
            <a:r>
              <a:rPr lang="fa-IR" sz="2800" dirty="0">
                <a:ln w="0"/>
                <a:solidFill>
                  <a:srgbClr val="FFFF00"/>
                </a:solidFill>
                <a:effectLst>
                  <a:glow rad="101600">
                    <a:srgbClr val="1C33DE">
                      <a:alpha val="40000"/>
                    </a:srgbClr>
                  </a:glow>
                  <a:outerShdw blurRad="38100" dist="19050" dir="2700000" algn="tl" rotWithShape="0">
                    <a:schemeClr val="dk1">
                      <a:alpha val="40000"/>
                    </a:schemeClr>
                  </a:outerShdw>
                </a:effectLst>
                <a:cs typeface="B Titr" panose="00000700000000000000" pitchFamily="2" charset="-78"/>
              </a:rPr>
              <a:t> </a:t>
            </a:r>
            <a:r>
              <a:rPr lang="fa-IR" sz="2800" dirty="0">
                <a:ln w="0"/>
                <a:solidFill>
                  <a:schemeClr val="tx1"/>
                </a:solidFill>
                <a:effectLst>
                  <a:glow rad="101600">
                    <a:schemeClr val="accent2">
                      <a:satMod val="175000"/>
                      <a:alpha val="40000"/>
                    </a:schemeClr>
                  </a:glow>
                  <a:outerShdw blurRad="38100" dist="19050" dir="2700000" algn="tl" rotWithShape="0">
                    <a:schemeClr val="dk1">
                      <a:alpha val="40000"/>
                    </a:schemeClr>
                  </a:outerShdw>
                </a:effectLst>
                <a:cs typeface="B Titr" panose="00000700000000000000" pitchFamily="2" charset="-78"/>
              </a:rPr>
              <a:t>جمهوري اسلامي ايران ممنوع و مشمول </a:t>
            </a:r>
            <a:r>
              <a:rPr lang="fa-IR" sz="2800" dirty="0" err="1">
                <a:ln w="0"/>
                <a:solidFill>
                  <a:schemeClr val="tx1"/>
                </a:solidFill>
                <a:effectLst>
                  <a:glow rad="101600">
                    <a:schemeClr val="accent2">
                      <a:satMod val="175000"/>
                      <a:alpha val="40000"/>
                    </a:schemeClr>
                  </a:glow>
                  <a:outerShdw blurRad="38100" dist="19050" dir="2700000" algn="tl" rotWithShape="0">
                    <a:schemeClr val="dk1">
                      <a:alpha val="40000"/>
                    </a:schemeClr>
                  </a:outerShdw>
                </a:effectLst>
                <a:cs typeface="B Titr" panose="00000700000000000000" pitchFamily="2" charset="-78"/>
              </a:rPr>
              <a:t>مجازات‌هاي</a:t>
            </a:r>
            <a:r>
              <a:rPr lang="fa-IR" sz="2800" dirty="0">
                <a:ln w="0"/>
                <a:solidFill>
                  <a:schemeClr val="tx1"/>
                </a:solidFill>
                <a:effectLst>
                  <a:glow rad="101600">
                    <a:schemeClr val="accent2">
                      <a:satMod val="175000"/>
                      <a:alpha val="40000"/>
                    </a:schemeClr>
                  </a:glow>
                  <a:outerShdw blurRad="38100" dist="19050" dir="2700000" algn="tl" rotWithShape="0">
                    <a:schemeClr val="dk1">
                      <a:alpha val="40000"/>
                    </a:schemeClr>
                  </a:outerShdw>
                </a:effectLst>
                <a:cs typeface="B Titr" panose="00000700000000000000" pitchFamily="2" charset="-78"/>
              </a:rPr>
              <a:t> مقرر در قانون </a:t>
            </a:r>
            <a:r>
              <a:rPr lang="fa-IR" sz="2800" dirty="0" err="1">
                <a:ln w="0"/>
                <a:solidFill>
                  <a:schemeClr val="tx1"/>
                </a:solidFill>
                <a:effectLst>
                  <a:glow rad="101600">
                    <a:schemeClr val="accent2">
                      <a:satMod val="175000"/>
                      <a:alpha val="40000"/>
                    </a:schemeClr>
                  </a:glow>
                  <a:outerShdw blurRad="38100" dist="19050" dir="2700000" algn="tl" rotWithShape="0">
                    <a:schemeClr val="dk1">
                      <a:alpha val="40000"/>
                    </a:schemeClr>
                  </a:outerShdw>
                </a:effectLst>
                <a:cs typeface="B Titr" panose="00000700000000000000" pitchFamily="2" charset="-78"/>
              </a:rPr>
              <a:t>تنظيم</a:t>
            </a:r>
            <a:r>
              <a:rPr lang="fa-IR" sz="2800" dirty="0">
                <a:ln w="0"/>
                <a:solidFill>
                  <a:schemeClr val="tx1"/>
                </a:solidFill>
                <a:effectLst>
                  <a:glow rad="101600">
                    <a:schemeClr val="accent2">
                      <a:satMod val="175000"/>
                      <a:alpha val="40000"/>
                    </a:schemeClr>
                  </a:glow>
                  <a:outerShdw blurRad="38100" dist="19050" dir="2700000" algn="tl" rotWithShape="0">
                    <a:schemeClr val="dk1">
                      <a:alpha val="40000"/>
                    </a:schemeClr>
                  </a:outerShdw>
                </a:effectLst>
                <a:cs typeface="B Titr" panose="00000700000000000000" pitchFamily="2" charset="-78"/>
              </a:rPr>
              <a:t> بازار </a:t>
            </a:r>
            <a:r>
              <a:rPr lang="fa-IR" sz="2800" dirty="0" err="1">
                <a:ln w="0"/>
                <a:solidFill>
                  <a:schemeClr val="tx1"/>
                </a:solidFill>
                <a:effectLst>
                  <a:glow rad="101600">
                    <a:schemeClr val="accent2">
                      <a:satMod val="175000"/>
                      <a:alpha val="40000"/>
                    </a:schemeClr>
                  </a:glow>
                  <a:outerShdw blurRad="38100" dist="19050" dir="2700000" algn="tl" rotWithShape="0">
                    <a:schemeClr val="dk1">
                      <a:alpha val="40000"/>
                    </a:schemeClr>
                  </a:outerShdw>
                </a:effectLst>
                <a:cs typeface="B Titr" panose="00000700000000000000" pitchFamily="2" charset="-78"/>
              </a:rPr>
              <a:t>غير</a:t>
            </a:r>
            <a:r>
              <a:rPr lang="fa-IR" sz="2800" dirty="0">
                <a:ln w="0"/>
                <a:solidFill>
                  <a:schemeClr val="tx1"/>
                </a:solidFill>
                <a:effectLst>
                  <a:glow rad="101600">
                    <a:schemeClr val="accent2">
                      <a:satMod val="175000"/>
                      <a:alpha val="40000"/>
                    </a:schemeClr>
                  </a:glow>
                  <a:outerShdw blurRad="38100" dist="19050" dir="2700000" algn="tl" rotWithShape="0">
                    <a:schemeClr val="dk1">
                      <a:alpha val="40000"/>
                    </a:schemeClr>
                  </a:outerShdw>
                </a:effectLst>
                <a:cs typeface="B Titr" panose="00000700000000000000" pitchFamily="2" charset="-78"/>
              </a:rPr>
              <a:t> متشکل </a:t>
            </a:r>
            <a:r>
              <a:rPr lang="fa-IR" sz="2800" dirty="0" err="1">
                <a:ln w="0"/>
                <a:solidFill>
                  <a:schemeClr val="tx1"/>
                </a:solidFill>
                <a:effectLst>
                  <a:glow rad="101600">
                    <a:schemeClr val="accent2">
                      <a:satMod val="175000"/>
                      <a:alpha val="40000"/>
                    </a:schemeClr>
                  </a:glow>
                  <a:outerShdw blurRad="38100" dist="19050" dir="2700000" algn="tl" rotWithShape="0">
                    <a:schemeClr val="dk1">
                      <a:alpha val="40000"/>
                    </a:schemeClr>
                  </a:outerShdw>
                </a:effectLst>
                <a:cs typeface="B Titr" panose="00000700000000000000" pitchFamily="2" charset="-78"/>
              </a:rPr>
              <a:t>پولي</a:t>
            </a:r>
            <a:r>
              <a:rPr lang="fa-IR" sz="2800" dirty="0">
                <a:ln w="0"/>
                <a:solidFill>
                  <a:schemeClr val="tx1"/>
                </a:solidFill>
                <a:effectLst>
                  <a:glow rad="101600">
                    <a:schemeClr val="accent2">
                      <a:satMod val="175000"/>
                      <a:alpha val="40000"/>
                    </a:schemeClr>
                  </a:glow>
                  <a:outerShdw blurRad="38100" dist="19050" dir="2700000" algn="tl" rotWithShape="0">
                    <a:schemeClr val="dk1">
                      <a:alpha val="40000"/>
                    </a:schemeClr>
                  </a:outerShdw>
                </a:effectLst>
                <a:cs typeface="B Titr" panose="00000700000000000000" pitchFamily="2" charset="-78"/>
              </a:rPr>
              <a:t> است.</a:t>
            </a:r>
            <a:endParaRPr lang="en-US" sz="2000" dirty="0">
              <a:ln w="0"/>
              <a:solidFill>
                <a:schemeClr val="tx1"/>
              </a:solidFill>
              <a:effectLst>
                <a:glow rad="101600">
                  <a:schemeClr val="accent2">
                    <a:satMod val="175000"/>
                    <a:alpha val="40000"/>
                  </a:schemeClr>
                </a:glow>
                <a:outerShdw blurRad="38100" dist="19050" dir="2700000" algn="tl" rotWithShape="0">
                  <a:schemeClr val="dk1">
                    <a:alpha val="40000"/>
                  </a:schemeClr>
                </a:outerShdw>
              </a:effectLst>
              <a:latin typeface="Shabnam"/>
              <a:cs typeface="B Titr" panose="00000700000000000000" pitchFamily="2" charset="-78"/>
            </a:endParaRPr>
          </a:p>
        </p:txBody>
      </p:sp>
      <p:sp>
        <p:nvSpPr>
          <p:cNvPr id="4" name="Title 1"/>
          <p:cNvSpPr>
            <a:spLocks noGrp="1"/>
          </p:cNvSpPr>
          <p:nvPr>
            <p:ph type="ctrTitle"/>
          </p:nvPr>
        </p:nvSpPr>
        <p:spPr>
          <a:xfrm>
            <a:off x="1043608" y="116632"/>
            <a:ext cx="7772400" cy="792088"/>
          </a:xfrm>
          <a:blipFill>
            <a:blip r:embed="rId3"/>
            <a:tile tx="0" ty="0" sx="100000" sy="100000" flip="none" algn="tl"/>
          </a:blipFill>
        </p:spPr>
        <p:txBody>
          <a:bodyPr>
            <a:normAutofit/>
          </a:bodyPr>
          <a:lstStyle/>
          <a:p>
            <a:r>
              <a:rPr lang="fa-IR" sz="2800" b="1">
                <a:ln w="13462">
                  <a:solidFill>
                    <a:prstClr val="white"/>
                  </a:solidFill>
                  <a:prstDash val="solid"/>
                </a:ln>
                <a:solidFill>
                  <a:prstClr val="black">
                    <a:lumMod val="85000"/>
                    <a:lumOff val="15000"/>
                  </a:prstClr>
                </a:solidFill>
                <a:effectLst>
                  <a:glow rad="101600">
                    <a:schemeClr val="accent6">
                      <a:satMod val="175000"/>
                      <a:alpha val="40000"/>
                    </a:schemeClr>
                  </a:glow>
                  <a:outerShdw dist="38100" dir="2700000" algn="bl" rotWithShape="0">
                    <a:srgbClr val="4BACC6"/>
                  </a:outerShdw>
                </a:effectLst>
                <a:cs typeface="B Titr" panose="00000700000000000000" pitchFamily="2" charset="-78"/>
              </a:rPr>
              <a:t>تعاريف، مفاهيم و مصاديق</a:t>
            </a:r>
            <a:endParaRPr lang="fa-IR" sz="2800" b="1" dirty="0">
              <a:ln w="13462">
                <a:solidFill>
                  <a:prstClr val="white"/>
                </a:solidFill>
                <a:prstDash val="solid"/>
              </a:ln>
              <a:solidFill>
                <a:prstClr val="black">
                  <a:lumMod val="85000"/>
                  <a:lumOff val="15000"/>
                </a:prstClr>
              </a:solidFill>
              <a:effectLst>
                <a:glow rad="101600">
                  <a:schemeClr val="accent6">
                    <a:satMod val="175000"/>
                    <a:alpha val="40000"/>
                  </a:schemeClr>
                </a:glow>
                <a:outerShdw dist="38100" dir="2700000" algn="bl" rotWithShape="0">
                  <a:srgbClr val="4BACC6"/>
                </a:outerShdw>
              </a:effectLst>
              <a:cs typeface="B Titr" panose="00000700000000000000" pitchFamily="2" charset="-78"/>
            </a:endParaRPr>
          </a:p>
        </p:txBody>
      </p:sp>
    </p:spTree>
    <p:extLst>
      <p:ext uri="{BB962C8B-B14F-4D97-AF65-F5344CB8AC3E}">
        <p14:creationId xmlns:p14="http://schemas.microsoft.com/office/powerpoint/2010/main" val="32320541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17997" y="254978"/>
            <a:ext cx="7628384" cy="725750"/>
          </a:xfrm>
          <a:blipFill>
            <a:blip r:embed="rId3"/>
            <a:tile tx="0" ty="0" sx="100000" sy="100000" flip="none" algn="tl"/>
          </a:blipFill>
        </p:spPr>
        <p:txBody>
          <a:bodyPr>
            <a:normAutofit/>
          </a:bodyPr>
          <a:lstStyle/>
          <a:p>
            <a:r>
              <a:rPr lang="fa-IR" sz="2800" b="1">
                <a:ln w="13462">
                  <a:solidFill>
                    <a:prstClr val="white"/>
                  </a:solidFill>
                  <a:prstDash val="solid"/>
                </a:ln>
                <a:solidFill>
                  <a:prstClr val="black">
                    <a:lumMod val="85000"/>
                    <a:lumOff val="15000"/>
                  </a:prstClr>
                </a:solidFill>
                <a:effectLst>
                  <a:glow rad="101600">
                    <a:srgbClr val="92D050">
                      <a:satMod val="175000"/>
                      <a:alpha val="40000"/>
                    </a:srgbClr>
                  </a:glow>
                  <a:outerShdw dist="38100" dir="2700000" algn="bl" rotWithShape="0">
                    <a:srgbClr val="4BACC6"/>
                  </a:outerShdw>
                </a:effectLst>
                <a:cs typeface="B Titr" panose="00000700000000000000" pitchFamily="2" charset="-78"/>
              </a:rPr>
              <a:t>تعاريف، مفاهيم و مصاديق</a:t>
            </a:r>
            <a:endParaRPr lang="fa-IR" sz="24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endParaRPr>
          </a:p>
        </p:txBody>
      </p:sp>
      <p:sp>
        <p:nvSpPr>
          <p:cNvPr id="4" name="Subtitle 4"/>
          <p:cNvSpPr>
            <a:spLocks noGrp="1"/>
          </p:cNvSpPr>
          <p:nvPr>
            <p:ph type="subTitle" idx="1"/>
          </p:nvPr>
        </p:nvSpPr>
        <p:spPr>
          <a:xfrm>
            <a:off x="1117997" y="1124744"/>
            <a:ext cx="7628384" cy="5472608"/>
          </a:xfrm>
          <a:effectLst>
            <a:glow rad="101600">
              <a:schemeClr val="bg1">
                <a:alpha val="60000"/>
              </a:schemeClr>
            </a:glow>
          </a:effectLst>
        </p:spPr>
        <p:txBody>
          <a:bodyPr>
            <a:normAutofit/>
          </a:bodyPr>
          <a:lstStyle/>
          <a:p>
            <a:pPr algn="r" rtl="1"/>
            <a:r>
              <a:rPr lang="fa-IR" sz="2800" b="1" dirty="0">
                <a:ln/>
                <a:solidFill>
                  <a:srgbClr val="002060"/>
                </a:solidFill>
                <a:effectLst>
                  <a:outerShdw blurRad="38100" dist="19050" dir="2700000" algn="tl" rotWithShape="0">
                    <a:schemeClr val="dk1">
                      <a:lumMod val="50000"/>
                      <a:alpha val="40000"/>
                    </a:schemeClr>
                  </a:outerShdw>
                </a:effectLst>
                <a:latin typeface="Shabnam"/>
                <a:cs typeface="B Titr" panose="00000700000000000000" pitchFamily="2" charset="-78"/>
              </a:rPr>
              <a:t>مسؤليت مدني و جبران خسارات:</a:t>
            </a:r>
          </a:p>
          <a:p>
            <a:pPr algn="r" rtl="1"/>
            <a:r>
              <a:rPr lang="fa-IR" sz="2600" b="1" dirty="0">
                <a:solidFill>
                  <a:srgbClr val="002060"/>
                </a:solidFill>
                <a:latin typeface="Times New Roman" panose="02020603050405020304" pitchFamily="18" charset="0"/>
                <a:ea typeface="Times New Roman" panose="02020603050405020304" pitchFamily="18" charset="0"/>
                <a:cs typeface="B Nikoo" panose="00000400000000000000" pitchFamily="2" charset="-78"/>
              </a:rPr>
              <a:t>منابع و مباني حقوقي مسؤليت مدني </a:t>
            </a:r>
            <a:r>
              <a:rPr lang="fa-IR" sz="1800" b="1" dirty="0">
                <a:solidFill>
                  <a:srgbClr val="002060"/>
                </a:solidFill>
                <a:latin typeface="Times New Roman" panose="02020603050405020304" pitchFamily="18" charset="0"/>
                <a:ea typeface="Times New Roman" panose="02020603050405020304" pitchFamily="18" charset="0"/>
                <a:cs typeface="B Nikoo" panose="00000400000000000000" pitchFamily="2" charset="-78"/>
              </a:rPr>
              <a:t>(قهري و قراردادي):</a:t>
            </a:r>
            <a:endParaRPr lang="fa-IR" sz="2600" b="1" dirty="0">
              <a:solidFill>
                <a:srgbClr val="002060"/>
              </a:solidFill>
              <a:latin typeface="Times New Roman" panose="02020603050405020304" pitchFamily="18" charset="0"/>
              <a:ea typeface="Times New Roman" panose="02020603050405020304" pitchFamily="18" charset="0"/>
              <a:cs typeface="B Nikoo" panose="00000400000000000000" pitchFamily="2" charset="-78"/>
            </a:endParaRPr>
          </a:p>
          <a:p>
            <a:pPr algn="r" rtl="1"/>
            <a:endParaRPr lang="fa-IR" sz="2400" dirty="0">
              <a:latin typeface="BNazanin"/>
            </a:endParaRPr>
          </a:p>
          <a:p>
            <a:pPr algn="r" rtl="1"/>
            <a:endParaRPr lang="fa-IR" sz="2400" dirty="0">
              <a:latin typeface="BNazanin"/>
            </a:endParaRPr>
          </a:p>
          <a:p>
            <a:pPr algn="r" rtl="1"/>
            <a:endParaRPr lang="fa-IR" sz="2400" dirty="0">
              <a:latin typeface="BNazanin"/>
            </a:endParaRPr>
          </a:p>
          <a:p>
            <a:pPr marL="266700" algn="r" rtl="1"/>
            <a:r>
              <a:rPr lang="fa-IR" sz="2400" dirty="0">
                <a:latin typeface="BNazanin"/>
              </a:rPr>
              <a:t> </a:t>
            </a:r>
            <a:r>
              <a:rPr lang="fa-IR" sz="2400" b="1" dirty="0">
                <a:solidFill>
                  <a:schemeClr val="tx1"/>
                </a:solidFill>
                <a:effectLst>
                  <a:outerShdw blurRad="38100" dist="38100" dir="2700000" algn="tl">
                    <a:srgbClr val="000000">
                      <a:alpha val="43137"/>
                    </a:srgbClr>
                  </a:outerShdw>
                </a:effectLst>
                <a:latin typeface="BNazanin"/>
                <a:cs typeface="B Homa" panose="00000400000000000000" pitchFamily="2" charset="-78"/>
              </a:rPr>
              <a:t>قانون مدني،</a:t>
            </a:r>
          </a:p>
          <a:p>
            <a:pPr marL="266700" algn="r" rtl="1"/>
            <a:r>
              <a:rPr lang="fa-IR" sz="2400" b="1" dirty="0">
                <a:solidFill>
                  <a:schemeClr val="tx1"/>
                </a:solidFill>
                <a:effectLst>
                  <a:outerShdw blurRad="38100" dist="38100" dir="2700000" algn="tl">
                    <a:srgbClr val="000000">
                      <a:alpha val="43137"/>
                    </a:srgbClr>
                  </a:outerShdw>
                </a:effectLst>
                <a:latin typeface="BNazanin"/>
                <a:cs typeface="B Homa" panose="00000400000000000000" pitchFamily="2" charset="-78"/>
              </a:rPr>
              <a:t> قانون تجارت،</a:t>
            </a:r>
          </a:p>
          <a:p>
            <a:pPr marL="266700" algn="r" rtl="1"/>
            <a:r>
              <a:rPr lang="fa-IR" sz="2400" b="1" dirty="0">
                <a:solidFill>
                  <a:schemeClr val="tx1"/>
                </a:solidFill>
                <a:effectLst>
                  <a:outerShdw blurRad="38100" dist="38100" dir="2700000" algn="tl">
                    <a:srgbClr val="000000">
                      <a:alpha val="43137"/>
                    </a:srgbClr>
                  </a:outerShdw>
                </a:effectLst>
                <a:latin typeface="BNazanin"/>
                <a:cs typeface="B Homa" panose="00000400000000000000" pitchFamily="2" charset="-78"/>
              </a:rPr>
              <a:t> قانون مسؤليت مدني،</a:t>
            </a:r>
          </a:p>
          <a:p>
            <a:pPr marL="266700" algn="r" rtl="1"/>
            <a:r>
              <a:rPr lang="fa-IR" sz="2400" b="1" dirty="0">
                <a:solidFill>
                  <a:schemeClr val="tx1"/>
                </a:solidFill>
                <a:effectLst>
                  <a:outerShdw blurRad="38100" dist="38100" dir="2700000" algn="tl">
                    <a:srgbClr val="000000">
                      <a:alpha val="43137"/>
                    </a:srgbClr>
                  </a:outerShdw>
                </a:effectLst>
                <a:latin typeface="BNazanin"/>
                <a:cs typeface="B Homa" panose="00000400000000000000" pitchFamily="2" charset="-78"/>
              </a:rPr>
              <a:t> قانون تجارت الکترونيک </a:t>
            </a:r>
          </a:p>
          <a:p>
            <a:pPr marL="266700" algn="r" rtl="1"/>
            <a:r>
              <a:rPr lang="fa-IR" sz="2400" b="1" dirty="0">
                <a:solidFill>
                  <a:schemeClr val="tx1"/>
                </a:solidFill>
                <a:effectLst>
                  <a:outerShdw blurRad="38100" dist="38100" dir="2700000" algn="tl">
                    <a:srgbClr val="000000">
                      <a:alpha val="43137"/>
                    </a:srgbClr>
                  </a:outerShdw>
                </a:effectLst>
                <a:latin typeface="BNazanin"/>
                <a:cs typeface="B Homa" panose="00000400000000000000" pitchFamily="2" charset="-78"/>
              </a:rPr>
              <a:t>قانون حمايت از مصرف‌کنندگان مصوب سال 1388</a:t>
            </a:r>
          </a:p>
          <a:p>
            <a:pPr marL="266700" algn="r" rtl="1"/>
            <a:r>
              <a:rPr lang="fa-IR" sz="2400" b="1" dirty="0">
                <a:solidFill>
                  <a:schemeClr val="tx1"/>
                </a:solidFill>
                <a:effectLst>
                  <a:outerShdw blurRad="38100" dist="38100" dir="2700000" algn="tl">
                    <a:srgbClr val="000000">
                      <a:alpha val="43137"/>
                    </a:srgbClr>
                  </a:outerShdw>
                </a:effectLst>
                <a:latin typeface="BNazanin"/>
                <a:cs typeface="B Homa" panose="00000400000000000000" pitchFamily="2" charset="-78"/>
              </a:rPr>
              <a:t>قانون </a:t>
            </a:r>
            <a:r>
              <a:rPr lang="fa-IR" sz="2400" b="1" dirty="0" err="1">
                <a:solidFill>
                  <a:schemeClr val="tx1"/>
                </a:solidFill>
                <a:effectLst>
                  <a:outerShdw blurRad="38100" dist="38100" dir="2700000" algn="tl">
                    <a:srgbClr val="000000">
                      <a:alpha val="43137"/>
                    </a:srgbClr>
                  </a:outerShdw>
                </a:effectLst>
                <a:latin typeface="BNazanin"/>
                <a:cs typeface="B Homa" panose="00000400000000000000" pitchFamily="2" charset="-78"/>
              </a:rPr>
              <a:t>پولي</a:t>
            </a:r>
            <a:r>
              <a:rPr lang="fa-IR" sz="2400" b="1" dirty="0">
                <a:solidFill>
                  <a:schemeClr val="tx1"/>
                </a:solidFill>
                <a:effectLst>
                  <a:outerShdw blurRad="38100" dist="38100" dir="2700000" algn="tl">
                    <a:srgbClr val="000000">
                      <a:alpha val="43137"/>
                    </a:srgbClr>
                  </a:outerShdw>
                </a:effectLst>
                <a:latin typeface="BNazanin"/>
                <a:cs typeface="B Homa" panose="00000400000000000000" pitchFamily="2" charset="-78"/>
              </a:rPr>
              <a:t> و </a:t>
            </a:r>
            <a:r>
              <a:rPr lang="fa-IR" sz="2400" b="1" dirty="0" err="1">
                <a:solidFill>
                  <a:schemeClr val="tx1"/>
                </a:solidFill>
                <a:effectLst>
                  <a:outerShdw blurRad="38100" dist="38100" dir="2700000" algn="tl">
                    <a:srgbClr val="000000">
                      <a:alpha val="43137"/>
                    </a:srgbClr>
                  </a:outerShdw>
                </a:effectLst>
                <a:latin typeface="BNazanin"/>
                <a:cs typeface="B Homa" panose="00000400000000000000" pitchFamily="2" charset="-78"/>
              </a:rPr>
              <a:t>بانکي</a:t>
            </a:r>
            <a:r>
              <a:rPr lang="fa-IR" sz="2400" b="1" dirty="0">
                <a:solidFill>
                  <a:schemeClr val="tx1"/>
                </a:solidFill>
                <a:effectLst>
                  <a:outerShdw blurRad="38100" dist="38100" dir="2700000" algn="tl">
                    <a:srgbClr val="000000">
                      <a:alpha val="43137"/>
                    </a:srgbClr>
                  </a:outerShdw>
                </a:effectLst>
                <a:latin typeface="BNazanin"/>
                <a:cs typeface="B Homa" panose="00000400000000000000" pitchFamily="2" charset="-78"/>
              </a:rPr>
              <a:t> کشور</a:t>
            </a:r>
          </a:p>
          <a:p>
            <a:pPr marL="266700" algn="r" rtl="1"/>
            <a:r>
              <a:rPr lang="fa-IR" sz="2400" b="1" dirty="0">
                <a:solidFill>
                  <a:schemeClr val="tx1"/>
                </a:solidFill>
                <a:effectLst>
                  <a:outerShdw blurRad="38100" dist="38100" dir="2700000" algn="tl">
                    <a:srgbClr val="000000">
                      <a:alpha val="43137"/>
                    </a:srgbClr>
                  </a:outerShdw>
                </a:effectLst>
                <a:latin typeface="BNazanin"/>
                <a:cs typeface="B Homa" panose="00000400000000000000" pitchFamily="2" charset="-78"/>
              </a:rPr>
              <a:t>ضوابط و مقررات خاص موضوعه</a:t>
            </a:r>
          </a:p>
          <a:p>
            <a:pPr algn="r" rtl="1"/>
            <a:endParaRPr lang="fa-IR" dirty="0">
              <a:latin typeface="BNazanin"/>
            </a:endParaRPr>
          </a:p>
        </p:txBody>
      </p:sp>
      <p:graphicFrame>
        <p:nvGraphicFramePr>
          <p:cNvPr id="5" name="Diagram 4"/>
          <p:cNvGraphicFramePr/>
          <p:nvPr>
            <p:extLst>
              <p:ext uri="{D42A27DB-BD31-4B8C-83A1-F6EECF244321}">
                <p14:modId xmlns:p14="http://schemas.microsoft.com/office/powerpoint/2010/main" val="3545419712"/>
              </p:ext>
            </p:extLst>
          </p:nvPr>
        </p:nvGraphicFramePr>
        <p:xfrm>
          <a:off x="1475656" y="2132856"/>
          <a:ext cx="7128792" cy="158417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09001236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17997" y="254978"/>
            <a:ext cx="7628384" cy="725750"/>
          </a:xfrm>
          <a:blipFill>
            <a:blip r:embed="rId3"/>
            <a:tile tx="0" ty="0" sx="100000" sy="100000" flip="none" algn="tl"/>
          </a:blipFill>
        </p:spPr>
        <p:txBody>
          <a:bodyPr>
            <a:normAutofit/>
          </a:bodyPr>
          <a:lstStyle/>
          <a:p>
            <a:r>
              <a:rPr lang="fa-IR" sz="2800" b="1" dirty="0">
                <a:ln w="13462">
                  <a:solidFill>
                    <a:prstClr val="white"/>
                  </a:solidFill>
                  <a:prstDash val="solid"/>
                </a:ln>
                <a:solidFill>
                  <a:prstClr val="black">
                    <a:lumMod val="85000"/>
                    <a:lumOff val="15000"/>
                  </a:prstClr>
                </a:solidFill>
                <a:effectLst>
                  <a:glow rad="101600">
                    <a:srgbClr val="92D050">
                      <a:satMod val="175000"/>
                      <a:alpha val="40000"/>
                    </a:srgbClr>
                  </a:glow>
                  <a:outerShdw dist="38100" dir="2700000" algn="bl" rotWithShape="0">
                    <a:srgbClr val="4BACC6"/>
                  </a:outerShdw>
                </a:effectLst>
                <a:cs typeface="B Titr" panose="00000700000000000000" pitchFamily="2" charset="-78"/>
              </a:rPr>
              <a:t>تعريف و تبيين مفهوم مسؤليت، مصاديق و مفاهيم مشابه </a:t>
            </a:r>
            <a:endParaRPr lang="fa-IR" sz="24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endParaRPr>
          </a:p>
        </p:txBody>
      </p:sp>
      <p:sp>
        <p:nvSpPr>
          <p:cNvPr id="4" name="Subtitle 4"/>
          <p:cNvSpPr>
            <a:spLocks noGrp="1"/>
          </p:cNvSpPr>
          <p:nvPr>
            <p:ph type="subTitle" idx="1"/>
          </p:nvPr>
        </p:nvSpPr>
        <p:spPr>
          <a:xfrm>
            <a:off x="1117997" y="1124744"/>
            <a:ext cx="7628384" cy="5472608"/>
          </a:xfrm>
        </p:spPr>
        <p:txBody>
          <a:bodyPr>
            <a:normAutofit fontScale="92500"/>
          </a:bodyPr>
          <a:lstStyle/>
          <a:p>
            <a:pPr algn="r" rtl="1"/>
            <a:r>
              <a:rPr lang="fa-IR" sz="2800" b="1" dirty="0">
                <a:ln/>
                <a:solidFill>
                  <a:srgbClr val="002060"/>
                </a:solidFill>
                <a:effectLst>
                  <a:outerShdw blurRad="38100" dist="19050" dir="2700000" algn="tl" rotWithShape="0">
                    <a:schemeClr val="dk1">
                      <a:lumMod val="50000"/>
                      <a:alpha val="40000"/>
                    </a:schemeClr>
                  </a:outerShdw>
                </a:effectLst>
                <a:latin typeface="Shabnam"/>
                <a:cs typeface="B Titr" panose="00000700000000000000" pitchFamily="2" charset="-78"/>
              </a:rPr>
              <a:t>مسؤليت مدني و جبران خسارات:</a:t>
            </a:r>
          </a:p>
          <a:p>
            <a:pPr algn="r" rtl="1"/>
            <a:endParaRPr lang="fa-IR" sz="2800" b="1" dirty="0">
              <a:ln/>
              <a:solidFill>
                <a:srgbClr val="002060"/>
              </a:solidFill>
              <a:effectLst>
                <a:outerShdw blurRad="38100" dist="19050" dir="2700000" algn="tl" rotWithShape="0">
                  <a:schemeClr val="dk1">
                    <a:lumMod val="50000"/>
                    <a:alpha val="40000"/>
                  </a:schemeClr>
                </a:outerShdw>
              </a:effectLst>
              <a:latin typeface="Shabnam"/>
              <a:cs typeface="B Titr" panose="00000700000000000000" pitchFamily="2" charset="-78"/>
            </a:endParaRPr>
          </a:p>
          <a:p>
            <a:pPr algn="r" rtl="1"/>
            <a:endParaRPr lang="fa-IR" sz="2800" b="1" dirty="0">
              <a:ln/>
              <a:solidFill>
                <a:srgbClr val="002060"/>
              </a:solidFill>
              <a:effectLst>
                <a:outerShdw blurRad="38100" dist="19050" dir="2700000" algn="tl" rotWithShape="0">
                  <a:schemeClr val="dk1">
                    <a:lumMod val="50000"/>
                    <a:alpha val="40000"/>
                  </a:schemeClr>
                </a:outerShdw>
              </a:effectLst>
              <a:latin typeface="Shabnam"/>
              <a:cs typeface="B Titr" panose="00000700000000000000" pitchFamily="2" charset="-78"/>
            </a:endParaRPr>
          </a:p>
          <a:p>
            <a:pPr algn="r" rtl="1"/>
            <a:endParaRPr lang="fa-IR" sz="2800" b="1" dirty="0">
              <a:ln/>
              <a:solidFill>
                <a:srgbClr val="002060"/>
              </a:solidFill>
              <a:effectLst>
                <a:outerShdw blurRad="38100" dist="19050" dir="2700000" algn="tl" rotWithShape="0">
                  <a:schemeClr val="dk1">
                    <a:lumMod val="50000"/>
                    <a:alpha val="40000"/>
                  </a:schemeClr>
                </a:outerShdw>
              </a:effectLst>
              <a:latin typeface="Shabnam"/>
              <a:cs typeface="B Titr" panose="00000700000000000000" pitchFamily="2" charset="-78"/>
            </a:endParaRPr>
          </a:p>
          <a:p>
            <a:pPr algn="r" rtl="1"/>
            <a:r>
              <a:rPr lang="fa-IR" sz="3600" dirty="0">
                <a:solidFill>
                  <a:schemeClr val="tx1"/>
                </a:solidFill>
                <a:effectLst>
                  <a:glow rad="63500">
                    <a:schemeClr val="accent2">
                      <a:satMod val="175000"/>
                      <a:alpha val="40000"/>
                    </a:schemeClr>
                  </a:glow>
                </a:effectLst>
                <a:latin typeface="BNazanin"/>
                <a:cs typeface="B Koodak" panose="00000700000000000000" pitchFamily="2" charset="-78"/>
              </a:rPr>
              <a:t>نظريه تقصير </a:t>
            </a:r>
            <a:r>
              <a:rPr lang="fa-IR" dirty="0">
                <a:solidFill>
                  <a:schemeClr val="tx1"/>
                </a:solidFill>
                <a:latin typeface="BNazanin"/>
                <a:cs typeface="B Homa" panose="00000400000000000000" pitchFamily="2" charset="-78"/>
              </a:rPr>
              <a:t>(</a:t>
            </a:r>
            <a:r>
              <a:rPr lang="fa-IR" sz="2400" dirty="0">
                <a:solidFill>
                  <a:schemeClr val="tx1"/>
                </a:solidFill>
                <a:latin typeface="BNazanin"/>
                <a:cs typeface="B Homa" panose="00000400000000000000" pitchFamily="2" charset="-78"/>
              </a:rPr>
              <a:t>ضرورت اثبات تقصير در ورود زيان</a:t>
            </a:r>
            <a:r>
              <a:rPr lang="fa-IR" dirty="0">
                <a:solidFill>
                  <a:schemeClr val="tx1"/>
                </a:solidFill>
                <a:latin typeface="BNazanin"/>
                <a:cs typeface="B Homa" panose="00000400000000000000" pitchFamily="2" charset="-78"/>
              </a:rPr>
              <a:t>)</a:t>
            </a:r>
          </a:p>
          <a:p>
            <a:pPr algn="r" rtl="1"/>
            <a:r>
              <a:rPr lang="fa-IR" sz="3600" dirty="0">
                <a:solidFill>
                  <a:schemeClr val="tx1"/>
                </a:solidFill>
                <a:effectLst>
                  <a:glow rad="63500">
                    <a:schemeClr val="accent2">
                      <a:satMod val="175000"/>
                      <a:alpha val="40000"/>
                    </a:schemeClr>
                  </a:glow>
                </a:effectLst>
                <a:latin typeface="BNazanin"/>
                <a:cs typeface="B Koodak" panose="00000700000000000000" pitchFamily="2" charset="-78"/>
              </a:rPr>
              <a:t>نظريه خطر </a:t>
            </a:r>
            <a:r>
              <a:rPr lang="fa-IR" dirty="0">
                <a:solidFill>
                  <a:schemeClr val="tx1"/>
                </a:solidFill>
                <a:latin typeface="BNazanin"/>
                <a:cs typeface="B Homa" panose="00000400000000000000" pitchFamily="2" charset="-78"/>
              </a:rPr>
              <a:t>(</a:t>
            </a:r>
            <a:r>
              <a:rPr lang="fa-IR" sz="2400" dirty="0">
                <a:solidFill>
                  <a:schemeClr val="tx1"/>
                </a:solidFill>
                <a:latin typeface="BNazanin"/>
                <a:cs typeface="B Homa" panose="00000400000000000000" pitchFamily="2" charset="-78"/>
              </a:rPr>
              <a:t>هرکس مسؤل آثار مخاطره‌اميز ناشي از اعمال خود است</a:t>
            </a:r>
            <a:r>
              <a:rPr lang="fa-IR" dirty="0">
                <a:solidFill>
                  <a:schemeClr val="tx1"/>
                </a:solidFill>
                <a:latin typeface="BNazanin"/>
                <a:cs typeface="B Homa" panose="00000400000000000000" pitchFamily="2" charset="-78"/>
              </a:rPr>
              <a:t>) </a:t>
            </a:r>
          </a:p>
          <a:p>
            <a:pPr algn="r" rtl="1"/>
            <a:r>
              <a:rPr lang="fa-IR" sz="3600" dirty="0">
                <a:solidFill>
                  <a:schemeClr val="tx1"/>
                </a:solidFill>
                <a:effectLst>
                  <a:glow rad="63500">
                    <a:schemeClr val="accent2">
                      <a:satMod val="175000"/>
                      <a:alpha val="40000"/>
                    </a:schemeClr>
                  </a:glow>
                </a:effectLst>
                <a:latin typeface="BNazanin"/>
                <a:cs typeface="B Koodak" panose="00000700000000000000" pitchFamily="2" charset="-78"/>
              </a:rPr>
              <a:t>نظريه مسؤليت محض يا مطلق</a:t>
            </a:r>
            <a:r>
              <a:rPr lang="en-US" sz="2800" dirty="0">
                <a:solidFill>
                  <a:schemeClr val="tx1"/>
                </a:solidFill>
                <a:cs typeface="B Homa" panose="00000400000000000000" pitchFamily="2" charset="-78"/>
              </a:rPr>
              <a:t>Strict Liability </a:t>
            </a:r>
            <a:r>
              <a:rPr lang="fa-IR" sz="2800" dirty="0">
                <a:solidFill>
                  <a:schemeClr val="tx1"/>
                </a:solidFill>
                <a:cs typeface="B Homa" panose="00000400000000000000" pitchFamily="2" charset="-78"/>
              </a:rPr>
              <a:t> </a:t>
            </a:r>
            <a:endParaRPr lang="fa-IR" dirty="0">
              <a:solidFill>
                <a:schemeClr val="tx1"/>
              </a:solidFill>
              <a:cs typeface="B Homa" panose="00000400000000000000" pitchFamily="2" charset="-78"/>
            </a:endParaRPr>
          </a:p>
          <a:p>
            <a:pPr algn="r" rtl="1"/>
            <a:r>
              <a:rPr lang="fa-IR" sz="2400" dirty="0">
                <a:solidFill>
                  <a:schemeClr val="tx1"/>
                </a:solidFill>
                <a:cs typeface="B Homa" panose="00000400000000000000" pitchFamily="2" charset="-78"/>
              </a:rPr>
              <a:t>(ايجاد مسؤليت براي عامل به صرف ايراد ضرر به استثناي اثبات قوه قاهره)</a:t>
            </a:r>
          </a:p>
          <a:p>
            <a:pPr algn="r" rtl="1"/>
            <a:r>
              <a:rPr lang="fa-IR" sz="3600" dirty="0">
                <a:solidFill>
                  <a:schemeClr val="tx1"/>
                </a:solidFill>
                <a:effectLst>
                  <a:glow rad="63500">
                    <a:schemeClr val="accent2">
                      <a:satMod val="175000"/>
                      <a:alpha val="40000"/>
                    </a:schemeClr>
                  </a:glow>
                </a:effectLst>
                <a:latin typeface="BNazanin"/>
                <a:cs typeface="B Koodak" panose="00000700000000000000" pitchFamily="2" charset="-78"/>
              </a:rPr>
              <a:t>نظريه تضمين حق </a:t>
            </a:r>
            <a:r>
              <a:rPr lang="fa-IR" dirty="0">
                <a:solidFill>
                  <a:schemeClr val="tx1"/>
                </a:solidFill>
                <a:latin typeface="BNazanin"/>
                <a:cs typeface="B Homa" panose="00000400000000000000" pitchFamily="2" charset="-78"/>
              </a:rPr>
              <a:t>(</a:t>
            </a:r>
            <a:r>
              <a:rPr lang="fa-IR" sz="2400" dirty="0">
                <a:solidFill>
                  <a:schemeClr val="tx1"/>
                </a:solidFill>
                <a:cs typeface="B Homa" panose="00000400000000000000" pitchFamily="2" charset="-78"/>
              </a:rPr>
              <a:t>حمايت از حقوق زيان‌ديده</a:t>
            </a:r>
            <a:r>
              <a:rPr lang="fa-IR" dirty="0">
                <a:solidFill>
                  <a:schemeClr val="tx1"/>
                </a:solidFill>
                <a:latin typeface="BNazanin"/>
                <a:cs typeface="B Homa" panose="00000400000000000000" pitchFamily="2" charset="-78"/>
              </a:rPr>
              <a:t>) </a:t>
            </a:r>
          </a:p>
        </p:txBody>
      </p:sp>
      <p:sp>
        <p:nvSpPr>
          <p:cNvPr id="3" name="Oval 2"/>
          <p:cNvSpPr/>
          <p:nvPr/>
        </p:nvSpPr>
        <p:spPr>
          <a:xfrm>
            <a:off x="1907704" y="1772816"/>
            <a:ext cx="6048671" cy="1080120"/>
          </a:xfrm>
          <a:prstGeom prst="ellipse">
            <a:avLst/>
          </a:prstGeom>
        </p:spPr>
        <p:style>
          <a:lnRef idx="1">
            <a:schemeClr val="accent5"/>
          </a:lnRef>
          <a:fillRef idx="2">
            <a:schemeClr val="accent5"/>
          </a:fillRef>
          <a:effectRef idx="1">
            <a:schemeClr val="accent5"/>
          </a:effectRef>
          <a:fontRef idx="minor">
            <a:schemeClr val="dk1"/>
          </a:fontRef>
        </p:style>
        <p:txBody>
          <a:bodyPr rtlCol="1" anchor="ctr"/>
          <a:lstStyle/>
          <a:p>
            <a:pPr lvl="0" algn="ctr" rtl="1">
              <a:spcBef>
                <a:spcPct val="20000"/>
              </a:spcBef>
            </a:pPr>
            <a:r>
              <a:rPr lang="fa-IR" sz="2800" dirty="0">
                <a:solidFill>
                  <a:schemeClr val="tx1"/>
                </a:solidFill>
                <a:effectLst>
                  <a:glow rad="101600">
                    <a:schemeClr val="accent4">
                      <a:satMod val="175000"/>
                      <a:alpha val="40000"/>
                    </a:schemeClr>
                  </a:glow>
                  <a:outerShdw blurRad="38100" dist="38100" dir="2700000" algn="tl">
                    <a:srgbClr val="000000">
                      <a:alpha val="43137"/>
                    </a:srgbClr>
                  </a:outerShdw>
                </a:effectLst>
                <a:latin typeface="BNazanin"/>
                <a:cs typeface="B Mehr" panose="00000700000000000000" pitchFamily="2" charset="-78"/>
              </a:rPr>
              <a:t>نظريات حقوقي مسؤليت مدني     </a:t>
            </a:r>
            <a:r>
              <a:rPr lang="fa-IR" sz="3200" dirty="0">
                <a:solidFill>
                  <a:schemeClr val="tx1"/>
                </a:solidFill>
                <a:effectLst>
                  <a:glow rad="101600">
                    <a:schemeClr val="accent4">
                      <a:satMod val="175000"/>
                      <a:alpha val="40000"/>
                    </a:schemeClr>
                  </a:glow>
                  <a:outerShdw blurRad="38100" dist="38100" dir="2700000" algn="tl">
                    <a:srgbClr val="000000">
                      <a:alpha val="43137"/>
                    </a:srgbClr>
                  </a:outerShdw>
                </a:effectLst>
                <a:latin typeface="BNazanin"/>
                <a:cs typeface="B Mehr" panose="00000700000000000000" pitchFamily="2" charset="-78"/>
              </a:rPr>
              <a:t>(</a:t>
            </a:r>
            <a:r>
              <a:rPr lang="fa-IR" sz="2000" dirty="0">
                <a:solidFill>
                  <a:schemeClr val="tx1"/>
                </a:solidFill>
                <a:effectLst>
                  <a:glow rad="101600">
                    <a:schemeClr val="accent4">
                      <a:satMod val="175000"/>
                      <a:alpha val="40000"/>
                    </a:schemeClr>
                  </a:glow>
                  <a:outerShdw blurRad="38100" dist="38100" dir="2700000" algn="tl">
                    <a:srgbClr val="000000">
                      <a:alpha val="43137"/>
                    </a:srgbClr>
                  </a:outerShdw>
                </a:effectLst>
                <a:latin typeface="BNazanin"/>
                <a:cs typeface="B Mehr" panose="00000700000000000000" pitchFamily="2" charset="-78"/>
              </a:rPr>
              <a:t>قهري و قراردادي</a:t>
            </a:r>
            <a:r>
              <a:rPr lang="fa-IR" sz="3200" dirty="0">
                <a:solidFill>
                  <a:schemeClr val="tx1"/>
                </a:solidFill>
                <a:effectLst>
                  <a:glow rad="101600">
                    <a:schemeClr val="accent4">
                      <a:satMod val="175000"/>
                      <a:alpha val="40000"/>
                    </a:schemeClr>
                  </a:glow>
                  <a:outerShdw blurRad="38100" dist="38100" dir="2700000" algn="tl">
                    <a:srgbClr val="000000">
                      <a:alpha val="43137"/>
                    </a:srgbClr>
                  </a:outerShdw>
                </a:effectLst>
                <a:latin typeface="BNazanin"/>
                <a:cs typeface="B Mehr" panose="00000700000000000000" pitchFamily="2" charset="-78"/>
              </a:rPr>
              <a:t>):</a:t>
            </a:r>
            <a:endParaRPr lang="fa-IR" sz="3600" dirty="0">
              <a:solidFill>
                <a:schemeClr val="tx1"/>
              </a:solidFill>
              <a:effectLst>
                <a:glow rad="101600">
                  <a:schemeClr val="accent4">
                    <a:satMod val="175000"/>
                    <a:alpha val="40000"/>
                  </a:schemeClr>
                </a:glow>
                <a:outerShdw blurRad="38100" dist="38100" dir="2700000" algn="tl">
                  <a:srgbClr val="000000">
                    <a:alpha val="43137"/>
                  </a:srgbClr>
                </a:outerShdw>
              </a:effectLst>
              <a:latin typeface="BNazanin"/>
              <a:cs typeface="B Mehr" panose="00000700000000000000" pitchFamily="2" charset="-78"/>
            </a:endParaRPr>
          </a:p>
        </p:txBody>
      </p:sp>
    </p:spTree>
    <p:extLst>
      <p:ext uri="{BB962C8B-B14F-4D97-AF65-F5344CB8AC3E}">
        <p14:creationId xmlns:p14="http://schemas.microsoft.com/office/powerpoint/2010/main" val="257055281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116632"/>
            <a:ext cx="7772400" cy="792088"/>
          </a:xfrm>
          <a:blipFill>
            <a:blip r:embed="rId3"/>
            <a:tile tx="0" ty="0" sx="100000" sy="100000" flip="none" algn="tl"/>
          </a:blipFill>
        </p:spPr>
        <p:txBody>
          <a:bodyPr>
            <a:normAutofit/>
          </a:bodyPr>
          <a:lstStyle/>
          <a:p>
            <a:r>
              <a:rPr lang="fa-IR" sz="2800" b="1" dirty="0" err="1">
                <a:ln w="13462">
                  <a:solidFill>
                    <a:prstClr val="white"/>
                  </a:solidFill>
                  <a:prstDash val="solid"/>
                </a:ln>
                <a:solidFill>
                  <a:prstClr val="black">
                    <a:lumMod val="85000"/>
                    <a:lumOff val="15000"/>
                  </a:prstClr>
                </a:solidFill>
                <a:effectLst>
                  <a:glow rad="101600">
                    <a:srgbClr val="92D050">
                      <a:satMod val="175000"/>
                      <a:alpha val="40000"/>
                    </a:srgbClr>
                  </a:glow>
                  <a:outerShdw dist="38100" dir="2700000" algn="bl" rotWithShape="0">
                    <a:srgbClr val="4BACC6"/>
                  </a:outerShdw>
                </a:effectLst>
                <a:cs typeface="B Titr" panose="00000700000000000000" pitchFamily="2" charset="-78"/>
              </a:rPr>
              <a:t>ويژگي‌هاي</a:t>
            </a:r>
            <a:r>
              <a:rPr lang="fa-IR" sz="2800" b="1" dirty="0">
                <a:ln w="13462">
                  <a:solidFill>
                    <a:prstClr val="white"/>
                  </a:solidFill>
                  <a:prstDash val="solid"/>
                </a:ln>
                <a:solidFill>
                  <a:prstClr val="black">
                    <a:lumMod val="85000"/>
                    <a:lumOff val="15000"/>
                  </a:prstClr>
                </a:solidFill>
                <a:effectLst>
                  <a:glow rad="101600">
                    <a:srgbClr val="92D050">
                      <a:satMod val="175000"/>
                      <a:alpha val="40000"/>
                    </a:srgbClr>
                  </a:glow>
                  <a:outerShdw dist="38100" dir="2700000" algn="bl" rotWithShape="0">
                    <a:srgbClr val="4BACC6"/>
                  </a:outerShdw>
                </a:effectLst>
                <a:cs typeface="B Titr" panose="00000700000000000000" pitchFamily="2" charset="-78"/>
              </a:rPr>
              <a:t> اقسام مسؤليت </a:t>
            </a:r>
            <a:r>
              <a:rPr lang="fa-IR" sz="2800" b="1" dirty="0" err="1">
                <a:ln w="13462">
                  <a:solidFill>
                    <a:prstClr val="white"/>
                  </a:solidFill>
                  <a:prstDash val="solid"/>
                </a:ln>
                <a:solidFill>
                  <a:prstClr val="black">
                    <a:lumMod val="85000"/>
                    <a:lumOff val="15000"/>
                  </a:prstClr>
                </a:solidFill>
                <a:effectLst>
                  <a:glow rad="101600">
                    <a:srgbClr val="92D050">
                      <a:satMod val="175000"/>
                      <a:alpha val="40000"/>
                    </a:srgbClr>
                  </a:glow>
                  <a:outerShdw dist="38100" dir="2700000" algn="bl" rotWithShape="0">
                    <a:srgbClr val="4BACC6"/>
                  </a:outerShdw>
                </a:effectLst>
                <a:cs typeface="B Titr" panose="00000700000000000000" pitchFamily="2" charset="-78"/>
              </a:rPr>
              <a:t>مدني</a:t>
            </a:r>
            <a:endParaRPr lang="fa-IR" sz="24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endParaRPr>
          </a:p>
        </p:txBody>
      </p:sp>
      <p:sp>
        <p:nvSpPr>
          <p:cNvPr id="5" name="Subtitle 4"/>
          <p:cNvSpPr>
            <a:spLocks noGrp="1"/>
          </p:cNvSpPr>
          <p:nvPr>
            <p:ph type="subTitle" idx="1"/>
          </p:nvPr>
        </p:nvSpPr>
        <p:spPr>
          <a:xfrm>
            <a:off x="1043608" y="1052736"/>
            <a:ext cx="7772400" cy="5472608"/>
          </a:xfrm>
        </p:spPr>
        <p:txBody>
          <a:bodyPr>
            <a:normAutofit/>
          </a:bodyPr>
          <a:lstStyle/>
          <a:p>
            <a:pPr algn="r" rtl="1"/>
            <a:r>
              <a:rPr lang="fa-IR" sz="2800" dirty="0">
                <a:solidFill>
                  <a:srgbClr val="002060"/>
                </a:solidFill>
                <a:latin typeface="BNazanin"/>
                <a:cs typeface="B Titr" panose="00000700000000000000" pitchFamily="2" charset="-78"/>
              </a:rPr>
              <a:t>مسؤليت مدني و جبران خسارات:</a:t>
            </a:r>
          </a:p>
          <a:p>
            <a:pPr algn="r" rtl="1"/>
            <a:r>
              <a:rPr lang="fa-IR" sz="2400" b="1" dirty="0">
                <a:solidFill>
                  <a:srgbClr val="002060"/>
                </a:solidFill>
                <a:latin typeface="Times New Roman" panose="02020603050405020304" pitchFamily="18" charset="0"/>
                <a:ea typeface="Times New Roman" panose="02020603050405020304" pitchFamily="18" charset="0"/>
                <a:cs typeface="B Nikoo" panose="00000400000000000000" pitchFamily="2" charset="-78"/>
              </a:rPr>
              <a:t>مسؤليت‌هاي مدني در تعهدات قرادادي :</a:t>
            </a:r>
          </a:p>
          <a:p>
            <a:pPr algn="r" rtl="1"/>
            <a:r>
              <a:rPr lang="fa-IR" sz="2800" dirty="0">
                <a:solidFill>
                  <a:schemeClr val="tx1"/>
                </a:solidFill>
                <a:effectLst>
                  <a:glow rad="101600">
                    <a:schemeClr val="accent4">
                      <a:satMod val="175000"/>
                      <a:alpha val="40000"/>
                    </a:schemeClr>
                  </a:glow>
                </a:effectLst>
                <a:cs typeface="Farnaz" panose="00000500000000000000" pitchFamily="2" charset="-78"/>
              </a:rPr>
              <a:t>مسئوليت </a:t>
            </a:r>
            <a:r>
              <a:rPr lang="fa-IR" sz="2800" dirty="0" err="1">
                <a:solidFill>
                  <a:schemeClr val="tx1"/>
                </a:solidFill>
                <a:effectLst>
                  <a:glow rad="101600">
                    <a:schemeClr val="accent4">
                      <a:satMod val="175000"/>
                      <a:alpha val="40000"/>
                    </a:schemeClr>
                  </a:glow>
                </a:effectLst>
                <a:cs typeface="Farnaz" panose="00000500000000000000" pitchFamily="2" charset="-78"/>
              </a:rPr>
              <a:t>قراردادي</a:t>
            </a:r>
            <a:r>
              <a:rPr lang="fa-IR" sz="2800" dirty="0">
                <a:solidFill>
                  <a:schemeClr val="tx1"/>
                </a:solidFill>
                <a:effectLst>
                  <a:glow rad="101600">
                    <a:schemeClr val="accent4">
                      <a:satMod val="175000"/>
                      <a:alpha val="40000"/>
                    </a:schemeClr>
                  </a:glow>
                </a:effectLst>
                <a:cs typeface="Farnaz" panose="00000500000000000000" pitchFamily="2" charset="-78"/>
              </a:rPr>
              <a:t>     </a:t>
            </a:r>
            <a:r>
              <a:rPr lang="fa-IR" sz="2400" dirty="0">
                <a:solidFill>
                  <a:schemeClr val="tx1"/>
                </a:solidFill>
                <a:effectLst>
                  <a:glow rad="63500">
                    <a:srgbClr val="7030A0">
                      <a:alpha val="40000"/>
                    </a:srgbClr>
                  </a:glow>
                </a:effectLst>
                <a:latin typeface="BNazanin"/>
                <a:cs typeface="B Koodak" panose="00000700000000000000" pitchFamily="2" charset="-78"/>
              </a:rPr>
              <a:t>(</a:t>
            </a:r>
            <a:r>
              <a:rPr lang="fa-IR" sz="2000" dirty="0">
                <a:solidFill>
                  <a:schemeClr val="tx1"/>
                </a:solidFill>
                <a:effectLst>
                  <a:glow rad="63500">
                    <a:srgbClr val="7030A0">
                      <a:alpha val="40000"/>
                    </a:srgbClr>
                  </a:glow>
                </a:effectLst>
                <a:latin typeface="BNazanin"/>
                <a:cs typeface="B Koodak" panose="00000700000000000000" pitchFamily="2" charset="-78"/>
              </a:rPr>
              <a:t>مبنای اصلی مسؤلیت بانکی در نظام حقوقی ایران</a:t>
            </a:r>
            <a:r>
              <a:rPr lang="fa-IR" sz="2400" dirty="0">
                <a:solidFill>
                  <a:schemeClr val="tx1"/>
                </a:solidFill>
                <a:effectLst>
                  <a:glow rad="63500">
                    <a:srgbClr val="7030A0">
                      <a:alpha val="40000"/>
                    </a:srgbClr>
                  </a:glow>
                </a:effectLst>
                <a:latin typeface="BNazanin"/>
                <a:cs typeface="B Koodak" panose="00000700000000000000" pitchFamily="2" charset="-78"/>
              </a:rPr>
              <a:t>)</a:t>
            </a:r>
          </a:p>
          <a:p>
            <a:pPr algn="justLow" rtl="1"/>
            <a:r>
              <a:rPr lang="fa-IR" dirty="0">
                <a:solidFill>
                  <a:schemeClr val="tx1"/>
                </a:solidFill>
                <a:effectLst>
                  <a:glow rad="63500">
                    <a:schemeClr val="accent2">
                      <a:satMod val="175000"/>
                      <a:alpha val="40000"/>
                    </a:schemeClr>
                  </a:glow>
                </a:effectLst>
                <a:latin typeface="BNazanin"/>
                <a:cs typeface="B Koodak" panose="00000700000000000000" pitchFamily="2" charset="-78"/>
              </a:rPr>
              <a:t>در صورت عدم ايفاي تعهد از سوي يکي از طرفين قرارداد بانکي با اين شرط که تعهدات وي مستقيماً با قرارداد منعقده ارتباط داشته، مي‌توان وي را محکوم به جبران خسارت کرد؛ مگر اينکه اثبات کند </a:t>
            </a:r>
            <a:r>
              <a:rPr lang="fa-IR" u="sng" dirty="0">
                <a:solidFill>
                  <a:schemeClr val="tx1"/>
                </a:solidFill>
                <a:effectLst>
                  <a:glow rad="63500">
                    <a:schemeClr val="accent2">
                      <a:satMod val="175000"/>
                      <a:alpha val="40000"/>
                    </a:schemeClr>
                  </a:glow>
                  <a:outerShdw blurRad="38100" dist="38100" dir="2700000" algn="tl">
                    <a:srgbClr val="000000">
                      <a:alpha val="43137"/>
                    </a:srgbClr>
                  </a:outerShdw>
                </a:effectLst>
                <a:latin typeface="BNazanin"/>
                <a:cs typeface="B Koodak" panose="00000700000000000000" pitchFamily="2" charset="-78"/>
              </a:rPr>
              <a:t>قوه قاهره يا فعل يا ترك فعل طرف قرارداد</a:t>
            </a:r>
            <a:r>
              <a:rPr lang="fa-IR" dirty="0">
                <a:solidFill>
                  <a:schemeClr val="tx1"/>
                </a:solidFill>
                <a:effectLst>
                  <a:glow rad="63500">
                    <a:schemeClr val="accent2">
                      <a:satMod val="175000"/>
                      <a:alpha val="40000"/>
                    </a:schemeClr>
                  </a:glow>
                </a:effectLst>
                <a:latin typeface="BNazanin"/>
                <a:cs typeface="B Koodak" panose="00000700000000000000" pitchFamily="2" charset="-78"/>
              </a:rPr>
              <a:t> در عدم ايفاي تعهد وي مؤثر بوده است؛ </a:t>
            </a:r>
          </a:p>
          <a:p>
            <a:pPr algn="justLow" rtl="1"/>
            <a:r>
              <a:rPr lang="fa-IR" sz="2400" dirty="0">
                <a:solidFill>
                  <a:schemeClr val="tx1"/>
                </a:solidFill>
                <a:effectLst>
                  <a:glow rad="63500">
                    <a:srgbClr val="7030A0">
                      <a:alpha val="40000"/>
                    </a:srgbClr>
                  </a:glow>
                </a:effectLst>
                <a:latin typeface="BNazanin"/>
                <a:cs typeface="B Koodak" panose="00000700000000000000" pitchFamily="2" charset="-78"/>
              </a:rPr>
              <a:t>مثل اينکه شخص بانکدار به دليل قطع سراسري اينترنت در کشور موفق به ارائه خدمات بانکي خود نشود.</a:t>
            </a:r>
          </a:p>
          <a:p>
            <a:pPr algn="r" rtl="1"/>
            <a:endParaRPr lang="fa-IR" sz="2800" dirty="0">
              <a:latin typeface="BNazanin"/>
            </a:endParaRPr>
          </a:p>
        </p:txBody>
      </p:sp>
    </p:spTree>
    <p:extLst>
      <p:ext uri="{BB962C8B-B14F-4D97-AF65-F5344CB8AC3E}">
        <p14:creationId xmlns:p14="http://schemas.microsoft.com/office/powerpoint/2010/main" val="8763551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116632"/>
            <a:ext cx="7772400" cy="792088"/>
          </a:xfrm>
          <a:blipFill>
            <a:blip r:embed="rId3"/>
            <a:tile tx="0" ty="0" sx="100000" sy="100000" flip="none" algn="tl"/>
          </a:blipFill>
        </p:spPr>
        <p:txBody>
          <a:bodyPr>
            <a:normAutofit/>
          </a:bodyPr>
          <a:lstStyle/>
          <a:p>
            <a:r>
              <a:rPr lang="fa-IR" sz="2800" b="1" dirty="0" err="1">
                <a:ln w="13462">
                  <a:solidFill>
                    <a:prstClr val="white"/>
                  </a:solidFill>
                  <a:prstDash val="solid"/>
                </a:ln>
                <a:solidFill>
                  <a:prstClr val="black">
                    <a:lumMod val="85000"/>
                    <a:lumOff val="15000"/>
                  </a:prstClr>
                </a:solidFill>
                <a:effectLst>
                  <a:glow rad="101600">
                    <a:srgbClr val="92D050">
                      <a:satMod val="175000"/>
                      <a:alpha val="40000"/>
                    </a:srgbClr>
                  </a:glow>
                  <a:outerShdw dist="38100" dir="2700000" algn="bl" rotWithShape="0">
                    <a:srgbClr val="4BACC6"/>
                  </a:outerShdw>
                </a:effectLst>
                <a:cs typeface="B Titr" panose="00000700000000000000" pitchFamily="2" charset="-78"/>
              </a:rPr>
              <a:t>ويژگي‌هاي</a:t>
            </a:r>
            <a:r>
              <a:rPr lang="fa-IR" sz="2800" b="1" dirty="0">
                <a:ln w="13462">
                  <a:solidFill>
                    <a:prstClr val="white"/>
                  </a:solidFill>
                  <a:prstDash val="solid"/>
                </a:ln>
                <a:solidFill>
                  <a:prstClr val="black">
                    <a:lumMod val="85000"/>
                    <a:lumOff val="15000"/>
                  </a:prstClr>
                </a:solidFill>
                <a:effectLst>
                  <a:glow rad="101600">
                    <a:srgbClr val="92D050">
                      <a:satMod val="175000"/>
                      <a:alpha val="40000"/>
                    </a:srgbClr>
                  </a:glow>
                  <a:outerShdw dist="38100" dir="2700000" algn="bl" rotWithShape="0">
                    <a:srgbClr val="4BACC6"/>
                  </a:outerShdw>
                </a:effectLst>
                <a:cs typeface="B Titr" panose="00000700000000000000" pitchFamily="2" charset="-78"/>
              </a:rPr>
              <a:t> اقسام مسؤليت </a:t>
            </a:r>
            <a:r>
              <a:rPr lang="fa-IR" sz="2800" b="1" dirty="0" err="1">
                <a:ln w="13462">
                  <a:solidFill>
                    <a:prstClr val="white"/>
                  </a:solidFill>
                  <a:prstDash val="solid"/>
                </a:ln>
                <a:solidFill>
                  <a:prstClr val="black">
                    <a:lumMod val="85000"/>
                    <a:lumOff val="15000"/>
                  </a:prstClr>
                </a:solidFill>
                <a:effectLst>
                  <a:glow rad="101600">
                    <a:srgbClr val="92D050">
                      <a:satMod val="175000"/>
                      <a:alpha val="40000"/>
                    </a:srgbClr>
                  </a:glow>
                  <a:outerShdw dist="38100" dir="2700000" algn="bl" rotWithShape="0">
                    <a:srgbClr val="4BACC6"/>
                  </a:outerShdw>
                </a:effectLst>
                <a:cs typeface="B Titr" panose="00000700000000000000" pitchFamily="2" charset="-78"/>
              </a:rPr>
              <a:t>مدني</a:t>
            </a:r>
            <a:endParaRPr lang="fa-IR" sz="24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endParaRPr>
          </a:p>
        </p:txBody>
      </p:sp>
      <p:sp>
        <p:nvSpPr>
          <p:cNvPr id="5" name="Subtitle 4"/>
          <p:cNvSpPr>
            <a:spLocks noGrp="1"/>
          </p:cNvSpPr>
          <p:nvPr>
            <p:ph type="subTitle" idx="1"/>
          </p:nvPr>
        </p:nvSpPr>
        <p:spPr>
          <a:xfrm>
            <a:off x="1043608" y="1052736"/>
            <a:ext cx="7772400" cy="5472608"/>
          </a:xfrm>
        </p:spPr>
        <p:txBody>
          <a:bodyPr>
            <a:normAutofit lnSpcReduction="10000"/>
          </a:bodyPr>
          <a:lstStyle/>
          <a:p>
            <a:pPr algn="r" rtl="1"/>
            <a:r>
              <a:rPr lang="fa-IR" sz="3000" dirty="0">
                <a:solidFill>
                  <a:srgbClr val="002060"/>
                </a:solidFill>
                <a:latin typeface="BNazanin"/>
                <a:cs typeface="B Titr" panose="00000700000000000000" pitchFamily="2" charset="-78"/>
              </a:rPr>
              <a:t>مسؤليت مدني و جبران خسارات:</a:t>
            </a:r>
          </a:p>
          <a:p>
            <a:pPr algn="r" rtl="1"/>
            <a:r>
              <a:rPr lang="fa-IR" sz="2600" b="1" dirty="0">
                <a:solidFill>
                  <a:srgbClr val="002060"/>
                </a:solidFill>
                <a:latin typeface="Times New Roman" panose="02020603050405020304" pitchFamily="18" charset="0"/>
                <a:ea typeface="Times New Roman" panose="02020603050405020304" pitchFamily="18" charset="0"/>
                <a:cs typeface="B Nikoo" panose="00000400000000000000" pitchFamily="2" charset="-78"/>
              </a:rPr>
              <a:t>مسؤليت‌هاي مدني در تعهدات قرادادي:</a:t>
            </a:r>
          </a:p>
          <a:p>
            <a:pPr lvl="0" rtl="1"/>
            <a:endParaRPr lang="fa-IR" sz="2800" b="1" dirty="0">
              <a:ln w="0"/>
              <a:solidFill>
                <a:prstClr val="black"/>
              </a:solidFill>
              <a:effectLst>
                <a:outerShdw blurRad="38100" dist="38100" dir="2700000" algn="tl">
                  <a:srgbClr val="000000">
                    <a:alpha val="43137"/>
                  </a:srgbClr>
                </a:outerShdw>
              </a:effectLst>
              <a:latin typeface="BMitra"/>
              <a:cs typeface="B Niki Border" panose="00000400000000000000" pitchFamily="2" charset="-78"/>
            </a:endParaRPr>
          </a:p>
          <a:p>
            <a:pPr lvl="0" rtl="1"/>
            <a:r>
              <a:rPr lang="fa-IR" sz="2400" dirty="0">
                <a:solidFill>
                  <a:srgbClr val="0070C0"/>
                </a:solidFill>
                <a:latin typeface="BNazanin"/>
                <a:cs typeface="B Farnaz" panose="00000400000000000000" pitchFamily="2" charset="-78"/>
              </a:rPr>
              <a:t>قاعده کلي جبران خسارات به مشتري (</a:t>
            </a:r>
            <a:r>
              <a:rPr lang="fa-IR" sz="1800" dirty="0">
                <a:solidFill>
                  <a:srgbClr val="0070C0"/>
                </a:solidFill>
                <a:latin typeface="BNazanin"/>
                <a:cs typeface="B Farnaz" panose="00000400000000000000" pitchFamily="2" charset="-78"/>
              </a:rPr>
              <a:t>مصرف کننده</a:t>
            </a:r>
            <a:r>
              <a:rPr lang="fa-IR" sz="2400" dirty="0">
                <a:solidFill>
                  <a:srgbClr val="0070C0"/>
                </a:solidFill>
                <a:latin typeface="BNazanin"/>
                <a:cs typeface="B Farnaz" panose="00000400000000000000" pitchFamily="2" charset="-78"/>
              </a:rPr>
              <a:t>) در تعهدات قراردادي</a:t>
            </a:r>
          </a:p>
          <a:p>
            <a:pPr lvl="0" rtl="1"/>
            <a:r>
              <a:rPr lang="fa-IR" sz="2800" b="1" dirty="0">
                <a:ln w="0"/>
                <a:solidFill>
                  <a:prstClr val="black"/>
                </a:solidFill>
                <a:effectLst>
                  <a:outerShdw blurRad="38100" dist="38100" dir="2700000" algn="tl">
                    <a:srgbClr val="000000">
                      <a:alpha val="43137"/>
                    </a:srgbClr>
                  </a:outerShdw>
                </a:effectLst>
                <a:latin typeface="BMitra"/>
                <a:cs typeface="B Niki Border" panose="00000400000000000000" pitchFamily="2" charset="-78"/>
              </a:rPr>
              <a:t>تحقق شرايط مقرر در مواد (221) و (227) قانون مدني با لحاظ شرايط مقرربين طرفين در مفاد قرارداد:</a:t>
            </a:r>
          </a:p>
          <a:p>
            <a:pPr lvl="0" algn="r" rtl="1"/>
            <a:endParaRPr lang="fa-IR" sz="2600" dirty="0">
              <a:solidFill>
                <a:prstClr val="black">
                  <a:tint val="75000"/>
                </a:prstClr>
              </a:solidFill>
              <a:latin typeface="BNazanin"/>
            </a:endParaRPr>
          </a:p>
          <a:p>
            <a:pPr marL="457200" lvl="0" indent="-457200" algn="r" rtl="1">
              <a:buFont typeface="Wingdings" panose="05000000000000000000" pitchFamily="2" charset="2"/>
              <a:buChar char="ü"/>
            </a:pPr>
            <a:r>
              <a:rPr lang="fa-IR" sz="2800" dirty="0">
                <a:solidFill>
                  <a:srgbClr val="8064A2">
                    <a:lumMod val="50000"/>
                  </a:srgbClr>
                </a:solidFill>
                <a:latin typeface="BNazanin"/>
                <a:cs typeface="B Koodak" panose="00000700000000000000" pitchFamily="2" charset="-78"/>
              </a:rPr>
              <a:t>تصريح به جبران خسارت شده يا يا تعهد عرفا به معناي تصريح بوده و يا حسب قانون ضمان‌آور باشد.</a:t>
            </a:r>
          </a:p>
          <a:p>
            <a:pPr marL="457200" lvl="0" indent="-457200" algn="r" rtl="1">
              <a:buFont typeface="Wingdings" panose="05000000000000000000" pitchFamily="2" charset="2"/>
              <a:buChar char="ü"/>
            </a:pPr>
            <a:r>
              <a:rPr lang="fa-IR" sz="2800" dirty="0">
                <a:solidFill>
                  <a:srgbClr val="8064A2">
                    <a:lumMod val="50000"/>
                  </a:srgbClr>
                </a:solidFill>
                <a:latin typeface="BNazanin"/>
                <a:cs typeface="B Koodak" panose="00000700000000000000" pitchFamily="2" charset="-78"/>
              </a:rPr>
              <a:t>خسارت قابل اسناد به بار آمده باشد (</a:t>
            </a:r>
            <a:r>
              <a:rPr lang="fa-IR" sz="2000" dirty="0">
                <a:solidFill>
                  <a:srgbClr val="8064A2">
                    <a:lumMod val="50000"/>
                  </a:srgbClr>
                </a:solidFill>
                <a:latin typeface="BNazanin"/>
                <a:cs typeface="B Koodak" panose="00000700000000000000" pitchFamily="2" charset="-78"/>
              </a:rPr>
              <a:t>ورود زيان</a:t>
            </a:r>
            <a:r>
              <a:rPr lang="fa-IR" sz="2800" dirty="0">
                <a:solidFill>
                  <a:srgbClr val="8064A2">
                    <a:lumMod val="50000"/>
                  </a:srgbClr>
                </a:solidFill>
                <a:latin typeface="BNazanin"/>
                <a:cs typeface="B Koodak" panose="00000700000000000000" pitchFamily="2" charset="-78"/>
              </a:rPr>
              <a:t>)  </a:t>
            </a:r>
          </a:p>
          <a:p>
            <a:pPr marL="457200" lvl="0" indent="-457200" algn="r" rtl="1">
              <a:buFont typeface="Wingdings" panose="05000000000000000000" pitchFamily="2" charset="2"/>
              <a:buChar char="ü"/>
            </a:pPr>
            <a:r>
              <a:rPr lang="fa-IR" sz="2800" dirty="0">
                <a:solidFill>
                  <a:srgbClr val="8064A2">
                    <a:lumMod val="50000"/>
                  </a:srgbClr>
                </a:solidFill>
                <a:latin typeface="BNazanin"/>
                <a:cs typeface="B Koodak" panose="00000700000000000000" pitchFamily="2" charset="-78"/>
              </a:rPr>
              <a:t>عدم اثبات تأثير عامل خارجي (</a:t>
            </a:r>
            <a:r>
              <a:rPr lang="fa-IR" sz="2000" dirty="0">
                <a:solidFill>
                  <a:srgbClr val="8064A2">
                    <a:lumMod val="50000"/>
                  </a:srgbClr>
                </a:solidFill>
                <a:latin typeface="BNazanin"/>
                <a:cs typeface="B Koodak" panose="00000700000000000000" pitchFamily="2" charset="-78"/>
              </a:rPr>
              <a:t>به عنوان مثال نقص </a:t>
            </a:r>
            <a:r>
              <a:rPr lang="fa-IR" sz="2000" dirty="0" err="1">
                <a:solidFill>
                  <a:srgbClr val="8064A2">
                    <a:lumMod val="50000"/>
                  </a:srgbClr>
                </a:solidFill>
                <a:latin typeface="BNazanin"/>
                <a:cs typeface="B Koodak" panose="00000700000000000000" pitchFamily="2" charset="-78"/>
              </a:rPr>
              <a:t>سيستم</a:t>
            </a:r>
            <a:r>
              <a:rPr lang="fa-IR" sz="2000" dirty="0">
                <a:solidFill>
                  <a:srgbClr val="8064A2">
                    <a:lumMod val="50000"/>
                  </a:srgbClr>
                </a:solidFill>
                <a:latin typeface="BNazanin"/>
                <a:cs typeface="B Koodak" panose="00000700000000000000" pitchFamily="2" charset="-78"/>
              </a:rPr>
              <a:t> شرکت </a:t>
            </a:r>
            <a:r>
              <a:rPr lang="fa-IR" sz="2000" dirty="0" err="1">
                <a:solidFill>
                  <a:srgbClr val="8064A2">
                    <a:lumMod val="50000"/>
                  </a:srgbClr>
                </a:solidFill>
                <a:latin typeface="BNazanin"/>
                <a:cs typeface="B Koodak" panose="00000700000000000000" pitchFamily="2" charset="-78"/>
              </a:rPr>
              <a:t>فراهم‌کننده</a:t>
            </a:r>
            <a:r>
              <a:rPr lang="fa-IR" sz="2000" dirty="0">
                <a:solidFill>
                  <a:srgbClr val="8064A2">
                    <a:lumMod val="50000"/>
                  </a:srgbClr>
                </a:solidFill>
                <a:latin typeface="BNazanin"/>
                <a:cs typeface="B Koodak" panose="00000700000000000000" pitchFamily="2" charset="-78"/>
              </a:rPr>
              <a:t> </a:t>
            </a:r>
            <a:r>
              <a:rPr lang="fa-IR" sz="2000" dirty="0" err="1">
                <a:solidFill>
                  <a:srgbClr val="8064A2">
                    <a:lumMod val="50000"/>
                  </a:srgbClr>
                </a:solidFill>
                <a:latin typeface="BNazanin"/>
                <a:cs typeface="B Koodak" panose="00000700000000000000" pitchFamily="2" charset="-78"/>
              </a:rPr>
              <a:t>زيرساخت</a:t>
            </a:r>
            <a:r>
              <a:rPr lang="fa-IR" sz="2000" dirty="0">
                <a:solidFill>
                  <a:srgbClr val="8064A2">
                    <a:lumMod val="50000"/>
                  </a:srgbClr>
                </a:solidFill>
                <a:latin typeface="BNazanin"/>
                <a:cs typeface="B Koodak" panose="00000700000000000000" pitchFamily="2" charset="-78"/>
              </a:rPr>
              <a:t> </a:t>
            </a:r>
            <a:r>
              <a:rPr lang="fa-IR" sz="2000" dirty="0" err="1">
                <a:solidFill>
                  <a:srgbClr val="8064A2">
                    <a:lumMod val="50000"/>
                  </a:srgbClr>
                </a:solidFill>
                <a:latin typeface="BNazanin"/>
                <a:cs typeface="B Koodak" panose="00000700000000000000" pitchFamily="2" charset="-78"/>
              </a:rPr>
              <a:t>اطلاعاتي</a:t>
            </a:r>
            <a:r>
              <a:rPr lang="fa-IR" sz="2000" dirty="0">
                <a:solidFill>
                  <a:srgbClr val="8064A2">
                    <a:lumMod val="50000"/>
                  </a:srgbClr>
                </a:solidFill>
                <a:latin typeface="BNazanin"/>
                <a:cs typeface="B Koodak" panose="00000700000000000000" pitchFamily="2" charset="-78"/>
              </a:rPr>
              <a:t> طرف قراداد با بانک</a:t>
            </a:r>
            <a:r>
              <a:rPr lang="fa-IR" sz="2600" dirty="0">
                <a:solidFill>
                  <a:srgbClr val="8064A2">
                    <a:lumMod val="50000"/>
                  </a:srgbClr>
                </a:solidFill>
                <a:latin typeface="BNazanin"/>
              </a:rPr>
              <a:t>)</a:t>
            </a:r>
          </a:p>
          <a:p>
            <a:pPr algn="r" rtl="1"/>
            <a:endParaRPr lang="fa-IR" sz="2800" dirty="0">
              <a:latin typeface="BNazanin"/>
            </a:endParaRPr>
          </a:p>
          <a:p>
            <a:pPr algn="r" rtl="1"/>
            <a:endParaRPr lang="fa-IR" sz="2800" dirty="0">
              <a:latin typeface="BNazanin"/>
            </a:endParaRPr>
          </a:p>
        </p:txBody>
      </p:sp>
    </p:spTree>
    <p:extLst>
      <p:ext uri="{BB962C8B-B14F-4D97-AF65-F5344CB8AC3E}">
        <p14:creationId xmlns:p14="http://schemas.microsoft.com/office/powerpoint/2010/main" val="18318407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116632"/>
            <a:ext cx="7772400" cy="792088"/>
          </a:xfrm>
          <a:blipFill>
            <a:blip r:embed="rId3"/>
            <a:tile tx="0" ty="0" sx="100000" sy="100000" flip="none" algn="tl"/>
          </a:blipFill>
        </p:spPr>
        <p:txBody>
          <a:bodyPr>
            <a:normAutofit/>
          </a:bodyPr>
          <a:lstStyle/>
          <a:p>
            <a:r>
              <a:rPr lang="fa-IR" sz="3200" b="1" dirty="0" err="1">
                <a:ln w="13462">
                  <a:solidFill>
                    <a:prstClr val="white"/>
                  </a:solidFill>
                  <a:prstDash val="solid"/>
                </a:ln>
                <a:solidFill>
                  <a:prstClr val="black">
                    <a:lumMod val="85000"/>
                    <a:lumOff val="15000"/>
                  </a:prstClr>
                </a:solidFill>
                <a:effectLst>
                  <a:glow rad="101600">
                    <a:srgbClr val="92D050">
                      <a:satMod val="175000"/>
                      <a:alpha val="40000"/>
                    </a:srgbClr>
                  </a:glow>
                  <a:outerShdw dist="38100" dir="2700000" algn="bl" rotWithShape="0">
                    <a:srgbClr val="4BACC6"/>
                  </a:outerShdw>
                </a:effectLst>
                <a:cs typeface="B Titr" panose="00000700000000000000" pitchFamily="2" charset="-78"/>
              </a:rPr>
              <a:t>ويژگي‌هاي</a:t>
            </a:r>
            <a:r>
              <a:rPr lang="fa-IR" sz="3200" b="1" dirty="0">
                <a:ln w="13462">
                  <a:solidFill>
                    <a:prstClr val="white"/>
                  </a:solidFill>
                  <a:prstDash val="solid"/>
                </a:ln>
                <a:solidFill>
                  <a:prstClr val="black">
                    <a:lumMod val="85000"/>
                    <a:lumOff val="15000"/>
                  </a:prstClr>
                </a:solidFill>
                <a:effectLst>
                  <a:glow rad="101600">
                    <a:srgbClr val="92D050">
                      <a:satMod val="175000"/>
                      <a:alpha val="40000"/>
                    </a:srgbClr>
                  </a:glow>
                  <a:outerShdw dist="38100" dir="2700000" algn="bl" rotWithShape="0">
                    <a:srgbClr val="4BACC6"/>
                  </a:outerShdw>
                </a:effectLst>
                <a:cs typeface="B Titr" panose="00000700000000000000" pitchFamily="2" charset="-78"/>
              </a:rPr>
              <a:t> اقسام مسؤليت </a:t>
            </a:r>
            <a:r>
              <a:rPr lang="fa-IR" sz="3200" b="1" dirty="0" err="1">
                <a:ln w="13462">
                  <a:solidFill>
                    <a:prstClr val="white"/>
                  </a:solidFill>
                  <a:prstDash val="solid"/>
                </a:ln>
                <a:solidFill>
                  <a:prstClr val="black">
                    <a:lumMod val="85000"/>
                    <a:lumOff val="15000"/>
                  </a:prstClr>
                </a:solidFill>
                <a:effectLst>
                  <a:glow rad="101600">
                    <a:srgbClr val="92D050">
                      <a:satMod val="175000"/>
                      <a:alpha val="40000"/>
                    </a:srgbClr>
                  </a:glow>
                  <a:outerShdw dist="38100" dir="2700000" algn="bl" rotWithShape="0">
                    <a:srgbClr val="4BACC6"/>
                  </a:outerShdw>
                </a:effectLst>
                <a:cs typeface="B Titr" panose="00000700000000000000" pitchFamily="2" charset="-78"/>
              </a:rPr>
              <a:t>مدني</a:t>
            </a:r>
            <a:endParaRPr lang="fa-IR" sz="28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endParaRPr>
          </a:p>
        </p:txBody>
      </p:sp>
      <p:sp>
        <p:nvSpPr>
          <p:cNvPr id="5" name="Subtitle 4"/>
          <p:cNvSpPr>
            <a:spLocks noGrp="1"/>
          </p:cNvSpPr>
          <p:nvPr>
            <p:ph type="subTitle" idx="1"/>
          </p:nvPr>
        </p:nvSpPr>
        <p:spPr>
          <a:xfrm>
            <a:off x="1115616" y="1052736"/>
            <a:ext cx="7776864" cy="5472608"/>
          </a:xfrm>
        </p:spPr>
        <p:txBody>
          <a:bodyPr>
            <a:normAutofit fontScale="85000" lnSpcReduction="20000"/>
          </a:bodyPr>
          <a:lstStyle/>
          <a:p>
            <a:pPr algn="r" rtl="1"/>
            <a:r>
              <a:rPr lang="fa-IR" b="1" dirty="0">
                <a:solidFill>
                  <a:srgbClr val="002060"/>
                </a:solidFill>
                <a:latin typeface="Times New Roman" panose="02020603050405020304" pitchFamily="18" charset="0"/>
                <a:ea typeface="Times New Roman" panose="02020603050405020304" pitchFamily="18" charset="0"/>
                <a:cs typeface="B Titr" panose="00000700000000000000" pitchFamily="2" charset="-78"/>
              </a:rPr>
              <a:t>مسؤليت مدني و جبران خسارات:</a:t>
            </a:r>
          </a:p>
          <a:p>
            <a:pPr algn="r" rtl="1"/>
            <a:r>
              <a:rPr lang="fa-IR" sz="2800" b="1" dirty="0">
                <a:solidFill>
                  <a:srgbClr val="002060"/>
                </a:solidFill>
                <a:latin typeface="Times New Roman" panose="02020603050405020304" pitchFamily="18" charset="0"/>
                <a:ea typeface="Times New Roman" panose="02020603050405020304" pitchFamily="18" charset="0"/>
                <a:cs typeface="B Nikoo" panose="00000400000000000000" pitchFamily="2" charset="-78"/>
              </a:rPr>
              <a:t>در مسؤليت‌هاي خارج از قرارداد</a:t>
            </a:r>
            <a:r>
              <a:rPr lang="fa-IR" b="1" dirty="0">
                <a:solidFill>
                  <a:srgbClr val="002060"/>
                </a:solidFill>
                <a:latin typeface="Times New Roman" panose="02020603050405020304" pitchFamily="18" charset="0"/>
                <a:ea typeface="Times New Roman" panose="02020603050405020304" pitchFamily="18" charset="0"/>
                <a:cs typeface="B Nikoo" panose="00000400000000000000" pitchFamily="2" charset="-78"/>
              </a:rPr>
              <a:t>:</a:t>
            </a:r>
          </a:p>
          <a:p>
            <a:pPr algn="r" rtl="1"/>
            <a:endParaRPr lang="fa-IR" b="1" dirty="0">
              <a:solidFill>
                <a:srgbClr val="002060"/>
              </a:solidFill>
              <a:latin typeface="Times New Roman" panose="02020603050405020304" pitchFamily="18" charset="0"/>
              <a:ea typeface="Times New Roman" panose="02020603050405020304" pitchFamily="18" charset="0"/>
              <a:cs typeface="B Nikoo" panose="00000400000000000000" pitchFamily="2" charset="-78"/>
            </a:endParaRPr>
          </a:p>
          <a:p>
            <a:pPr algn="justLow" rtl="1">
              <a:lnSpc>
                <a:spcPct val="160000"/>
              </a:lnSpc>
            </a:pPr>
            <a:r>
              <a:rPr lang="fa-IR" sz="3300" dirty="0">
                <a:solidFill>
                  <a:srgbClr val="1C33DE"/>
                </a:solidFill>
                <a:effectLst>
                  <a:glow rad="63500">
                    <a:schemeClr val="accent2">
                      <a:satMod val="175000"/>
                      <a:alpha val="40000"/>
                    </a:schemeClr>
                  </a:glow>
                </a:effectLst>
                <a:latin typeface="BNazanin"/>
                <a:cs typeface="B Koodak" panose="00000700000000000000" pitchFamily="2" charset="-78"/>
              </a:rPr>
              <a:t>قانون مدني </a:t>
            </a:r>
            <a:r>
              <a:rPr lang="fa-IR" dirty="0">
                <a:solidFill>
                  <a:schemeClr val="tx1"/>
                </a:solidFill>
                <a:effectLst>
                  <a:glow rad="63500">
                    <a:schemeClr val="accent2">
                      <a:satMod val="175000"/>
                      <a:alpha val="40000"/>
                    </a:schemeClr>
                  </a:glow>
                </a:effectLst>
                <a:latin typeface="BNazanin"/>
                <a:cs typeface="B Koodak" panose="00000700000000000000" pitchFamily="2" charset="-78"/>
              </a:rPr>
              <a:t>متأثر از موازين فقهي قواعد </a:t>
            </a:r>
            <a:r>
              <a:rPr lang="fa-IR" sz="2800" b="1" dirty="0">
                <a:solidFill>
                  <a:srgbClr val="FF0000"/>
                </a:solidFill>
                <a:effectLst>
                  <a:outerShdw blurRad="38100" dist="38100" dir="2700000" algn="tl">
                    <a:srgbClr val="000000">
                      <a:alpha val="43137"/>
                    </a:srgbClr>
                  </a:outerShdw>
                </a:effectLst>
                <a:latin typeface="BNazanin"/>
                <a:cs typeface="B Nazanin Outline" panose="00000400000000000000" pitchFamily="2" charset="-78"/>
              </a:rPr>
              <a:t>اتلاف</a:t>
            </a:r>
            <a:r>
              <a:rPr lang="fa-IR" dirty="0">
                <a:solidFill>
                  <a:schemeClr val="tx1"/>
                </a:solidFill>
                <a:effectLst>
                  <a:glow rad="63500">
                    <a:schemeClr val="accent2">
                      <a:satMod val="175000"/>
                      <a:alpha val="40000"/>
                    </a:schemeClr>
                  </a:glow>
                </a:effectLst>
                <a:latin typeface="BNazanin"/>
                <a:cs typeface="B Koodak" panose="00000700000000000000" pitchFamily="2" charset="-78"/>
              </a:rPr>
              <a:t> و </a:t>
            </a:r>
            <a:r>
              <a:rPr lang="fa-IR" sz="2800" b="1" dirty="0">
                <a:solidFill>
                  <a:srgbClr val="FF0000"/>
                </a:solidFill>
                <a:effectLst>
                  <a:outerShdw blurRad="38100" dist="38100" dir="2700000" algn="tl">
                    <a:srgbClr val="000000">
                      <a:alpha val="43137"/>
                    </a:srgbClr>
                  </a:outerShdw>
                </a:effectLst>
                <a:latin typeface="BNazanin"/>
                <a:cs typeface="B Nazanin Outline" panose="00000400000000000000" pitchFamily="2" charset="-78"/>
              </a:rPr>
              <a:t>تسبيب</a:t>
            </a:r>
            <a:r>
              <a:rPr lang="fa-IR" dirty="0">
                <a:solidFill>
                  <a:schemeClr val="tx1"/>
                </a:solidFill>
                <a:effectLst>
                  <a:glow rad="63500">
                    <a:schemeClr val="accent2">
                      <a:satMod val="175000"/>
                      <a:alpha val="40000"/>
                    </a:schemeClr>
                  </a:glow>
                </a:effectLst>
                <a:latin typeface="BNazanin"/>
                <a:cs typeface="B Koodak" panose="00000700000000000000" pitchFamily="2" charset="-78"/>
              </a:rPr>
              <a:t> را در </a:t>
            </a:r>
            <a:r>
              <a:rPr lang="fa-IR" u="sng" dirty="0">
                <a:solidFill>
                  <a:schemeClr val="tx1"/>
                </a:solidFill>
                <a:effectLst>
                  <a:glow rad="63500">
                    <a:schemeClr val="accent2">
                      <a:satMod val="175000"/>
                      <a:alpha val="40000"/>
                    </a:schemeClr>
                  </a:glow>
                </a:effectLst>
                <a:latin typeface="BNazanin"/>
                <a:cs typeface="B Koodak" panose="00000700000000000000" pitchFamily="2" charset="-78"/>
              </a:rPr>
              <a:t>مواد 328 و 332</a:t>
            </a:r>
            <a:r>
              <a:rPr lang="fa-IR" dirty="0">
                <a:solidFill>
                  <a:schemeClr val="tx1"/>
                </a:solidFill>
                <a:effectLst>
                  <a:glow rad="63500">
                    <a:schemeClr val="accent2">
                      <a:satMod val="175000"/>
                      <a:alpha val="40000"/>
                    </a:schemeClr>
                  </a:glow>
                </a:effectLst>
                <a:latin typeface="BNazanin"/>
                <a:cs typeface="B Koodak" panose="00000700000000000000" pitchFamily="2" charset="-78"/>
              </a:rPr>
              <a:t> در جبران زيان مطرح نموده است که در بانکداري نيز در مواردي از جمله اتلاف، نقص و آسيب به سيستم‌هاي نرم‌افزاري و اطلاعاتي تا حدودي قابل اعمال است.</a:t>
            </a:r>
          </a:p>
          <a:p>
            <a:pPr algn="justLow" rtl="1"/>
            <a:endParaRPr lang="fa-IR" dirty="0">
              <a:solidFill>
                <a:schemeClr val="tx1"/>
              </a:solidFill>
              <a:effectLst>
                <a:glow rad="63500">
                  <a:schemeClr val="accent2">
                    <a:satMod val="175000"/>
                    <a:alpha val="40000"/>
                  </a:schemeClr>
                </a:glow>
              </a:effectLst>
              <a:latin typeface="BNazanin"/>
              <a:cs typeface="B Koodak" panose="00000700000000000000" pitchFamily="2" charset="-78"/>
            </a:endParaRPr>
          </a:p>
          <a:p>
            <a:pPr algn="justLow" rtl="1"/>
            <a:r>
              <a:rPr lang="fa-IR" sz="2800" b="1" dirty="0">
                <a:solidFill>
                  <a:srgbClr val="FF0000"/>
                </a:solidFill>
                <a:effectLst>
                  <a:outerShdw blurRad="38100" dist="38100" dir="2700000" algn="tl">
                    <a:srgbClr val="000000">
                      <a:alpha val="43137"/>
                    </a:srgbClr>
                  </a:outerShdw>
                </a:effectLst>
                <a:latin typeface="BNazanin"/>
                <a:cs typeface="B Nazanin Outline" panose="00000400000000000000" pitchFamily="2" charset="-78"/>
              </a:rPr>
              <a:t>اتلاف : </a:t>
            </a:r>
            <a:r>
              <a:rPr lang="fa-IR" sz="2800" dirty="0">
                <a:solidFill>
                  <a:schemeClr val="tx2">
                    <a:lumMod val="50000"/>
                  </a:schemeClr>
                </a:solidFill>
                <a:latin typeface="BNazanin"/>
                <a:cs typeface="B Farnaz" panose="00000400000000000000" pitchFamily="2" charset="-78"/>
              </a:rPr>
              <a:t>اضرار مباشرتي و ضرورت اثبات ارکان مسؤليت بدون نياز به اثبات تقصير </a:t>
            </a:r>
          </a:p>
          <a:p>
            <a:pPr algn="r" rtl="1"/>
            <a:r>
              <a:rPr lang="fa-IR" sz="2800" b="1" dirty="0">
                <a:solidFill>
                  <a:srgbClr val="FF0000"/>
                </a:solidFill>
                <a:effectLst>
                  <a:outerShdw blurRad="38100" dist="38100" dir="2700000" algn="tl">
                    <a:srgbClr val="000000">
                      <a:alpha val="43137"/>
                    </a:srgbClr>
                  </a:outerShdw>
                </a:effectLst>
                <a:latin typeface="BNazanin"/>
                <a:cs typeface="B Nazanin Outline" panose="00000400000000000000" pitchFamily="2" charset="-78"/>
              </a:rPr>
              <a:t>تسبيب: </a:t>
            </a:r>
            <a:r>
              <a:rPr lang="fa-IR" sz="2800" dirty="0">
                <a:solidFill>
                  <a:schemeClr val="tx2">
                    <a:lumMod val="50000"/>
                  </a:schemeClr>
                </a:solidFill>
                <a:latin typeface="BNazanin"/>
                <a:cs typeface="B Farnaz" panose="00000400000000000000" pitchFamily="2" charset="-78"/>
              </a:rPr>
              <a:t>ورود زيان با واسطه و ضرورت احراز تقصير </a:t>
            </a:r>
            <a:r>
              <a:rPr lang="fa-IR" sz="2800" dirty="0">
                <a:latin typeface="BNazanin"/>
              </a:rPr>
              <a:t>(</a:t>
            </a:r>
            <a:r>
              <a:rPr lang="fa-IR" sz="1800" dirty="0">
                <a:solidFill>
                  <a:schemeClr val="tx2">
                    <a:lumMod val="50000"/>
                  </a:schemeClr>
                </a:solidFill>
                <a:latin typeface="BNazanin"/>
                <a:cs typeface="B Farnaz" panose="00000400000000000000" pitchFamily="2" charset="-78"/>
              </a:rPr>
              <a:t>مبتني بر معيار نوعي</a:t>
            </a:r>
            <a:r>
              <a:rPr lang="fa-IR" sz="2800" dirty="0">
                <a:latin typeface="BNazanin"/>
              </a:rPr>
              <a:t>)</a:t>
            </a:r>
          </a:p>
          <a:p>
            <a:pPr algn="r" rtl="1"/>
            <a:endParaRPr lang="fa-IR" sz="2800" dirty="0">
              <a:latin typeface="BNazanin"/>
            </a:endParaRPr>
          </a:p>
          <a:p>
            <a:pPr algn="r" rtl="1"/>
            <a:endParaRPr lang="fa-IR" sz="2800" dirty="0">
              <a:latin typeface="BNazanin"/>
            </a:endParaRPr>
          </a:p>
        </p:txBody>
      </p:sp>
    </p:spTree>
    <p:extLst>
      <p:ext uri="{BB962C8B-B14F-4D97-AF65-F5344CB8AC3E}">
        <p14:creationId xmlns:p14="http://schemas.microsoft.com/office/powerpoint/2010/main" val="13161781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17997" y="188640"/>
            <a:ext cx="7628384" cy="792088"/>
          </a:xfrm>
          <a:blipFill>
            <a:blip r:embed="rId3"/>
            <a:tile tx="0" ty="0" sx="100000" sy="100000" flip="none" algn="tl"/>
          </a:blipFill>
        </p:spPr>
        <p:txBody>
          <a:bodyPr>
            <a:normAutofit/>
          </a:bodyPr>
          <a:lstStyle/>
          <a:p>
            <a:r>
              <a:rPr lang="fa-IR" sz="3200" b="1" dirty="0" err="1">
                <a:ln w="13462">
                  <a:solidFill>
                    <a:prstClr val="white"/>
                  </a:solidFill>
                  <a:prstDash val="solid"/>
                </a:ln>
                <a:solidFill>
                  <a:prstClr val="black">
                    <a:lumMod val="85000"/>
                    <a:lumOff val="15000"/>
                  </a:prstClr>
                </a:solidFill>
                <a:effectLst>
                  <a:glow rad="101600">
                    <a:srgbClr val="92D050">
                      <a:satMod val="175000"/>
                      <a:alpha val="40000"/>
                    </a:srgbClr>
                  </a:glow>
                  <a:outerShdw dist="38100" dir="2700000" algn="bl" rotWithShape="0">
                    <a:srgbClr val="4BACC6"/>
                  </a:outerShdw>
                </a:effectLst>
                <a:cs typeface="B Titr" panose="00000700000000000000" pitchFamily="2" charset="-78"/>
              </a:rPr>
              <a:t>ويژگي‌هاي</a:t>
            </a:r>
            <a:r>
              <a:rPr lang="fa-IR" sz="3200" b="1" dirty="0">
                <a:ln w="13462">
                  <a:solidFill>
                    <a:prstClr val="white"/>
                  </a:solidFill>
                  <a:prstDash val="solid"/>
                </a:ln>
                <a:solidFill>
                  <a:prstClr val="black">
                    <a:lumMod val="85000"/>
                    <a:lumOff val="15000"/>
                  </a:prstClr>
                </a:solidFill>
                <a:effectLst>
                  <a:glow rad="101600">
                    <a:srgbClr val="92D050">
                      <a:satMod val="175000"/>
                      <a:alpha val="40000"/>
                    </a:srgbClr>
                  </a:glow>
                  <a:outerShdw dist="38100" dir="2700000" algn="bl" rotWithShape="0">
                    <a:srgbClr val="4BACC6"/>
                  </a:outerShdw>
                </a:effectLst>
                <a:cs typeface="B Titr" panose="00000700000000000000" pitchFamily="2" charset="-78"/>
              </a:rPr>
              <a:t> اقسام مسؤليت </a:t>
            </a:r>
            <a:r>
              <a:rPr lang="fa-IR" sz="3200" b="1" dirty="0" err="1">
                <a:ln w="13462">
                  <a:solidFill>
                    <a:prstClr val="white"/>
                  </a:solidFill>
                  <a:prstDash val="solid"/>
                </a:ln>
                <a:solidFill>
                  <a:prstClr val="black">
                    <a:lumMod val="85000"/>
                    <a:lumOff val="15000"/>
                  </a:prstClr>
                </a:solidFill>
                <a:effectLst>
                  <a:glow rad="101600">
                    <a:srgbClr val="92D050">
                      <a:satMod val="175000"/>
                      <a:alpha val="40000"/>
                    </a:srgbClr>
                  </a:glow>
                  <a:outerShdw dist="38100" dir="2700000" algn="bl" rotWithShape="0">
                    <a:srgbClr val="4BACC6"/>
                  </a:outerShdw>
                </a:effectLst>
                <a:cs typeface="B Titr" panose="00000700000000000000" pitchFamily="2" charset="-78"/>
              </a:rPr>
              <a:t>مدني</a:t>
            </a:r>
            <a:endParaRPr lang="fa-IR" sz="28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endParaRPr>
          </a:p>
        </p:txBody>
      </p:sp>
      <p:sp>
        <p:nvSpPr>
          <p:cNvPr id="4" name="Subtitle 4"/>
          <p:cNvSpPr>
            <a:spLocks noGrp="1"/>
          </p:cNvSpPr>
          <p:nvPr>
            <p:ph type="subTitle" idx="1"/>
          </p:nvPr>
        </p:nvSpPr>
        <p:spPr>
          <a:xfrm>
            <a:off x="1117997" y="1124744"/>
            <a:ext cx="7628384" cy="5472608"/>
          </a:xfrm>
        </p:spPr>
        <p:txBody>
          <a:bodyPr>
            <a:normAutofit/>
          </a:bodyPr>
          <a:lstStyle/>
          <a:p>
            <a:pPr algn="r" rtl="1"/>
            <a:r>
              <a:rPr lang="fa-IR" sz="3000" dirty="0">
                <a:solidFill>
                  <a:srgbClr val="002060"/>
                </a:solidFill>
                <a:latin typeface="BNazanin"/>
                <a:cs typeface="B Titr" panose="00000700000000000000" pitchFamily="2" charset="-78"/>
              </a:rPr>
              <a:t>مسؤليت مدني و جبران خسارات</a:t>
            </a:r>
          </a:p>
          <a:p>
            <a:pPr algn="r" rtl="1"/>
            <a:r>
              <a:rPr lang="fa-IR" sz="2800" b="1" dirty="0">
                <a:solidFill>
                  <a:srgbClr val="002060"/>
                </a:solidFill>
                <a:latin typeface="Times New Roman" panose="02020603050405020304" pitchFamily="18" charset="0"/>
                <a:ea typeface="Times New Roman" panose="02020603050405020304" pitchFamily="18" charset="0"/>
                <a:cs typeface="B Nikoo" panose="00000400000000000000" pitchFamily="2" charset="-78"/>
              </a:rPr>
              <a:t>در مسؤليت‌هاي خارج از قرارداد</a:t>
            </a:r>
            <a:r>
              <a:rPr lang="fa-IR" b="1" dirty="0">
                <a:solidFill>
                  <a:srgbClr val="002060"/>
                </a:solidFill>
                <a:latin typeface="Times New Roman" panose="02020603050405020304" pitchFamily="18" charset="0"/>
                <a:ea typeface="Times New Roman" panose="02020603050405020304" pitchFamily="18" charset="0"/>
                <a:cs typeface="B Nikoo" panose="00000400000000000000" pitchFamily="2" charset="-78"/>
              </a:rPr>
              <a:t>:</a:t>
            </a:r>
          </a:p>
          <a:p>
            <a:pPr algn="r" rtl="1"/>
            <a:endParaRPr lang="fa-IR" b="1" dirty="0">
              <a:solidFill>
                <a:srgbClr val="002060"/>
              </a:solidFill>
              <a:latin typeface="Times New Roman" panose="02020603050405020304" pitchFamily="18" charset="0"/>
              <a:ea typeface="Times New Roman" panose="02020603050405020304" pitchFamily="18" charset="0"/>
              <a:cs typeface="B Nikoo" panose="00000400000000000000" pitchFamily="2" charset="-78"/>
            </a:endParaRPr>
          </a:p>
          <a:p>
            <a:pPr algn="r" rtl="1"/>
            <a:r>
              <a:rPr lang="fa-IR" sz="2700" dirty="0">
                <a:solidFill>
                  <a:schemeClr val="tx1"/>
                </a:solidFill>
                <a:effectLst>
                  <a:glow rad="101600">
                    <a:schemeClr val="accent4">
                      <a:satMod val="175000"/>
                      <a:alpha val="40000"/>
                    </a:schemeClr>
                  </a:glow>
                </a:effectLst>
                <a:cs typeface="Farnaz" panose="00000500000000000000" pitchFamily="2" charset="-78"/>
              </a:rPr>
              <a:t>مطابق ماده نخست قانون مسؤليت مدني : </a:t>
            </a:r>
          </a:p>
          <a:p>
            <a:pPr algn="justLow" rtl="1"/>
            <a:r>
              <a:rPr lang="fa-IR" sz="3000" dirty="0">
                <a:solidFill>
                  <a:schemeClr val="tx1"/>
                </a:solidFill>
                <a:effectLst>
                  <a:glow rad="63500">
                    <a:schemeClr val="accent2">
                      <a:satMod val="175000"/>
                      <a:alpha val="40000"/>
                    </a:schemeClr>
                  </a:glow>
                </a:effectLst>
                <a:latin typeface="BNazanin"/>
                <a:cs typeface="B Koodak" panose="00000700000000000000" pitchFamily="2" charset="-78"/>
              </a:rPr>
              <a:t> هر کس بدون مجوز قانوني </a:t>
            </a:r>
            <a:r>
              <a:rPr lang="fa-IR" sz="3000" u="sng" dirty="0">
                <a:solidFill>
                  <a:schemeClr val="tx1"/>
                </a:solidFill>
                <a:effectLst>
                  <a:glow rad="63500">
                    <a:schemeClr val="accent2">
                      <a:satMod val="175000"/>
                      <a:alpha val="40000"/>
                    </a:schemeClr>
                  </a:glow>
                </a:effectLst>
                <a:latin typeface="BNazanin"/>
                <a:cs typeface="B Koodak" panose="00000700000000000000" pitchFamily="2" charset="-78"/>
              </a:rPr>
              <a:t>عمداً يا در نتيجه بي‌احتياطي </a:t>
            </a:r>
            <a:r>
              <a:rPr lang="fa-IR" sz="3000" dirty="0">
                <a:solidFill>
                  <a:schemeClr val="tx1"/>
                </a:solidFill>
                <a:effectLst>
                  <a:glow rad="63500">
                    <a:schemeClr val="accent2">
                      <a:satMod val="175000"/>
                      <a:alpha val="40000"/>
                    </a:schemeClr>
                  </a:glow>
                </a:effectLst>
                <a:latin typeface="BNazanin"/>
                <a:cs typeface="B Koodak" panose="00000700000000000000" pitchFamily="2" charset="-78"/>
              </a:rPr>
              <a:t>به جان يا سلامتي يا مال يا آزادي يا حيثيت يا شهرت تجارتي يا به هر حق ديگر‌که به موجب قانون براي</a:t>
            </a:r>
            <a:br>
              <a:rPr lang="fa-IR" sz="3000" dirty="0">
                <a:solidFill>
                  <a:schemeClr val="tx1"/>
                </a:solidFill>
                <a:effectLst>
                  <a:glow rad="63500">
                    <a:schemeClr val="accent2">
                      <a:satMod val="175000"/>
                      <a:alpha val="40000"/>
                    </a:schemeClr>
                  </a:glow>
                </a:effectLst>
                <a:latin typeface="BNazanin"/>
                <a:cs typeface="B Koodak" panose="00000700000000000000" pitchFamily="2" charset="-78"/>
              </a:rPr>
            </a:br>
            <a:r>
              <a:rPr lang="fa-IR" sz="3000" dirty="0">
                <a:solidFill>
                  <a:schemeClr val="tx1"/>
                </a:solidFill>
                <a:effectLst>
                  <a:glow rad="63500">
                    <a:schemeClr val="accent2">
                      <a:satMod val="175000"/>
                      <a:alpha val="40000"/>
                    </a:schemeClr>
                  </a:glow>
                </a:effectLst>
                <a:latin typeface="BNazanin"/>
                <a:cs typeface="B Koodak" panose="00000700000000000000" pitchFamily="2" charset="-78"/>
              </a:rPr>
              <a:t>افراد ايجاد گرديده لطمه‌اي وارد نمايد که موجب ضرر مادي يا معنوي ديگري شود مسئول جبران خسارت ناشي از عمل خود‌ مي‌باشد.</a:t>
            </a:r>
          </a:p>
          <a:p>
            <a:pPr algn="justLow" rtl="1"/>
            <a:r>
              <a:rPr lang="fa-IR" sz="2000" b="1" dirty="0">
                <a:solidFill>
                  <a:schemeClr val="tx1"/>
                </a:solidFill>
                <a:effectLst>
                  <a:outerShdw blurRad="38100" dist="38100" dir="2700000" algn="tl">
                    <a:srgbClr val="000000">
                      <a:alpha val="43137"/>
                    </a:srgbClr>
                  </a:outerShdw>
                </a:effectLst>
                <a:latin typeface="BNazanin"/>
                <a:cs typeface="B Nazanin Outline" panose="00000400000000000000" pitchFamily="2" charset="-78"/>
              </a:rPr>
              <a:t>         منطبق بر </a:t>
            </a:r>
            <a:r>
              <a:rPr lang="fa-IR" sz="2000" b="1" dirty="0">
                <a:solidFill>
                  <a:srgbClr val="FF0000"/>
                </a:solidFill>
                <a:effectLst>
                  <a:outerShdw blurRad="38100" dist="38100" dir="2700000" algn="tl">
                    <a:srgbClr val="000000">
                      <a:alpha val="43137"/>
                    </a:srgbClr>
                  </a:outerShdw>
                </a:effectLst>
                <a:latin typeface="BNazanin"/>
                <a:cs typeface="B Nazanin Outline" panose="00000400000000000000" pitchFamily="2" charset="-78"/>
              </a:rPr>
              <a:t>نظريه تقصير </a:t>
            </a:r>
            <a:r>
              <a:rPr lang="fa-IR" sz="2000" b="1" dirty="0">
                <a:solidFill>
                  <a:schemeClr val="tx1"/>
                </a:solidFill>
                <a:effectLst>
                  <a:outerShdw blurRad="38100" dist="38100" dir="2700000" algn="tl">
                    <a:srgbClr val="000000">
                      <a:alpha val="43137"/>
                    </a:srgbClr>
                  </a:outerShdw>
                </a:effectLst>
                <a:latin typeface="BNazanin"/>
                <a:cs typeface="B Nazanin Outline" panose="00000400000000000000" pitchFamily="2" charset="-78"/>
              </a:rPr>
              <a:t>و مقتبس از قانون تعهدات سوئيس</a:t>
            </a:r>
          </a:p>
        </p:txBody>
      </p:sp>
    </p:spTree>
    <p:extLst>
      <p:ext uri="{BB962C8B-B14F-4D97-AF65-F5344CB8AC3E}">
        <p14:creationId xmlns:p14="http://schemas.microsoft.com/office/powerpoint/2010/main" val="38214809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17997" y="188640"/>
            <a:ext cx="7628384" cy="792088"/>
          </a:xfrm>
          <a:blipFill>
            <a:blip r:embed="rId3"/>
            <a:tile tx="0" ty="0" sx="100000" sy="100000" flip="none" algn="tl"/>
          </a:blipFill>
        </p:spPr>
        <p:txBody>
          <a:bodyPr>
            <a:normAutofit/>
          </a:bodyPr>
          <a:lstStyle/>
          <a:p>
            <a:r>
              <a:rPr lang="fa-IR" sz="3200" b="1" dirty="0" err="1">
                <a:ln w="13462">
                  <a:solidFill>
                    <a:prstClr val="white"/>
                  </a:solidFill>
                  <a:prstDash val="solid"/>
                </a:ln>
                <a:solidFill>
                  <a:prstClr val="black">
                    <a:lumMod val="85000"/>
                    <a:lumOff val="15000"/>
                  </a:prstClr>
                </a:solidFill>
                <a:effectLst>
                  <a:glow rad="101600">
                    <a:srgbClr val="92D050">
                      <a:satMod val="175000"/>
                      <a:alpha val="40000"/>
                    </a:srgbClr>
                  </a:glow>
                  <a:outerShdw dist="38100" dir="2700000" algn="bl" rotWithShape="0">
                    <a:srgbClr val="4BACC6"/>
                  </a:outerShdw>
                </a:effectLst>
                <a:cs typeface="B Titr" panose="00000700000000000000" pitchFamily="2" charset="-78"/>
              </a:rPr>
              <a:t>ويژگي‌هاي</a:t>
            </a:r>
            <a:r>
              <a:rPr lang="fa-IR" sz="3200" b="1" dirty="0">
                <a:ln w="13462">
                  <a:solidFill>
                    <a:prstClr val="white"/>
                  </a:solidFill>
                  <a:prstDash val="solid"/>
                </a:ln>
                <a:solidFill>
                  <a:prstClr val="black">
                    <a:lumMod val="85000"/>
                    <a:lumOff val="15000"/>
                  </a:prstClr>
                </a:solidFill>
                <a:effectLst>
                  <a:glow rad="101600">
                    <a:srgbClr val="92D050">
                      <a:satMod val="175000"/>
                      <a:alpha val="40000"/>
                    </a:srgbClr>
                  </a:glow>
                  <a:outerShdw dist="38100" dir="2700000" algn="bl" rotWithShape="0">
                    <a:srgbClr val="4BACC6"/>
                  </a:outerShdw>
                </a:effectLst>
                <a:cs typeface="B Titr" panose="00000700000000000000" pitchFamily="2" charset="-78"/>
              </a:rPr>
              <a:t> اقسام مسؤليت </a:t>
            </a:r>
            <a:r>
              <a:rPr lang="fa-IR" sz="3200" b="1" dirty="0" err="1">
                <a:ln w="13462">
                  <a:solidFill>
                    <a:prstClr val="white"/>
                  </a:solidFill>
                  <a:prstDash val="solid"/>
                </a:ln>
                <a:solidFill>
                  <a:prstClr val="black">
                    <a:lumMod val="85000"/>
                    <a:lumOff val="15000"/>
                  </a:prstClr>
                </a:solidFill>
                <a:effectLst>
                  <a:glow rad="101600">
                    <a:srgbClr val="92D050">
                      <a:satMod val="175000"/>
                      <a:alpha val="40000"/>
                    </a:srgbClr>
                  </a:glow>
                  <a:outerShdw dist="38100" dir="2700000" algn="bl" rotWithShape="0">
                    <a:srgbClr val="4BACC6"/>
                  </a:outerShdw>
                </a:effectLst>
                <a:cs typeface="B Titr" panose="00000700000000000000" pitchFamily="2" charset="-78"/>
              </a:rPr>
              <a:t>مدني</a:t>
            </a:r>
            <a:endParaRPr lang="fa-IR" sz="28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endParaRPr>
          </a:p>
        </p:txBody>
      </p:sp>
      <p:sp>
        <p:nvSpPr>
          <p:cNvPr id="4" name="Subtitle 4"/>
          <p:cNvSpPr>
            <a:spLocks noGrp="1"/>
          </p:cNvSpPr>
          <p:nvPr>
            <p:ph type="subTitle" idx="1"/>
          </p:nvPr>
        </p:nvSpPr>
        <p:spPr>
          <a:xfrm>
            <a:off x="1117997" y="1124744"/>
            <a:ext cx="7628384" cy="5472608"/>
          </a:xfrm>
        </p:spPr>
        <p:txBody>
          <a:bodyPr>
            <a:normAutofit fontScale="85000" lnSpcReduction="10000"/>
          </a:bodyPr>
          <a:lstStyle/>
          <a:p>
            <a:pPr algn="r" rtl="1"/>
            <a:r>
              <a:rPr lang="fa-IR" sz="3000" dirty="0">
                <a:solidFill>
                  <a:srgbClr val="002060"/>
                </a:solidFill>
                <a:latin typeface="BNazanin"/>
                <a:cs typeface="B Titr" panose="00000700000000000000" pitchFamily="2" charset="-78"/>
              </a:rPr>
              <a:t>مسؤليت مدني و جبران خسارات</a:t>
            </a:r>
          </a:p>
          <a:p>
            <a:pPr algn="r" rtl="1"/>
            <a:r>
              <a:rPr lang="fa-IR" sz="2800" b="1" dirty="0">
                <a:solidFill>
                  <a:srgbClr val="002060"/>
                </a:solidFill>
                <a:latin typeface="Times New Roman" panose="02020603050405020304" pitchFamily="18" charset="0"/>
                <a:ea typeface="Times New Roman" panose="02020603050405020304" pitchFamily="18" charset="0"/>
                <a:cs typeface="B Nikoo" panose="00000400000000000000" pitchFamily="2" charset="-78"/>
              </a:rPr>
              <a:t>در مسؤليت‌هاي خارج از قرارداد</a:t>
            </a:r>
            <a:r>
              <a:rPr lang="fa-IR" b="1" dirty="0">
                <a:solidFill>
                  <a:srgbClr val="002060"/>
                </a:solidFill>
                <a:latin typeface="Times New Roman" panose="02020603050405020304" pitchFamily="18" charset="0"/>
                <a:ea typeface="Times New Roman" panose="02020603050405020304" pitchFamily="18" charset="0"/>
                <a:cs typeface="B Nikoo" panose="00000400000000000000" pitchFamily="2" charset="-78"/>
              </a:rPr>
              <a:t>:</a:t>
            </a:r>
          </a:p>
          <a:p>
            <a:pPr algn="r" rtl="1"/>
            <a:endParaRPr lang="fa-IR" sz="3000" dirty="0">
              <a:solidFill>
                <a:srgbClr val="002060"/>
              </a:solidFill>
              <a:latin typeface="BNazanin"/>
              <a:cs typeface="B Titr" panose="00000700000000000000" pitchFamily="2" charset="-78"/>
            </a:endParaRPr>
          </a:p>
          <a:p>
            <a:pPr algn="r" rtl="1"/>
            <a:r>
              <a:rPr lang="fa-IR" sz="2700" dirty="0">
                <a:solidFill>
                  <a:schemeClr val="tx1"/>
                </a:solidFill>
                <a:effectLst>
                  <a:glow rad="101600">
                    <a:schemeClr val="accent4">
                      <a:satMod val="175000"/>
                      <a:alpha val="40000"/>
                    </a:schemeClr>
                  </a:glow>
                </a:effectLst>
                <a:cs typeface="Farnaz" panose="00000500000000000000" pitchFamily="2" charset="-78"/>
              </a:rPr>
              <a:t>مطابق ماده 11 قانون مسؤليت مدني : </a:t>
            </a:r>
          </a:p>
          <a:p>
            <a:pPr algn="justLow" rtl="1"/>
            <a:r>
              <a:rPr lang="fa-IR" sz="3000" dirty="0">
                <a:solidFill>
                  <a:schemeClr val="tx1"/>
                </a:solidFill>
                <a:effectLst>
                  <a:glow rad="63500">
                    <a:schemeClr val="accent2">
                      <a:satMod val="175000"/>
                      <a:alpha val="40000"/>
                    </a:schemeClr>
                  </a:glow>
                </a:effectLst>
                <a:latin typeface="BNazanin"/>
                <a:cs typeface="B Koodak" panose="00000700000000000000" pitchFamily="2" charset="-78"/>
              </a:rPr>
              <a:t>کارمندان دولت و </a:t>
            </a:r>
            <a:r>
              <a:rPr lang="fa-IR" sz="3000" dirty="0" err="1">
                <a:solidFill>
                  <a:schemeClr val="tx1"/>
                </a:solidFill>
                <a:effectLst>
                  <a:glow rad="63500">
                    <a:schemeClr val="accent2">
                      <a:satMod val="175000"/>
                      <a:alpha val="40000"/>
                    </a:schemeClr>
                  </a:glow>
                </a:effectLst>
                <a:latin typeface="BNazanin"/>
                <a:cs typeface="B Koodak" panose="00000700000000000000" pitchFamily="2" charset="-78"/>
              </a:rPr>
              <a:t>شهرداري‌ها</a:t>
            </a:r>
            <a:r>
              <a:rPr lang="fa-IR" sz="3000" dirty="0">
                <a:solidFill>
                  <a:schemeClr val="tx1"/>
                </a:solidFill>
                <a:effectLst>
                  <a:glow rad="63500">
                    <a:schemeClr val="accent2">
                      <a:satMod val="175000"/>
                      <a:alpha val="40000"/>
                    </a:schemeClr>
                  </a:glow>
                </a:effectLst>
                <a:latin typeface="BNazanin"/>
                <a:cs typeface="B Koodak" panose="00000700000000000000" pitchFamily="2" charset="-78"/>
              </a:rPr>
              <a:t> و </a:t>
            </a:r>
            <a:r>
              <a:rPr lang="fa-IR" sz="3000" dirty="0">
                <a:solidFill>
                  <a:srgbClr val="FF0000"/>
                </a:solidFill>
                <a:effectLst>
                  <a:glow rad="63500">
                    <a:schemeClr val="accent2">
                      <a:satMod val="175000"/>
                      <a:alpha val="40000"/>
                    </a:schemeClr>
                  </a:glow>
                </a:effectLst>
                <a:latin typeface="BNazanin"/>
                <a:cs typeface="B Koodak" panose="00000700000000000000" pitchFamily="2" charset="-78"/>
              </a:rPr>
              <a:t>موسسات وابسته بانکها </a:t>
            </a:r>
            <a:r>
              <a:rPr lang="fa-IR" sz="3000" dirty="0">
                <a:solidFill>
                  <a:schemeClr val="tx1"/>
                </a:solidFill>
                <a:effectLst>
                  <a:glow rad="63500">
                    <a:schemeClr val="accent2">
                      <a:satMod val="175000"/>
                      <a:alpha val="40000"/>
                    </a:schemeClr>
                  </a:glow>
                </a:effectLst>
                <a:latin typeface="BNazanin"/>
                <a:cs typeface="B Koodak" panose="00000700000000000000" pitchFamily="2" charset="-78"/>
              </a:rPr>
              <a:t>که </a:t>
            </a:r>
            <a:r>
              <a:rPr lang="fa-IR" sz="3000" dirty="0" err="1">
                <a:solidFill>
                  <a:schemeClr val="tx1"/>
                </a:solidFill>
                <a:effectLst>
                  <a:glow rad="63500">
                    <a:schemeClr val="accent2">
                      <a:satMod val="175000"/>
                      <a:alpha val="40000"/>
                    </a:schemeClr>
                  </a:glow>
                </a:effectLst>
                <a:latin typeface="BNazanin"/>
                <a:cs typeface="B Koodak" panose="00000700000000000000" pitchFamily="2" charset="-78"/>
              </a:rPr>
              <a:t>بمناسبت</a:t>
            </a:r>
            <a:r>
              <a:rPr lang="fa-IR" sz="3000" dirty="0">
                <a:solidFill>
                  <a:schemeClr val="tx1"/>
                </a:solidFill>
                <a:effectLst>
                  <a:glow rad="63500">
                    <a:schemeClr val="accent2">
                      <a:satMod val="175000"/>
                      <a:alpha val="40000"/>
                    </a:schemeClr>
                  </a:glow>
                </a:effectLst>
                <a:latin typeface="BNazanin"/>
                <a:cs typeface="B Koodak" panose="00000700000000000000" pitchFamily="2" charset="-78"/>
              </a:rPr>
              <a:t> انجام </a:t>
            </a:r>
            <a:r>
              <a:rPr lang="fa-IR" sz="3000" dirty="0" err="1">
                <a:solidFill>
                  <a:schemeClr val="tx1"/>
                </a:solidFill>
                <a:effectLst>
                  <a:glow rad="63500">
                    <a:schemeClr val="accent2">
                      <a:satMod val="175000"/>
                      <a:alpha val="40000"/>
                    </a:schemeClr>
                  </a:glow>
                </a:effectLst>
                <a:latin typeface="BNazanin"/>
                <a:cs typeface="B Koodak" panose="00000700000000000000" pitchFamily="2" charset="-78"/>
              </a:rPr>
              <a:t>وظيفه</a:t>
            </a:r>
            <a:r>
              <a:rPr lang="fa-IR" sz="3000" dirty="0">
                <a:solidFill>
                  <a:schemeClr val="tx1"/>
                </a:solidFill>
                <a:effectLst>
                  <a:glow rad="63500">
                    <a:schemeClr val="accent2">
                      <a:satMod val="175000"/>
                      <a:alpha val="40000"/>
                    </a:schemeClr>
                  </a:glow>
                </a:effectLst>
                <a:latin typeface="BNazanin"/>
                <a:cs typeface="B Koodak" panose="00000700000000000000" pitchFamily="2" charset="-78"/>
              </a:rPr>
              <a:t> عمداً </a:t>
            </a:r>
            <a:r>
              <a:rPr lang="fa-IR" sz="3000" dirty="0" err="1">
                <a:solidFill>
                  <a:schemeClr val="tx1"/>
                </a:solidFill>
                <a:effectLst>
                  <a:glow rad="63500">
                    <a:schemeClr val="accent2">
                      <a:satMod val="175000"/>
                      <a:alpha val="40000"/>
                    </a:schemeClr>
                  </a:glow>
                </a:effectLst>
                <a:latin typeface="BNazanin"/>
                <a:cs typeface="B Koodak" panose="00000700000000000000" pitchFamily="2" charset="-78"/>
              </a:rPr>
              <a:t>يا</a:t>
            </a:r>
            <a:r>
              <a:rPr lang="fa-IR" sz="3000" dirty="0">
                <a:solidFill>
                  <a:schemeClr val="tx1"/>
                </a:solidFill>
                <a:effectLst>
                  <a:glow rad="63500">
                    <a:schemeClr val="accent2">
                      <a:satMod val="175000"/>
                      <a:alpha val="40000"/>
                    </a:schemeClr>
                  </a:glow>
                </a:effectLst>
                <a:latin typeface="BNazanin"/>
                <a:cs typeface="B Koodak" panose="00000700000000000000" pitchFamily="2" charset="-78"/>
              </a:rPr>
              <a:t> در </a:t>
            </a:r>
            <a:r>
              <a:rPr lang="fa-IR" sz="3000" dirty="0" err="1">
                <a:solidFill>
                  <a:schemeClr val="tx1"/>
                </a:solidFill>
                <a:effectLst>
                  <a:glow rad="63500">
                    <a:schemeClr val="accent2">
                      <a:satMod val="175000"/>
                      <a:alpha val="40000"/>
                    </a:schemeClr>
                  </a:glow>
                </a:effectLst>
                <a:latin typeface="BNazanin"/>
                <a:cs typeface="B Koodak" panose="00000700000000000000" pitchFamily="2" charset="-78"/>
              </a:rPr>
              <a:t>نتيجه</a:t>
            </a:r>
            <a:r>
              <a:rPr lang="fa-IR" sz="3000" dirty="0">
                <a:solidFill>
                  <a:schemeClr val="tx1"/>
                </a:solidFill>
                <a:effectLst>
                  <a:glow rad="63500">
                    <a:schemeClr val="accent2">
                      <a:satMod val="175000"/>
                      <a:alpha val="40000"/>
                    </a:schemeClr>
                  </a:glow>
                </a:effectLst>
                <a:latin typeface="BNazanin"/>
                <a:cs typeface="B Koodak" panose="00000700000000000000" pitchFamily="2" charset="-78"/>
              </a:rPr>
              <a:t> </a:t>
            </a:r>
            <a:r>
              <a:rPr lang="fa-IR" sz="3000" dirty="0" err="1">
                <a:solidFill>
                  <a:schemeClr val="tx1"/>
                </a:solidFill>
                <a:effectLst>
                  <a:glow rad="63500">
                    <a:schemeClr val="accent2">
                      <a:satMod val="175000"/>
                      <a:alpha val="40000"/>
                    </a:schemeClr>
                  </a:glow>
                </a:effectLst>
                <a:latin typeface="BNazanin"/>
                <a:cs typeface="B Koodak" panose="00000700000000000000" pitchFamily="2" charset="-78"/>
              </a:rPr>
              <a:t>بي‌احتياطي</a:t>
            </a:r>
            <a:r>
              <a:rPr lang="fa-IR" sz="3000" dirty="0">
                <a:solidFill>
                  <a:schemeClr val="tx1"/>
                </a:solidFill>
                <a:effectLst>
                  <a:glow rad="63500">
                    <a:schemeClr val="accent2">
                      <a:satMod val="175000"/>
                      <a:alpha val="40000"/>
                    </a:schemeClr>
                  </a:glow>
                </a:effectLst>
                <a:latin typeface="BNazanin"/>
                <a:cs typeface="B Koodak" panose="00000700000000000000" pitchFamily="2" charset="-78"/>
              </a:rPr>
              <a:t> خساراتي </a:t>
            </a:r>
            <a:r>
              <a:rPr lang="fa-IR" sz="3000" dirty="0" err="1">
                <a:solidFill>
                  <a:schemeClr val="tx1"/>
                </a:solidFill>
                <a:effectLst>
                  <a:glow rad="63500">
                    <a:schemeClr val="accent2">
                      <a:satMod val="175000"/>
                      <a:alpha val="40000"/>
                    </a:schemeClr>
                  </a:glow>
                </a:effectLst>
                <a:latin typeface="BNazanin"/>
                <a:cs typeface="B Koodak" panose="00000700000000000000" pitchFamily="2" charset="-78"/>
              </a:rPr>
              <a:t>باشخاص</a:t>
            </a:r>
            <a:r>
              <a:rPr lang="fa-IR" sz="3000" dirty="0">
                <a:solidFill>
                  <a:schemeClr val="tx1"/>
                </a:solidFill>
                <a:effectLst>
                  <a:glow rad="63500">
                    <a:schemeClr val="accent2">
                      <a:satMod val="175000"/>
                      <a:alpha val="40000"/>
                    </a:schemeClr>
                  </a:glow>
                </a:effectLst>
                <a:latin typeface="BNazanin"/>
                <a:cs typeface="B Koodak" panose="00000700000000000000" pitchFamily="2" charset="-78"/>
              </a:rPr>
              <a:t> ‌وارد </a:t>
            </a:r>
            <a:r>
              <a:rPr lang="fa-IR" sz="3000" dirty="0" err="1">
                <a:solidFill>
                  <a:schemeClr val="tx1"/>
                </a:solidFill>
                <a:effectLst>
                  <a:glow rad="63500">
                    <a:schemeClr val="accent2">
                      <a:satMod val="175000"/>
                      <a:alpha val="40000"/>
                    </a:schemeClr>
                  </a:glow>
                </a:effectLst>
                <a:latin typeface="BNazanin"/>
                <a:cs typeface="B Koodak" panose="00000700000000000000" pitchFamily="2" charset="-78"/>
              </a:rPr>
              <a:t>نمايند</a:t>
            </a:r>
            <a:r>
              <a:rPr lang="fa-IR" sz="3000" dirty="0">
                <a:solidFill>
                  <a:schemeClr val="tx1"/>
                </a:solidFill>
                <a:effectLst>
                  <a:glow rad="63500">
                    <a:schemeClr val="accent2">
                      <a:satMod val="175000"/>
                      <a:alpha val="40000"/>
                    </a:schemeClr>
                  </a:glow>
                </a:effectLst>
                <a:latin typeface="BNazanin"/>
                <a:cs typeface="B Koodak" panose="00000700000000000000" pitchFamily="2" charset="-78"/>
              </a:rPr>
              <a:t> شخصاً مسئول جبران خسارت وارد </a:t>
            </a:r>
            <a:r>
              <a:rPr lang="fa-IR" sz="3000" dirty="0" err="1">
                <a:solidFill>
                  <a:schemeClr val="tx1"/>
                </a:solidFill>
                <a:effectLst>
                  <a:glow rad="63500">
                    <a:schemeClr val="accent2">
                      <a:satMod val="175000"/>
                      <a:alpha val="40000"/>
                    </a:schemeClr>
                  </a:glow>
                </a:effectLst>
                <a:latin typeface="BNazanin"/>
                <a:cs typeface="B Koodak" panose="00000700000000000000" pitchFamily="2" charset="-78"/>
              </a:rPr>
              <a:t>ميباشند</a:t>
            </a:r>
            <a:r>
              <a:rPr lang="fa-IR" sz="3000" dirty="0">
                <a:solidFill>
                  <a:schemeClr val="tx1"/>
                </a:solidFill>
                <a:effectLst>
                  <a:glow rad="63500">
                    <a:schemeClr val="accent2">
                      <a:satMod val="175000"/>
                      <a:alpha val="40000"/>
                    </a:schemeClr>
                  </a:glow>
                </a:effectLst>
                <a:latin typeface="BNazanin"/>
                <a:cs typeface="B Koodak" panose="00000700000000000000" pitchFamily="2" charset="-78"/>
              </a:rPr>
              <a:t> </a:t>
            </a:r>
            <a:r>
              <a:rPr lang="fa-IR" sz="3000" dirty="0" err="1">
                <a:solidFill>
                  <a:schemeClr val="tx1"/>
                </a:solidFill>
                <a:effectLst>
                  <a:glow rad="63500">
                    <a:schemeClr val="accent2">
                      <a:satMod val="175000"/>
                      <a:alpha val="40000"/>
                    </a:schemeClr>
                  </a:glow>
                </a:effectLst>
                <a:latin typeface="BNazanin"/>
                <a:cs typeface="B Koodak" panose="00000700000000000000" pitchFamily="2" charset="-78"/>
              </a:rPr>
              <a:t>ولي</a:t>
            </a:r>
            <a:r>
              <a:rPr lang="fa-IR" sz="3000" dirty="0">
                <a:solidFill>
                  <a:schemeClr val="tx1"/>
                </a:solidFill>
                <a:effectLst>
                  <a:glow rad="63500">
                    <a:schemeClr val="accent2">
                      <a:satMod val="175000"/>
                      <a:alpha val="40000"/>
                    </a:schemeClr>
                  </a:glow>
                </a:effectLst>
                <a:latin typeface="BNazanin"/>
                <a:cs typeface="B Koodak" panose="00000700000000000000" pitchFamily="2" charset="-78"/>
              </a:rPr>
              <a:t> هر گاه خسارات وارده مستند </a:t>
            </a:r>
            <a:r>
              <a:rPr lang="fa-IR" sz="3000" dirty="0" err="1">
                <a:solidFill>
                  <a:schemeClr val="tx1"/>
                </a:solidFill>
                <a:effectLst>
                  <a:glow rad="63500">
                    <a:schemeClr val="accent2">
                      <a:satMod val="175000"/>
                      <a:alpha val="40000"/>
                    </a:schemeClr>
                  </a:glow>
                </a:effectLst>
                <a:latin typeface="BNazanin"/>
                <a:cs typeface="B Koodak" panose="00000700000000000000" pitchFamily="2" charset="-78"/>
              </a:rPr>
              <a:t>بعمل</a:t>
            </a:r>
            <a:r>
              <a:rPr lang="fa-IR" sz="3000" dirty="0">
                <a:solidFill>
                  <a:schemeClr val="tx1"/>
                </a:solidFill>
                <a:effectLst>
                  <a:glow rad="63500">
                    <a:schemeClr val="accent2">
                      <a:satMod val="175000"/>
                      <a:alpha val="40000"/>
                    </a:schemeClr>
                  </a:glow>
                </a:effectLst>
                <a:latin typeface="BNazanin"/>
                <a:cs typeface="B Koodak" panose="00000700000000000000" pitchFamily="2" charset="-78"/>
              </a:rPr>
              <a:t> آنان نبوده و مربوط به نقص </a:t>
            </a:r>
            <a:r>
              <a:rPr lang="fa-IR" sz="3000" dirty="0" err="1">
                <a:solidFill>
                  <a:schemeClr val="tx1"/>
                </a:solidFill>
                <a:effectLst>
                  <a:glow rad="63500">
                    <a:schemeClr val="accent2">
                      <a:satMod val="175000"/>
                      <a:alpha val="40000"/>
                    </a:schemeClr>
                  </a:glow>
                </a:effectLst>
                <a:latin typeface="BNazanin"/>
                <a:cs typeface="B Koodak" panose="00000700000000000000" pitchFamily="2" charset="-78"/>
              </a:rPr>
              <a:t>وسائل</a:t>
            </a:r>
            <a:r>
              <a:rPr lang="fa-IR" sz="3000" dirty="0">
                <a:solidFill>
                  <a:schemeClr val="tx1"/>
                </a:solidFill>
                <a:effectLst>
                  <a:glow rad="63500">
                    <a:schemeClr val="accent2">
                      <a:satMod val="175000"/>
                      <a:alpha val="40000"/>
                    </a:schemeClr>
                  </a:glow>
                </a:effectLst>
                <a:latin typeface="BNazanin"/>
                <a:cs typeface="B Koodak" panose="00000700000000000000" pitchFamily="2" charset="-78"/>
              </a:rPr>
              <a:t> ادارات و ‌موسسات مزبور باشد در </a:t>
            </a:r>
            <a:r>
              <a:rPr lang="fa-IR" sz="3000" dirty="0" err="1">
                <a:solidFill>
                  <a:schemeClr val="tx1"/>
                </a:solidFill>
                <a:effectLst>
                  <a:glow rad="63500">
                    <a:schemeClr val="accent2">
                      <a:satMod val="175000"/>
                      <a:alpha val="40000"/>
                    </a:schemeClr>
                  </a:glow>
                </a:effectLst>
                <a:latin typeface="BNazanin"/>
                <a:cs typeface="B Koodak" panose="00000700000000000000" pitchFamily="2" charset="-78"/>
              </a:rPr>
              <a:t>اينصورت</a:t>
            </a:r>
            <a:r>
              <a:rPr lang="fa-IR" sz="3000" dirty="0">
                <a:solidFill>
                  <a:schemeClr val="tx1"/>
                </a:solidFill>
                <a:effectLst>
                  <a:glow rad="63500">
                    <a:schemeClr val="accent2">
                      <a:satMod val="175000"/>
                      <a:alpha val="40000"/>
                    </a:schemeClr>
                  </a:glow>
                </a:effectLst>
                <a:latin typeface="BNazanin"/>
                <a:cs typeface="B Koodak" panose="00000700000000000000" pitchFamily="2" charset="-78"/>
              </a:rPr>
              <a:t> جبران خسارت بر عهده اداره </a:t>
            </a:r>
            <a:r>
              <a:rPr lang="fa-IR" sz="3000" dirty="0" err="1">
                <a:solidFill>
                  <a:schemeClr val="tx1"/>
                </a:solidFill>
                <a:effectLst>
                  <a:glow rad="63500">
                    <a:schemeClr val="accent2">
                      <a:satMod val="175000"/>
                      <a:alpha val="40000"/>
                    </a:schemeClr>
                  </a:glow>
                </a:effectLst>
                <a:latin typeface="BNazanin"/>
                <a:cs typeface="B Koodak" panose="00000700000000000000" pitchFamily="2" charset="-78"/>
              </a:rPr>
              <a:t>يا</a:t>
            </a:r>
            <a:r>
              <a:rPr lang="fa-IR" sz="3000" dirty="0">
                <a:solidFill>
                  <a:schemeClr val="tx1"/>
                </a:solidFill>
                <a:effectLst>
                  <a:glow rad="63500">
                    <a:schemeClr val="accent2">
                      <a:satMod val="175000"/>
                      <a:alpha val="40000"/>
                    </a:schemeClr>
                  </a:glow>
                </a:effectLst>
                <a:latin typeface="BNazanin"/>
                <a:cs typeface="B Koodak" panose="00000700000000000000" pitchFamily="2" charset="-78"/>
              </a:rPr>
              <a:t> موسسه مربوطه است.</a:t>
            </a:r>
          </a:p>
          <a:p>
            <a:pPr algn="justLow" rtl="1"/>
            <a:r>
              <a:rPr lang="fa-IR" sz="3000" dirty="0">
                <a:solidFill>
                  <a:schemeClr val="tx1"/>
                </a:solidFill>
                <a:effectLst>
                  <a:glow rad="63500">
                    <a:schemeClr val="accent2">
                      <a:satMod val="175000"/>
                      <a:alpha val="40000"/>
                    </a:schemeClr>
                  </a:glow>
                </a:effectLst>
                <a:latin typeface="BNazanin"/>
                <a:cs typeface="B Koodak" panose="00000700000000000000" pitchFamily="2" charset="-78"/>
              </a:rPr>
              <a:t> </a:t>
            </a:r>
            <a:r>
              <a:rPr lang="fa-IR" sz="3000" dirty="0" err="1">
                <a:solidFill>
                  <a:schemeClr val="tx1"/>
                </a:solidFill>
                <a:effectLst>
                  <a:glow rad="63500">
                    <a:schemeClr val="accent2">
                      <a:satMod val="175000"/>
                      <a:alpha val="40000"/>
                    </a:schemeClr>
                  </a:glow>
                </a:effectLst>
                <a:latin typeface="BNazanin"/>
                <a:cs typeface="B Koodak" panose="00000700000000000000" pitchFamily="2" charset="-78"/>
              </a:rPr>
              <a:t>ولي</a:t>
            </a:r>
            <a:r>
              <a:rPr lang="fa-IR" sz="3000" dirty="0">
                <a:solidFill>
                  <a:schemeClr val="tx1"/>
                </a:solidFill>
                <a:effectLst>
                  <a:glow rad="63500">
                    <a:schemeClr val="accent2">
                      <a:satMod val="175000"/>
                      <a:alpha val="40000"/>
                    </a:schemeClr>
                  </a:glow>
                </a:effectLst>
                <a:latin typeface="BNazanin"/>
                <a:cs typeface="B Koodak" panose="00000700000000000000" pitchFamily="2" charset="-78"/>
              </a:rPr>
              <a:t> در مورد اعمال </a:t>
            </a:r>
            <a:r>
              <a:rPr lang="fa-IR" sz="3000" dirty="0" err="1">
                <a:solidFill>
                  <a:schemeClr val="tx1"/>
                </a:solidFill>
                <a:effectLst>
                  <a:glow rad="63500">
                    <a:schemeClr val="accent2">
                      <a:satMod val="175000"/>
                      <a:alpha val="40000"/>
                    </a:schemeClr>
                  </a:glow>
                </a:effectLst>
                <a:latin typeface="BNazanin"/>
                <a:cs typeface="B Koodak" panose="00000700000000000000" pitchFamily="2" charset="-78"/>
              </a:rPr>
              <a:t>حاکميت</a:t>
            </a:r>
            <a:r>
              <a:rPr lang="fa-IR" sz="3000" dirty="0">
                <a:solidFill>
                  <a:schemeClr val="tx1"/>
                </a:solidFill>
                <a:effectLst>
                  <a:glow rad="63500">
                    <a:schemeClr val="accent2">
                      <a:satMod val="175000"/>
                      <a:alpha val="40000"/>
                    </a:schemeClr>
                  </a:glow>
                </a:effectLst>
                <a:latin typeface="BNazanin"/>
                <a:cs typeface="B Koodak" panose="00000700000000000000" pitchFamily="2" charset="-78"/>
              </a:rPr>
              <a:t> دولت هر گاه </a:t>
            </a:r>
            <a:r>
              <a:rPr lang="fa-IR" sz="3000" dirty="0" err="1">
                <a:solidFill>
                  <a:schemeClr val="tx1"/>
                </a:solidFill>
                <a:effectLst>
                  <a:glow rad="63500">
                    <a:schemeClr val="accent2">
                      <a:satMod val="175000"/>
                      <a:alpha val="40000"/>
                    </a:schemeClr>
                  </a:glow>
                </a:effectLst>
                <a:latin typeface="BNazanin"/>
                <a:cs typeface="B Koodak" panose="00000700000000000000" pitchFamily="2" charset="-78"/>
              </a:rPr>
              <a:t>اقداماتي</a:t>
            </a:r>
            <a:r>
              <a:rPr lang="fa-IR" sz="3000" dirty="0">
                <a:solidFill>
                  <a:schemeClr val="tx1"/>
                </a:solidFill>
                <a:effectLst>
                  <a:glow rad="63500">
                    <a:schemeClr val="accent2">
                      <a:satMod val="175000"/>
                      <a:alpha val="40000"/>
                    </a:schemeClr>
                  </a:glow>
                </a:effectLst>
                <a:latin typeface="BNazanin"/>
                <a:cs typeface="B Koodak" panose="00000700000000000000" pitchFamily="2" charset="-78"/>
              </a:rPr>
              <a:t> که </a:t>
            </a:r>
            <a:r>
              <a:rPr lang="fa-IR" sz="3000" dirty="0" err="1">
                <a:solidFill>
                  <a:schemeClr val="tx1"/>
                </a:solidFill>
                <a:effectLst>
                  <a:glow rad="63500">
                    <a:schemeClr val="accent2">
                      <a:satMod val="175000"/>
                      <a:alpha val="40000"/>
                    </a:schemeClr>
                  </a:glow>
                </a:effectLst>
                <a:latin typeface="BNazanin"/>
                <a:cs typeface="B Koodak" panose="00000700000000000000" pitchFamily="2" charset="-78"/>
              </a:rPr>
              <a:t>بر‌حسب</a:t>
            </a:r>
            <a:r>
              <a:rPr lang="fa-IR" sz="3000" dirty="0">
                <a:solidFill>
                  <a:schemeClr val="tx1"/>
                </a:solidFill>
                <a:effectLst>
                  <a:glow rad="63500">
                    <a:schemeClr val="accent2">
                      <a:satMod val="175000"/>
                      <a:alpha val="40000"/>
                    </a:schemeClr>
                  </a:glow>
                </a:effectLst>
                <a:latin typeface="BNazanin"/>
                <a:cs typeface="B Koodak" panose="00000700000000000000" pitchFamily="2" charset="-78"/>
              </a:rPr>
              <a:t> ضرورت </a:t>
            </a:r>
            <a:r>
              <a:rPr lang="fa-IR" sz="3000" dirty="0" err="1">
                <a:solidFill>
                  <a:schemeClr val="tx1"/>
                </a:solidFill>
                <a:effectLst>
                  <a:glow rad="63500">
                    <a:schemeClr val="accent2">
                      <a:satMod val="175000"/>
                      <a:alpha val="40000"/>
                    </a:schemeClr>
                  </a:glow>
                </a:effectLst>
                <a:latin typeface="BNazanin"/>
                <a:cs typeface="B Koodak" panose="00000700000000000000" pitchFamily="2" charset="-78"/>
              </a:rPr>
              <a:t>براي</a:t>
            </a:r>
            <a:r>
              <a:rPr lang="fa-IR" sz="3000" dirty="0">
                <a:solidFill>
                  <a:schemeClr val="tx1"/>
                </a:solidFill>
                <a:effectLst>
                  <a:glow rad="63500">
                    <a:schemeClr val="accent2">
                      <a:satMod val="175000"/>
                      <a:alpha val="40000"/>
                    </a:schemeClr>
                  </a:glow>
                </a:effectLst>
                <a:latin typeface="BNazanin"/>
                <a:cs typeface="B Koodak" panose="00000700000000000000" pitchFamily="2" charset="-78"/>
              </a:rPr>
              <a:t> </a:t>
            </a:r>
            <a:r>
              <a:rPr lang="fa-IR" sz="3000" dirty="0" err="1">
                <a:solidFill>
                  <a:schemeClr val="tx1"/>
                </a:solidFill>
                <a:effectLst>
                  <a:glow rad="63500">
                    <a:schemeClr val="accent2">
                      <a:satMod val="175000"/>
                      <a:alpha val="40000"/>
                    </a:schemeClr>
                  </a:glow>
                </a:effectLst>
                <a:latin typeface="BNazanin"/>
                <a:cs typeface="B Koodak" panose="00000700000000000000" pitchFamily="2" charset="-78"/>
              </a:rPr>
              <a:t>تامين</a:t>
            </a:r>
            <a:r>
              <a:rPr lang="fa-IR" sz="3000" dirty="0">
                <a:solidFill>
                  <a:schemeClr val="tx1"/>
                </a:solidFill>
                <a:effectLst>
                  <a:glow rad="63500">
                    <a:schemeClr val="accent2">
                      <a:satMod val="175000"/>
                      <a:alpha val="40000"/>
                    </a:schemeClr>
                  </a:glow>
                </a:effectLst>
                <a:latin typeface="BNazanin"/>
                <a:cs typeface="B Koodak" panose="00000700000000000000" pitchFamily="2" charset="-78"/>
              </a:rPr>
              <a:t> منافع </a:t>
            </a:r>
            <a:r>
              <a:rPr lang="fa-IR" sz="3000" dirty="0" err="1">
                <a:solidFill>
                  <a:schemeClr val="tx1"/>
                </a:solidFill>
                <a:effectLst>
                  <a:glow rad="63500">
                    <a:schemeClr val="accent2">
                      <a:satMod val="175000"/>
                      <a:alpha val="40000"/>
                    </a:schemeClr>
                  </a:glow>
                </a:effectLst>
                <a:latin typeface="BNazanin"/>
                <a:cs typeface="B Koodak" panose="00000700000000000000" pitchFamily="2" charset="-78"/>
              </a:rPr>
              <a:t>اجتماعي</a:t>
            </a:r>
            <a:r>
              <a:rPr lang="fa-IR" sz="3000" dirty="0">
                <a:solidFill>
                  <a:schemeClr val="tx1"/>
                </a:solidFill>
                <a:effectLst>
                  <a:glow rad="63500">
                    <a:schemeClr val="accent2">
                      <a:satMod val="175000"/>
                      <a:alpha val="40000"/>
                    </a:schemeClr>
                  </a:glow>
                </a:effectLst>
                <a:latin typeface="BNazanin"/>
                <a:cs typeface="B Koodak" panose="00000700000000000000" pitchFamily="2" charset="-78"/>
              </a:rPr>
              <a:t> طبق قانون </a:t>
            </a:r>
            <a:r>
              <a:rPr lang="fa-IR" sz="3000" dirty="0" err="1">
                <a:solidFill>
                  <a:schemeClr val="tx1"/>
                </a:solidFill>
                <a:effectLst>
                  <a:glow rad="63500">
                    <a:schemeClr val="accent2">
                      <a:satMod val="175000"/>
                      <a:alpha val="40000"/>
                    </a:schemeClr>
                  </a:glow>
                </a:effectLst>
                <a:latin typeface="BNazanin"/>
                <a:cs typeface="B Koodak" panose="00000700000000000000" pitchFamily="2" charset="-78"/>
              </a:rPr>
              <a:t>بعمل</a:t>
            </a:r>
            <a:r>
              <a:rPr lang="fa-IR" sz="3000" dirty="0">
                <a:solidFill>
                  <a:schemeClr val="tx1"/>
                </a:solidFill>
                <a:effectLst>
                  <a:glow rad="63500">
                    <a:schemeClr val="accent2">
                      <a:satMod val="175000"/>
                      <a:alpha val="40000"/>
                    </a:schemeClr>
                  </a:glow>
                </a:effectLst>
                <a:latin typeface="BNazanin"/>
                <a:cs typeface="B Koodak" panose="00000700000000000000" pitchFamily="2" charset="-78"/>
              </a:rPr>
              <a:t> </a:t>
            </a:r>
            <a:r>
              <a:rPr lang="fa-IR" sz="3000" dirty="0" err="1">
                <a:solidFill>
                  <a:schemeClr val="tx1"/>
                </a:solidFill>
                <a:effectLst>
                  <a:glow rad="63500">
                    <a:schemeClr val="accent2">
                      <a:satMod val="175000"/>
                      <a:alpha val="40000"/>
                    </a:schemeClr>
                  </a:glow>
                </a:effectLst>
                <a:latin typeface="BNazanin"/>
                <a:cs typeface="B Koodak" panose="00000700000000000000" pitchFamily="2" charset="-78"/>
              </a:rPr>
              <a:t>آيد</a:t>
            </a:r>
            <a:r>
              <a:rPr lang="fa-IR" sz="3000" dirty="0">
                <a:solidFill>
                  <a:schemeClr val="tx1"/>
                </a:solidFill>
                <a:effectLst>
                  <a:glow rad="63500">
                    <a:schemeClr val="accent2">
                      <a:satMod val="175000"/>
                      <a:alpha val="40000"/>
                    </a:schemeClr>
                  </a:glow>
                </a:effectLst>
                <a:latin typeface="BNazanin"/>
                <a:cs typeface="B Koodak" panose="00000700000000000000" pitchFamily="2" charset="-78"/>
              </a:rPr>
              <a:t> و موجب ضرر </a:t>
            </a:r>
            <a:r>
              <a:rPr lang="fa-IR" sz="3000" dirty="0" err="1">
                <a:solidFill>
                  <a:schemeClr val="tx1"/>
                </a:solidFill>
                <a:effectLst>
                  <a:glow rad="63500">
                    <a:schemeClr val="accent2">
                      <a:satMod val="175000"/>
                      <a:alpha val="40000"/>
                    </a:schemeClr>
                  </a:glow>
                </a:effectLst>
                <a:latin typeface="BNazanin"/>
                <a:cs typeface="B Koodak" panose="00000700000000000000" pitchFamily="2" charset="-78"/>
              </a:rPr>
              <a:t>ديگري</a:t>
            </a:r>
            <a:r>
              <a:rPr lang="fa-IR" sz="3000" dirty="0">
                <a:solidFill>
                  <a:schemeClr val="tx1"/>
                </a:solidFill>
                <a:effectLst>
                  <a:glow rad="63500">
                    <a:schemeClr val="accent2">
                      <a:satMod val="175000"/>
                      <a:alpha val="40000"/>
                    </a:schemeClr>
                  </a:glow>
                </a:effectLst>
                <a:latin typeface="BNazanin"/>
                <a:cs typeface="B Koodak" panose="00000700000000000000" pitchFamily="2" charset="-78"/>
              </a:rPr>
              <a:t> شود دولت مجبور به پرداخت خسارات نخواهد بود.</a:t>
            </a:r>
          </a:p>
          <a:p>
            <a:pPr algn="justLow" rtl="1"/>
            <a:r>
              <a:rPr lang="fa-IR" sz="2000" b="1" dirty="0">
                <a:solidFill>
                  <a:schemeClr val="tx1"/>
                </a:solidFill>
                <a:effectLst>
                  <a:outerShdw blurRad="38100" dist="38100" dir="2700000" algn="tl">
                    <a:srgbClr val="000000">
                      <a:alpha val="43137"/>
                    </a:srgbClr>
                  </a:outerShdw>
                </a:effectLst>
                <a:latin typeface="BNazanin"/>
                <a:cs typeface="B Nazanin Outline" panose="00000400000000000000" pitchFamily="2" charset="-78"/>
              </a:rPr>
              <a:t>         </a:t>
            </a:r>
          </a:p>
        </p:txBody>
      </p:sp>
    </p:spTree>
    <p:extLst>
      <p:ext uri="{BB962C8B-B14F-4D97-AF65-F5344CB8AC3E}">
        <p14:creationId xmlns:p14="http://schemas.microsoft.com/office/powerpoint/2010/main" val="411983749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116632"/>
            <a:ext cx="7772400" cy="792088"/>
          </a:xfrm>
          <a:blipFill>
            <a:blip r:embed="rId3"/>
            <a:tile tx="0" ty="0" sx="100000" sy="100000" flip="none" algn="tl"/>
          </a:blipFill>
        </p:spPr>
        <p:txBody>
          <a:bodyPr>
            <a:normAutofit/>
          </a:bodyPr>
          <a:lstStyle/>
          <a:p>
            <a:r>
              <a:rPr lang="fa-IR" sz="3200" b="1" dirty="0" err="1">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ويژگي‌هاي</a:t>
            </a:r>
            <a:r>
              <a:rPr lang="fa-IR" sz="3200" b="1" dirty="0">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 اقسام مسؤليت </a:t>
            </a:r>
            <a:r>
              <a:rPr lang="fa-IR" sz="3200" b="1" dirty="0" err="1">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مدني</a:t>
            </a:r>
            <a:endParaRPr lang="fa-IR" sz="24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endParaRPr>
          </a:p>
        </p:txBody>
      </p:sp>
      <p:sp>
        <p:nvSpPr>
          <p:cNvPr id="5" name="Subtitle 4"/>
          <p:cNvSpPr>
            <a:spLocks noGrp="1"/>
          </p:cNvSpPr>
          <p:nvPr>
            <p:ph type="subTitle" idx="1"/>
          </p:nvPr>
        </p:nvSpPr>
        <p:spPr>
          <a:xfrm>
            <a:off x="1043608" y="1124744"/>
            <a:ext cx="7772400" cy="5400600"/>
          </a:xfrm>
        </p:spPr>
        <p:txBody>
          <a:bodyPr>
            <a:normAutofit fontScale="92500" lnSpcReduction="10000"/>
          </a:bodyPr>
          <a:lstStyle/>
          <a:p>
            <a:pPr algn="r" rtl="1"/>
            <a:r>
              <a:rPr lang="fa-IR" sz="3000" dirty="0">
                <a:solidFill>
                  <a:srgbClr val="002060"/>
                </a:solidFill>
                <a:latin typeface="BNazanin"/>
                <a:cs typeface="B Titr" panose="00000700000000000000" pitchFamily="2" charset="-78"/>
              </a:rPr>
              <a:t>مسؤليت مدني و جبران خسارات:</a:t>
            </a:r>
          </a:p>
          <a:p>
            <a:pPr lvl="0" algn="r" rtl="1"/>
            <a:endParaRPr lang="fa-IR" dirty="0">
              <a:solidFill>
                <a:prstClr val="black">
                  <a:tint val="75000"/>
                </a:prstClr>
              </a:solidFill>
              <a:latin typeface="BNazanin"/>
            </a:endParaRPr>
          </a:p>
          <a:p>
            <a:pPr lvl="0" algn="justLow" rtl="1"/>
            <a:r>
              <a:rPr lang="fa-IR" sz="2800" dirty="0">
                <a:solidFill>
                  <a:schemeClr val="tx1"/>
                </a:solidFill>
                <a:effectLst>
                  <a:glow rad="101600">
                    <a:schemeClr val="accent4">
                      <a:satMod val="175000"/>
                      <a:alpha val="40000"/>
                    </a:schemeClr>
                  </a:glow>
                </a:effectLst>
                <a:cs typeface="Titr" panose="00000700000000000000" pitchFamily="2" charset="-78"/>
              </a:rPr>
              <a:t>در ماده (12) قانون مسؤليت مدني، نظريه تقصير در مورد اشخاص تابع قانون کار </a:t>
            </a:r>
            <a:r>
              <a:rPr lang="fa-IR" sz="2200" u="sng" dirty="0">
                <a:solidFill>
                  <a:schemeClr val="tx1"/>
                </a:solidFill>
                <a:effectLst>
                  <a:glow rad="63500">
                    <a:schemeClr val="accent4">
                      <a:satMod val="175000"/>
                      <a:alpha val="40000"/>
                    </a:schemeClr>
                  </a:glow>
                </a:effectLst>
                <a:cs typeface="Titr" panose="00000700000000000000" pitchFamily="2" charset="-78"/>
              </a:rPr>
              <a:t>(عمدتاً ناظر بر مؤسسات اعتباري خصوصي</a:t>
            </a:r>
            <a:r>
              <a:rPr lang="fa-IR" sz="2800" dirty="0">
                <a:solidFill>
                  <a:schemeClr val="tx1"/>
                </a:solidFill>
                <a:effectLst>
                  <a:glow rad="63500">
                    <a:schemeClr val="accent4">
                      <a:satMod val="175000"/>
                      <a:alpha val="40000"/>
                    </a:schemeClr>
                  </a:glow>
                </a:effectLst>
                <a:cs typeface="Titr" panose="00000700000000000000" pitchFamily="2" charset="-78"/>
              </a:rPr>
              <a:t>) </a:t>
            </a:r>
            <a:r>
              <a:rPr lang="fa-IR" sz="2800" dirty="0">
                <a:solidFill>
                  <a:schemeClr val="tx1"/>
                </a:solidFill>
                <a:effectLst>
                  <a:glow rad="101600">
                    <a:schemeClr val="accent4">
                      <a:satMod val="175000"/>
                      <a:alpha val="40000"/>
                    </a:schemeClr>
                  </a:glow>
                </a:effectLst>
                <a:cs typeface="Titr" panose="00000700000000000000" pitchFamily="2" charset="-78"/>
              </a:rPr>
              <a:t>تا حدودي تعديل شده است.</a:t>
            </a:r>
            <a:r>
              <a:rPr lang="en-US" sz="2800" dirty="0">
                <a:solidFill>
                  <a:schemeClr val="tx1"/>
                </a:solidFill>
                <a:effectLst>
                  <a:glow rad="101600">
                    <a:schemeClr val="accent4">
                      <a:satMod val="175000"/>
                      <a:alpha val="40000"/>
                    </a:schemeClr>
                  </a:glow>
                </a:effectLst>
                <a:cs typeface="Titr" panose="00000700000000000000" pitchFamily="2" charset="-78"/>
              </a:rPr>
              <a:t>    </a:t>
            </a:r>
            <a:r>
              <a:rPr lang="fa-IR" sz="2800" dirty="0">
                <a:solidFill>
                  <a:schemeClr val="tx1"/>
                </a:solidFill>
                <a:effectLst>
                  <a:glow rad="101600">
                    <a:schemeClr val="accent4">
                      <a:satMod val="175000"/>
                      <a:alpha val="40000"/>
                    </a:schemeClr>
                  </a:glow>
                </a:effectLst>
                <a:cs typeface="Titr" panose="00000700000000000000" pitchFamily="2" charset="-78"/>
              </a:rPr>
              <a:t>     </a:t>
            </a:r>
            <a:r>
              <a:rPr lang="fa-IR" sz="2800" dirty="0">
                <a:solidFill>
                  <a:srgbClr val="FF0000"/>
                </a:solidFill>
                <a:effectLst>
                  <a:glow rad="101600">
                    <a:schemeClr val="accent4">
                      <a:satMod val="175000"/>
                      <a:alpha val="40000"/>
                    </a:schemeClr>
                  </a:glow>
                </a:effectLst>
                <a:cs typeface="B Mashhad" panose="00000400000000000000" pitchFamily="2" charset="-78"/>
              </a:rPr>
              <a:t>(</a:t>
            </a:r>
            <a:r>
              <a:rPr lang="fa-IR" sz="2800" dirty="0" err="1">
                <a:solidFill>
                  <a:srgbClr val="FF0000"/>
                </a:solidFill>
                <a:effectLst>
                  <a:glow rad="101600">
                    <a:schemeClr val="accent4">
                      <a:satMod val="175000"/>
                      <a:alpha val="40000"/>
                    </a:schemeClr>
                  </a:glow>
                </a:effectLst>
                <a:cs typeface="B Mashhad" panose="00000400000000000000" pitchFamily="2" charset="-78"/>
              </a:rPr>
              <a:t>مبتني</a:t>
            </a:r>
            <a:r>
              <a:rPr lang="fa-IR" sz="2800" dirty="0">
                <a:solidFill>
                  <a:srgbClr val="FF0000"/>
                </a:solidFill>
                <a:effectLst>
                  <a:glow rad="101600">
                    <a:schemeClr val="accent4">
                      <a:satMod val="175000"/>
                      <a:alpha val="40000"/>
                    </a:schemeClr>
                  </a:glow>
                </a:effectLst>
                <a:cs typeface="B Mashhad" panose="00000400000000000000" pitchFamily="2" charset="-78"/>
              </a:rPr>
              <a:t> بر فرض </a:t>
            </a:r>
            <a:r>
              <a:rPr lang="fa-IR" sz="2800" dirty="0" err="1">
                <a:solidFill>
                  <a:srgbClr val="FF0000"/>
                </a:solidFill>
                <a:effectLst>
                  <a:glow rad="101600">
                    <a:schemeClr val="accent4">
                      <a:satMod val="175000"/>
                      <a:alpha val="40000"/>
                    </a:schemeClr>
                  </a:glow>
                </a:effectLst>
                <a:cs typeface="B Mashhad" panose="00000400000000000000" pitchFamily="2" charset="-78"/>
              </a:rPr>
              <a:t>تقصير</a:t>
            </a:r>
            <a:r>
              <a:rPr lang="fa-IR" sz="2800" dirty="0">
                <a:solidFill>
                  <a:srgbClr val="FF0000"/>
                </a:solidFill>
                <a:effectLst>
                  <a:glow rad="101600">
                    <a:schemeClr val="accent4">
                      <a:satMod val="175000"/>
                      <a:alpha val="40000"/>
                    </a:schemeClr>
                  </a:glow>
                </a:effectLst>
                <a:cs typeface="B Mashhad" panose="00000400000000000000" pitchFamily="2" charset="-78"/>
              </a:rPr>
              <a:t>)</a:t>
            </a:r>
          </a:p>
          <a:p>
            <a:pPr lvl="0" algn="justLow" rtl="1"/>
            <a:r>
              <a:rPr lang="fa-IR" sz="2800" dirty="0" err="1">
                <a:solidFill>
                  <a:schemeClr val="tx1"/>
                </a:solidFill>
                <a:effectLst>
                  <a:glow rad="63500">
                    <a:schemeClr val="accent2">
                      <a:satMod val="175000"/>
                      <a:alpha val="40000"/>
                    </a:schemeClr>
                  </a:glow>
                </a:effectLst>
                <a:latin typeface="BNazanin"/>
                <a:cs typeface="B Koodak" panose="00000700000000000000" pitchFamily="2" charset="-78"/>
              </a:rPr>
              <a:t>کارفرمايانى</a:t>
            </a:r>
            <a:r>
              <a:rPr lang="fa-IR" sz="2800" dirty="0">
                <a:solidFill>
                  <a:schemeClr val="tx1"/>
                </a:solidFill>
                <a:effectLst>
                  <a:glow rad="63500">
                    <a:schemeClr val="accent2">
                      <a:satMod val="175000"/>
                      <a:alpha val="40000"/>
                    </a:schemeClr>
                  </a:glow>
                </a:effectLst>
                <a:latin typeface="BNazanin"/>
                <a:cs typeface="B Koodak" panose="00000700000000000000" pitchFamily="2" charset="-78"/>
              </a:rPr>
              <a:t> که </a:t>
            </a:r>
            <a:r>
              <a:rPr lang="fa-IR" sz="2800" u="sng" dirty="0">
                <a:solidFill>
                  <a:schemeClr val="tx1"/>
                </a:solidFill>
                <a:effectLst>
                  <a:glow rad="63500">
                    <a:schemeClr val="accent2">
                      <a:satMod val="175000"/>
                      <a:alpha val="40000"/>
                    </a:schemeClr>
                  </a:glow>
                </a:effectLst>
                <a:latin typeface="BNazanin"/>
                <a:cs typeface="B Koodak" panose="00000700000000000000" pitchFamily="2" charset="-78"/>
              </a:rPr>
              <a:t>مشمول قانون کار </a:t>
            </a:r>
            <a:r>
              <a:rPr lang="fa-IR" sz="2800" dirty="0">
                <a:solidFill>
                  <a:schemeClr val="tx1"/>
                </a:solidFill>
                <a:effectLst>
                  <a:glow rad="63500">
                    <a:schemeClr val="accent2">
                      <a:satMod val="175000"/>
                      <a:alpha val="40000"/>
                    </a:schemeClr>
                  </a:glow>
                </a:effectLst>
                <a:latin typeface="BNazanin"/>
                <a:cs typeface="B Koodak" panose="00000700000000000000" pitchFamily="2" charset="-78"/>
              </a:rPr>
              <a:t>هستند مسئول جبران خساراتى مي‌باشند که از طرف کارکنان ادارى و يا کارگران آنان در حين انجام کار يا به مناسبت آن وارده شده است مگر اينکه محرز شود تمام احتياط‌هايى که اوضاع و احوال قضيه ايجاب مي‌نموده به عمل آورده يا اينکه اگر احتياط‌هاي مزبور را به عمل مي‌آوردند باز هم جلوگيرى از ورود زيان مقدور نمي‌بود کارفرما مي‌تواند به واردکننده خسارت در صورتى که مطابق قانون مسئول شناخته شود مراجعه </a:t>
            </a:r>
            <a:r>
              <a:rPr lang="fa-IR" sz="2800" dirty="0" err="1">
                <a:solidFill>
                  <a:schemeClr val="tx1"/>
                </a:solidFill>
                <a:effectLst>
                  <a:glow rad="63500">
                    <a:schemeClr val="accent2">
                      <a:satMod val="175000"/>
                      <a:alpha val="40000"/>
                    </a:schemeClr>
                  </a:glow>
                </a:effectLst>
                <a:latin typeface="BNazanin"/>
                <a:cs typeface="B Koodak" panose="00000700000000000000" pitchFamily="2" charset="-78"/>
              </a:rPr>
              <a:t>نمايد</a:t>
            </a:r>
            <a:r>
              <a:rPr lang="fa-IR" sz="2800" dirty="0">
                <a:solidFill>
                  <a:schemeClr val="tx1"/>
                </a:solidFill>
                <a:effectLst>
                  <a:glow rad="63500">
                    <a:schemeClr val="accent2">
                      <a:satMod val="175000"/>
                      <a:alpha val="40000"/>
                    </a:schemeClr>
                  </a:glow>
                </a:effectLst>
                <a:latin typeface="BNazanin"/>
                <a:cs typeface="B Koodak" panose="00000700000000000000" pitchFamily="2" charset="-78"/>
              </a:rPr>
              <a:t>.</a:t>
            </a:r>
          </a:p>
          <a:p>
            <a:pPr lvl="0" algn="justLow" rtl="1"/>
            <a:r>
              <a:rPr lang="en-US" sz="2800" dirty="0">
                <a:solidFill>
                  <a:schemeClr val="accent6">
                    <a:lumMod val="50000"/>
                  </a:schemeClr>
                </a:solidFill>
                <a:effectLst>
                  <a:glow rad="63500">
                    <a:schemeClr val="accent2">
                      <a:satMod val="175000"/>
                      <a:alpha val="40000"/>
                    </a:schemeClr>
                  </a:glow>
                </a:effectLst>
                <a:highlight>
                  <a:srgbClr val="FFFF00"/>
                </a:highlight>
                <a:latin typeface="BNazanin"/>
                <a:cs typeface="B Koodak" panose="00000700000000000000" pitchFamily="2" charset="-78"/>
              </a:rPr>
              <a:t> </a:t>
            </a:r>
            <a:r>
              <a:rPr lang="en-US" sz="2800" dirty="0">
                <a:solidFill>
                  <a:schemeClr val="accent6">
                    <a:lumMod val="50000"/>
                  </a:schemeClr>
                </a:solidFill>
                <a:effectLst>
                  <a:glow rad="63500">
                    <a:schemeClr val="accent2">
                      <a:satMod val="175000"/>
                      <a:alpha val="40000"/>
                    </a:schemeClr>
                  </a:glow>
                </a:effectLst>
                <a:latin typeface="BNazanin"/>
                <a:cs typeface="B Koodak" panose="00000700000000000000" pitchFamily="2" charset="-78"/>
              </a:rPr>
              <a:t>                              </a:t>
            </a:r>
            <a:r>
              <a:rPr lang="fa-IR" sz="2800" dirty="0">
                <a:solidFill>
                  <a:schemeClr val="accent6">
                    <a:lumMod val="50000"/>
                  </a:schemeClr>
                </a:solidFill>
                <a:effectLst>
                  <a:glow rad="63500">
                    <a:schemeClr val="accent2">
                      <a:satMod val="175000"/>
                      <a:alpha val="40000"/>
                    </a:schemeClr>
                  </a:glow>
                </a:effectLst>
                <a:highlight>
                  <a:srgbClr val="FFFF00"/>
                </a:highlight>
                <a:latin typeface="BNazanin"/>
                <a:cs typeface="B Koodak" panose="00000700000000000000" pitchFamily="2" charset="-78"/>
              </a:rPr>
              <a:t>ضرورت اثبات قوه قاهره</a:t>
            </a:r>
          </a:p>
        </p:txBody>
      </p:sp>
    </p:spTree>
    <p:extLst>
      <p:ext uri="{BB962C8B-B14F-4D97-AF65-F5344CB8AC3E}">
        <p14:creationId xmlns:p14="http://schemas.microsoft.com/office/powerpoint/2010/main" val="40364480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116632"/>
            <a:ext cx="7772400" cy="792088"/>
          </a:xfrm>
          <a:blipFill>
            <a:blip r:embed="rId3"/>
            <a:tile tx="0" ty="0" sx="100000" sy="100000" flip="none" algn="tl"/>
          </a:blipFill>
        </p:spPr>
        <p:txBody>
          <a:bodyPr>
            <a:normAutofit/>
          </a:bodyPr>
          <a:lstStyle/>
          <a:p>
            <a:r>
              <a:rPr lang="fa-IR" sz="3200" b="1" dirty="0" err="1">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ويژگي‌هاي</a:t>
            </a:r>
            <a:r>
              <a:rPr lang="fa-IR" sz="3200" b="1" dirty="0">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 اقسام مسؤليت </a:t>
            </a:r>
            <a:r>
              <a:rPr lang="fa-IR" sz="3200" b="1" dirty="0" err="1">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مدني</a:t>
            </a:r>
            <a:endParaRPr lang="fa-IR" sz="3200" b="1" dirty="0">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endParaRPr>
          </a:p>
        </p:txBody>
      </p:sp>
      <p:sp>
        <p:nvSpPr>
          <p:cNvPr id="5" name="Subtitle 4"/>
          <p:cNvSpPr>
            <a:spLocks noGrp="1"/>
          </p:cNvSpPr>
          <p:nvPr>
            <p:ph type="subTitle" idx="1"/>
          </p:nvPr>
        </p:nvSpPr>
        <p:spPr>
          <a:xfrm>
            <a:off x="1043608" y="1052736"/>
            <a:ext cx="7772400" cy="5472608"/>
          </a:xfrm>
        </p:spPr>
        <p:txBody>
          <a:bodyPr>
            <a:normAutofit/>
          </a:bodyPr>
          <a:lstStyle/>
          <a:p>
            <a:pPr algn="r" rtl="1"/>
            <a:r>
              <a:rPr lang="fa-IR" b="1" dirty="0">
                <a:solidFill>
                  <a:srgbClr val="002060"/>
                </a:solidFill>
                <a:latin typeface="Times New Roman" panose="02020603050405020304" pitchFamily="18" charset="0"/>
                <a:ea typeface="Times New Roman" panose="02020603050405020304" pitchFamily="18" charset="0"/>
                <a:cs typeface="B Titr" panose="00000700000000000000" pitchFamily="2" charset="-78"/>
              </a:rPr>
              <a:t>مسؤليت </a:t>
            </a:r>
            <a:r>
              <a:rPr lang="fa-IR" b="1" dirty="0" err="1">
                <a:solidFill>
                  <a:srgbClr val="002060"/>
                </a:solidFill>
                <a:latin typeface="Times New Roman" panose="02020603050405020304" pitchFamily="18" charset="0"/>
                <a:ea typeface="Times New Roman" panose="02020603050405020304" pitchFamily="18" charset="0"/>
                <a:cs typeface="B Titr" panose="00000700000000000000" pitchFamily="2" charset="-78"/>
              </a:rPr>
              <a:t>مدني</a:t>
            </a:r>
            <a:r>
              <a:rPr lang="fa-IR" b="1" dirty="0">
                <a:solidFill>
                  <a:srgbClr val="002060"/>
                </a:solidFill>
                <a:latin typeface="Times New Roman" panose="02020603050405020304" pitchFamily="18" charset="0"/>
                <a:ea typeface="Times New Roman" panose="02020603050405020304" pitchFamily="18" charset="0"/>
                <a:cs typeface="B Titr" panose="00000700000000000000" pitchFamily="2" charset="-78"/>
              </a:rPr>
              <a:t> و جبران خسارات:</a:t>
            </a:r>
          </a:p>
          <a:p>
            <a:pPr algn="r" rtl="1"/>
            <a:endParaRPr lang="fa-IR" b="1" dirty="0">
              <a:solidFill>
                <a:srgbClr val="002060"/>
              </a:solidFill>
              <a:latin typeface="Times New Roman" panose="02020603050405020304" pitchFamily="18" charset="0"/>
              <a:ea typeface="Times New Roman" panose="02020603050405020304" pitchFamily="18" charset="0"/>
              <a:cs typeface="B Titr" panose="00000700000000000000" pitchFamily="2" charset="-78"/>
            </a:endParaRPr>
          </a:p>
          <a:p>
            <a:pPr algn="r" rtl="1"/>
            <a:r>
              <a:rPr lang="fa-IR" sz="4400" b="0" i="0" u="none" strike="noStrike" baseline="0" dirty="0">
                <a:solidFill>
                  <a:srgbClr val="FF0000"/>
                </a:solidFill>
                <a:cs typeface="B Aseman" panose="00000400000000000000" pitchFamily="2" charset="-78"/>
              </a:rPr>
              <a:t>          ماده 135 لایحه اصلاحی قانون تجارت</a:t>
            </a:r>
            <a:r>
              <a:rPr lang="fa-IR" sz="4400" b="1" i="0" u="none" strike="noStrike" baseline="0" dirty="0">
                <a:solidFill>
                  <a:srgbClr val="FF0000"/>
                </a:solidFill>
                <a:cs typeface="B Aseman" panose="00000400000000000000" pitchFamily="2" charset="-78"/>
              </a:rPr>
              <a:t> </a:t>
            </a:r>
            <a:r>
              <a:rPr lang="fa-IR" sz="3200" b="1" i="0" u="none" strike="noStrike" baseline="0" dirty="0">
                <a:solidFill>
                  <a:srgbClr val="FF0000"/>
                </a:solidFill>
                <a:cs typeface="B Lotus" panose="00000400000000000000" pitchFamily="2" charset="-78"/>
              </a:rPr>
              <a:t>: </a:t>
            </a:r>
          </a:p>
          <a:p>
            <a:pPr algn="r" rtl="1"/>
            <a:r>
              <a:rPr lang="fa-IR" sz="3200" b="0" i="0" u="none" strike="noStrike" baseline="0" dirty="0">
                <a:cs typeface="B Lotus" panose="00000400000000000000" pitchFamily="2" charset="-78"/>
              </a:rPr>
              <a:t>             </a:t>
            </a:r>
            <a:r>
              <a:rPr lang="fa-IR" sz="2800" b="0" i="0" u="none" strike="noStrike" baseline="0" dirty="0">
                <a:solidFill>
                  <a:srgbClr val="002060"/>
                </a:solidFill>
                <a:cs typeface="B Mah" panose="00000400000000000000" pitchFamily="2" charset="-78"/>
              </a:rPr>
              <a:t>بانک به عنوان شرکت + بانک به عنوان تاجر</a:t>
            </a:r>
          </a:p>
          <a:p>
            <a:pPr algn="justLow" rtl="1"/>
            <a:r>
              <a:rPr lang="fa-IR" dirty="0">
                <a:solidFill>
                  <a:srgbClr val="002060"/>
                </a:solidFill>
                <a:effectLst>
                  <a:glow rad="63500">
                    <a:schemeClr val="accent2">
                      <a:lumMod val="60000"/>
                      <a:lumOff val="40000"/>
                      <a:alpha val="40000"/>
                    </a:schemeClr>
                  </a:glow>
                  <a:outerShdw blurRad="38100" dist="38100" dir="2700000" algn="tl">
                    <a:srgbClr val="000000">
                      <a:alpha val="43137"/>
                    </a:srgbClr>
                  </a:outerShdw>
                </a:effectLst>
                <a:latin typeface="sahel"/>
                <a:cs typeface="B Nazanin Outline" panose="00000400000000000000" pitchFamily="2" charset="-78"/>
              </a:rPr>
              <a:t>اقدامات </a:t>
            </a:r>
            <a:r>
              <a:rPr lang="fa-IR" u="sng" dirty="0">
                <a:solidFill>
                  <a:srgbClr val="C00000"/>
                </a:solidFill>
                <a:effectLst>
                  <a:glow rad="63500">
                    <a:schemeClr val="accent2">
                      <a:lumMod val="60000"/>
                      <a:lumOff val="40000"/>
                      <a:alpha val="40000"/>
                    </a:schemeClr>
                  </a:glow>
                  <a:outerShdw blurRad="38100" dist="38100" dir="2700000" algn="tl">
                    <a:srgbClr val="000000">
                      <a:alpha val="43137"/>
                    </a:srgbClr>
                  </a:outerShdw>
                </a:effectLst>
                <a:latin typeface="sahel"/>
                <a:cs typeface="B Nazanin Outline" panose="00000400000000000000" pitchFamily="2" charset="-78"/>
              </a:rPr>
              <a:t>مدیران و مدیرعامل شرکت </a:t>
            </a:r>
            <a:r>
              <a:rPr lang="fa-IR" dirty="0">
                <a:solidFill>
                  <a:srgbClr val="002060"/>
                </a:solidFill>
                <a:effectLst>
                  <a:glow rad="63500">
                    <a:schemeClr val="accent2">
                      <a:lumMod val="60000"/>
                      <a:lumOff val="40000"/>
                      <a:alpha val="40000"/>
                    </a:schemeClr>
                  </a:glow>
                  <a:outerShdw blurRad="38100" dist="38100" dir="2700000" algn="tl">
                    <a:srgbClr val="000000">
                      <a:alpha val="43137"/>
                    </a:srgbClr>
                  </a:outerShdw>
                </a:effectLst>
                <a:latin typeface="sahel"/>
                <a:cs typeface="B Nazanin Outline" panose="00000400000000000000" pitchFamily="2" charset="-78"/>
              </a:rPr>
              <a:t>در مقابل اشخاص ثالث نافذ و معتبر است و </a:t>
            </a:r>
            <a:r>
              <a:rPr lang="fa-IR" dirty="0" err="1">
                <a:solidFill>
                  <a:srgbClr val="002060"/>
                </a:solidFill>
                <a:effectLst>
                  <a:glow rad="63500">
                    <a:schemeClr val="accent2">
                      <a:lumMod val="60000"/>
                      <a:lumOff val="40000"/>
                      <a:alpha val="40000"/>
                    </a:schemeClr>
                  </a:glow>
                  <a:outerShdw blurRad="38100" dist="38100" dir="2700000" algn="tl">
                    <a:srgbClr val="000000">
                      <a:alpha val="43137"/>
                    </a:srgbClr>
                  </a:outerShdw>
                </a:effectLst>
                <a:latin typeface="sahel"/>
                <a:cs typeface="B Nazanin Outline" panose="00000400000000000000" pitchFamily="2" charset="-78"/>
              </a:rPr>
              <a:t>نمی‌توان</a:t>
            </a:r>
            <a:r>
              <a:rPr lang="fa-IR" dirty="0">
                <a:solidFill>
                  <a:srgbClr val="002060"/>
                </a:solidFill>
                <a:effectLst>
                  <a:glow rad="63500">
                    <a:schemeClr val="accent2">
                      <a:lumMod val="60000"/>
                      <a:lumOff val="40000"/>
                      <a:alpha val="40000"/>
                    </a:schemeClr>
                  </a:glow>
                  <a:outerShdw blurRad="38100" dist="38100" dir="2700000" algn="tl">
                    <a:srgbClr val="000000">
                      <a:alpha val="43137"/>
                    </a:srgbClr>
                  </a:outerShdw>
                </a:effectLst>
                <a:latin typeface="sahel"/>
                <a:cs typeface="B Nazanin Outline" panose="00000400000000000000" pitchFamily="2" charset="-78"/>
              </a:rPr>
              <a:t> به عذر عدم اجرای تشریفات مربوط به طرز انتخاب آنها اعمال و اقدامات آنان را غیر </a:t>
            </a:r>
            <a:r>
              <a:rPr lang="fa-IR" dirty="0" err="1">
                <a:solidFill>
                  <a:srgbClr val="002060"/>
                </a:solidFill>
                <a:effectLst>
                  <a:glow rad="63500">
                    <a:schemeClr val="accent2">
                      <a:lumMod val="60000"/>
                      <a:lumOff val="40000"/>
                      <a:alpha val="40000"/>
                    </a:schemeClr>
                  </a:glow>
                  <a:outerShdw blurRad="38100" dist="38100" dir="2700000" algn="tl">
                    <a:srgbClr val="000000">
                      <a:alpha val="43137"/>
                    </a:srgbClr>
                  </a:outerShdw>
                </a:effectLst>
                <a:latin typeface="sahel"/>
                <a:cs typeface="B Nazanin Outline" panose="00000400000000000000" pitchFamily="2" charset="-78"/>
              </a:rPr>
              <a:t>معتبردانست</a:t>
            </a:r>
            <a:r>
              <a:rPr lang="fa-IR" dirty="0">
                <a:solidFill>
                  <a:srgbClr val="002060"/>
                </a:solidFill>
                <a:effectLst>
                  <a:glow rad="63500">
                    <a:schemeClr val="accent2">
                      <a:lumMod val="60000"/>
                      <a:lumOff val="40000"/>
                      <a:alpha val="40000"/>
                    </a:schemeClr>
                  </a:glow>
                  <a:outerShdw blurRad="38100" dist="38100" dir="2700000" algn="tl">
                    <a:srgbClr val="000000">
                      <a:alpha val="43137"/>
                    </a:srgbClr>
                  </a:outerShdw>
                </a:effectLst>
                <a:latin typeface="sahel"/>
                <a:cs typeface="B Nazanin Outline" panose="00000400000000000000" pitchFamily="2" charset="-78"/>
              </a:rPr>
              <a:t>.</a:t>
            </a:r>
          </a:p>
          <a:p>
            <a:pPr algn="r" rtl="1"/>
            <a:endParaRPr lang="fa-IR" sz="2800" dirty="0">
              <a:solidFill>
                <a:srgbClr val="110300"/>
              </a:solidFill>
              <a:latin typeface="sahel"/>
              <a:ea typeface="Arial Unicode MS" panose="020B0604020202020204" pitchFamily="34" charset="-128"/>
              <a:cs typeface="Arial Unicode MS" panose="020B0604020202020204" pitchFamily="34" charset="-128"/>
            </a:endParaRPr>
          </a:p>
          <a:p>
            <a:pPr marL="457200" indent="-457200" algn="justLow" rtl="1">
              <a:buFont typeface="Wingdings" panose="05000000000000000000" pitchFamily="2" charset="2"/>
              <a:buChar char="ü"/>
            </a:pPr>
            <a:endParaRPr lang="fa-IR" sz="2800" dirty="0">
              <a:latin typeface="Arial Unicode MS" panose="020B0604020202020204" pitchFamily="34" charset="-128"/>
              <a:ea typeface="Arial Unicode MS" panose="020B0604020202020204" pitchFamily="34" charset="-128"/>
              <a:cs typeface="Farnaz" panose="00000500000000000000" pitchFamily="2" charset="-78"/>
            </a:endParaRPr>
          </a:p>
        </p:txBody>
      </p:sp>
    </p:spTree>
    <p:extLst>
      <p:ext uri="{BB962C8B-B14F-4D97-AF65-F5344CB8AC3E}">
        <p14:creationId xmlns:p14="http://schemas.microsoft.com/office/powerpoint/2010/main" val="427106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6" name="Subtitle 15"/>
          <p:cNvSpPr>
            <a:spLocks noGrp="1"/>
          </p:cNvSpPr>
          <p:nvPr>
            <p:ph type="subTitle" idx="1"/>
          </p:nvPr>
        </p:nvSpPr>
        <p:spPr>
          <a:xfrm>
            <a:off x="1371600" y="1052736"/>
            <a:ext cx="6872808" cy="5112568"/>
          </a:xfrm>
        </p:spPr>
        <p:style>
          <a:lnRef idx="1">
            <a:schemeClr val="accent1"/>
          </a:lnRef>
          <a:fillRef idx="2">
            <a:schemeClr val="accent1"/>
          </a:fillRef>
          <a:effectRef idx="1">
            <a:schemeClr val="accent1"/>
          </a:effectRef>
          <a:fontRef idx="minor">
            <a:schemeClr val="dk1"/>
          </a:fontRef>
        </p:style>
        <p:txBody>
          <a:bodyPr>
            <a:normAutofit/>
          </a:bodyPr>
          <a:lstStyle/>
          <a:p>
            <a:endParaRPr lang="fa-IR" sz="5400" b="1" dirty="0">
              <a:cs typeface="Andalus" panose="02010000000000000000" pitchFamily="2" charset="-78"/>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51720" y="2312876"/>
            <a:ext cx="5688632" cy="2520280"/>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116632"/>
            <a:ext cx="7772400" cy="792088"/>
          </a:xfrm>
          <a:blipFill>
            <a:blip r:embed="rId3"/>
            <a:tile tx="0" ty="0" sx="100000" sy="100000" flip="none" algn="tl"/>
          </a:blipFill>
        </p:spPr>
        <p:txBody>
          <a:bodyPr>
            <a:normAutofit/>
          </a:bodyPr>
          <a:lstStyle/>
          <a:p>
            <a:r>
              <a:rPr lang="fa-IR" sz="3200" b="1" dirty="0" err="1">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ويژگي‌هاي</a:t>
            </a:r>
            <a:r>
              <a:rPr lang="fa-IR" sz="3200" b="1" dirty="0">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 اقسام مسؤليت </a:t>
            </a:r>
            <a:r>
              <a:rPr lang="fa-IR" sz="3200" b="1" dirty="0" err="1">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مدني</a:t>
            </a:r>
            <a:endParaRPr lang="fa-IR" sz="3200" b="1" dirty="0">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endParaRPr>
          </a:p>
        </p:txBody>
      </p:sp>
      <p:sp>
        <p:nvSpPr>
          <p:cNvPr id="5" name="Subtitle 4"/>
          <p:cNvSpPr>
            <a:spLocks noGrp="1"/>
          </p:cNvSpPr>
          <p:nvPr>
            <p:ph type="subTitle" idx="1"/>
          </p:nvPr>
        </p:nvSpPr>
        <p:spPr>
          <a:xfrm>
            <a:off x="1043608" y="1052736"/>
            <a:ext cx="7772400" cy="5472608"/>
          </a:xfrm>
        </p:spPr>
        <p:txBody>
          <a:bodyPr>
            <a:normAutofit fontScale="62500" lnSpcReduction="20000"/>
          </a:bodyPr>
          <a:lstStyle/>
          <a:p>
            <a:pPr algn="r" rtl="1"/>
            <a:r>
              <a:rPr lang="fa-IR" sz="4100" b="1" dirty="0">
                <a:solidFill>
                  <a:srgbClr val="002060"/>
                </a:solidFill>
                <a:latin typeface="Times New Roman" panose="02020603050405020304" pitchFamily="18" charset="0"/>
                <a:ea typeface="Times New Roman" panose="02020603050405020304" pitchFamily="18" charset="0"/>
                <a:cs typeface="B Titr" panose="00000700000000000000" pitchFamily="2" charset="-78"/>
              </a:rPr>
              <a:t>مسؤليت </a:t>
            </a:r>
            <a:r>
              <a:rPr lang="fa-IR" sz="4100" b="1" dirty="0" err="1">
                <a:solidFill>
                  <a:srgbClr val="002060"/>
                </a:solidFill>
                <a:latin typeface="Times New Roman" panose="02020603050405020304" pitchFamily="18" charset="0"/>
                <a:ea typeface="Times New Roman" panose="02020603050405020304" pitchFamily="18" charset="0"/>
                <a:cs typeface="B Titr" panose="00000700000000000000" pitchFamily="2" charset="-78"/>
              </a:rPr>
              <a:t>مدني</a:t>
            </a:r>
            <a:r>
              <a:rPr lang="fa-IR" sz="4100" b="1" dirty="0">
                <a:solidFill>
                  <a:srgbClr val="002060"/>
                </a:solidFill>
                <a:latin typeface="Times New Roman" panose="02020603050405020304" pitchFamily="18" charset="0"/>
                <a:ea typeface="Times New Roman" panose="02020603050405020304" pitchFamily="18" charset="0"/>
                <a:cs typeface="B Titr" panose="00000700000000000000" pitchFamily="2" charset="-78"/>
              </a:rPr>
              <a:t> و جبران خسارات:</a:t>
            </a:r>
          </a:p>
          <a:p>
            <a:pPr algn="r" rtl="1"/>
            <a:endParaRPr lang="fa-IR" b="1" dirty="0">
              <a:solidFill>
                <a:srgbClr val="002060"/>
              </a:solidFill>
              <a:latin typeface="Times New Roman" panose="02020603050405020304" pitchFamily="18" charset="0"/>
              <a:ea typeface="Times New Roman" panose="02020603050405020304" pitchFamily="18" charset="0"/>
              <a:cs typeface="B Titr" panose="00000700000000000000" pitchFamily="2" charset="-78"/>
            </a:endParaRPr>
          </a:p>
          <a:p>
            <a:pPr rtl="1"/>
            <a:r>
              <a:rPr lang="fa-IR" dirty="0">
                <a:solidFill>
                  <a:srgbClr val="110300"/>
                </a:solidFill>
                <a:latin typeface="sahel"/>
              </a:rPr>
              <a:t> </a:t>
            </a:r>
            <a:r>
              <a:rPr lang="fa-IR" sz="3600" dirty="0">
                <a:solidFill>
                  <a:srgbClr val="110300"/>
                </a:solidFill>
                <a:latin typeface="sahel"/>
              </a:rPr>
              <a:t>     </a:t>
            </a:r>
            <a:r>
              <a:rPr lang="fa-IR" sz="3600" dirty="0">
                <a:solidFill>
                  <a:schemeClr val="tx1"/>
                </a:solidFill>
                <a:effectLst>
                  <a:glow rad="101600">
                    <a:schemeClr val="accent4">
                      <a:satMod val="175000"/>
                      <a:alpha val="40000"/>
                    </a:schemeClr>
                  </a:glow>
                </a:effectLst>
                <a:cs typeface="Farnaz" panose="00000500000000000000" pitchFamily="2" charset="-78"/>
              </a:rPr>
              <a:t>بند «ج» ماده ۳۵ قانون </a:t>
            </a:r>
            <a:r>
              <a:rPr lang="fa-IR" sz="3600" dirty="0" err="1">
                <a:solidFill>
                  <a:schemeClr val="tx1"/>
                </a:solidFill>
                <a:effectLst>
                  <a:glow rad="101600">
                    <a:schemeClr val="accent4">
                      <a:satMod val="175000"/>
                      <a:alpha val="40000"/>
                    </a:schemeClr>
                  </a:glow>
                </a:effectLst>
                <a:cs typeface="Farnaz" panose="00000500000000000000" pitchFamily="2" charset="-78"/>
              </a:rPr>
              <a:t>پولي</a:t>
            </a:r>
            <a:r>
              <a:rPr lang="fa-IR" sz="3600" dirty="0">
                <a:solidFill>
                  <a:schemeClr val="tx1"/>
                </a:solidFill>
                <a:effectLst>
                  <a:glow rad="101600">
                    <a:schemeClr val="accent4">
                      <a:satMod val="175000"/>
                      <a:alpha val="40000"/>
                    </a:schemeClr>
                  </a:glow>
                </a:effectLst>
                <a:cs typeface="Farnaz" panose="00000500000000000000" pitchFamily="2" charset="-78"/>
              </a:rPr>
              <a:t> و </a:t>
            </a:r>
            <a:r>
              <a:rPr lang="fa-IR" sz="3600" dirty="0" err="1">
                <a:solidFill>
                  <a:schemeClr val="tx1"/>
                </a:solidFill>
                <a:effectLst>
                  <a:glow rad="101600">
                    <a:schemeClr val="accent4">
                      <a:satMod val="175000"/>
                      <a:alpha val="40000"/>
                    </a:schemeClr>
                  </a:glow>
                </a:effectLst>
                <a:cs typeface="Farnaz" panose="00000500000000000000" pitchFamily="2" charset="-78"/>
              </a:rPr>
              <a:t>بانکي</a:t>
            </a:r>
            <a:r>
              <a:rPr lang="fa-IR" sz="3600" dirty="0">
                <a:solidFill>
                  <a:schemeClr val="tx1"/>
                </a:solidFill>
                <a:effectLst>
                  <a:glow rad="101600">
                    <a:schemeClr val="accent4">
                      <a:satMod val="175000"/>
                      <a:alpha val="40000"/>
                    </a:schemeClr>
                  </a:glow>
                </a:effectLst>
                <a:cs typeface="Farnaz" panose="00000500000000000000" pitchFamily="2" charset="-78"/>
              </a:rPr>
              <a:t> کشور              </a:t>
            </a:r>
            <a:endParaRPr lang="en-US" sz="3600" dirty="0">
              <a:solidFill>
                <a:schemeClr val="tx1"/>
              </a:solidFill>
              <a:effectLst>
                <a:glow rad="101600">
                  <a:schemeClr val="accent4">
                    <a:satMod val="175000"/>
                    <a:alpha val="40000"/>
                  </a:schemeClr>
                </a:glow>
              </a:effectLst>
              <a:cs typeface="Farnaz" panose="00000500000000000000" pitchFamily="2" charset="-78"/>
            </a:endParaRPr>
          </a:p>
          <a:p>
            <a:pPr rtl="1"/>
            <a:r>
              <a:rPr lang="fa-IR" sz="3600" dirty="0">
                <a:solidFill>
                  <a:schemeClr val="tx1"/>
                </a:solidFill>
                <a:effectLst>
                  <a:glow rad="101600">
                    <a:schemeClr val="accent4">
                      <a:satMod val="175000"/>
                      <a:alpha val="40000"/>
                    </a:schemeClr>
                  </a:glow>
                </a:effectLst>
                <a:cs typeface="Farnaz" panose="00000500000000000000" pitchFamily="2" charset="-78"/>
              </a:rPr>
              <a:t>     </a:t>
            </a:r>
            <a:r>
              <a:rPr lang="fa-IR" sz="3100" dirty="0">
                <a:solidFill>
                  <a:schemeClr val="tx1"/>
                </a:solidFill>
                <a:effectLst/>
                <a:cs typeface="Farnaz" panose="00000500000000000000" pitchFamily="2" charset="-78"/>
              </a:rPr>
              <a:t>«</a:t>
            </a:r>
            <a:r>
              <a:rPr lang="fa-IR" sz="3100" dirty="0" err="1">
                <a:solidFill>
                  <a:schemeClr val="tx1"/>
                </a:solidFill>
                <a:effectLst/>
                <a:cs typeface="Farnaz" panose="00000500000000000000" pitchFamily="2" charset="-78"/>
              </a:rPr>
              <a:t>مبتني</a:t>
            </a:r>
            <a:r>
              <a:rPr lang="fa-IR" sz="3100" dirty="0">
                <a:solidFill>
                  <a:schemeClr val="tx1"/>
                </a:solidFill>
                <a:effectLst/>
                <a:cs typeface="Farnaz" panose="00000500000000000000" pitchFamily="2" charset="-78"/>
              </a:rPr>
              <a:t> بر </a:t>
            </a:r>
            <a:r>
              <a:rPr lang="fa-IR" sz="3100" dirty="0" err="1">
                <a:solidFill>
                  <a:schemeClr val="tx1"/>
                </a:solidFill>
                <a:effectLst/>
                <a:cs typeface="Farnaz" panose="00000500000000000000" pitchFamily="2" charset="-78"/>
              </a:rPr>
              <a:t>نظريه</a:t>
            </a:r>
            <a:r>
              <a:rPr lang="fa-IR" sz="3100" dirty="0">
                <a:solidFill>
                  <a:schemeClr val="tx1"/>
                </a:solidFill>
                <a:effectLst/>
                <a:cs typeface="Farnaz" panose="00000500000000000000" pitchFamily="2" charset="-78"/>
              </a:rPr>
              <a:t> مسؤليت محض و منطبق با ماده  135 قانون تجارت»    </a:t>
            </a:r>
            <a:endParaRPr lang="fa-IR" dirty="0">
              <a:solidFill>
                <a:schemeClr val="tx1"/>
              </a:solidFill>
              <a:effectLst/>
              <a:cs typeface="Farnaz" panose="00000500000000000000" pitchFamily="2" charset="-78"/>
            </a:endParaRPr>
          </a:p>
          <a:p>
            <a:pPr algn="r" rtl="1"/>
            <a:endParaRPr lang="fa-IR" b="1" dirty="0">
              <a:solidFill>
                <a:srgbClr val="110300"/>
              </a:solidFill>
              <a:latin typeface="sahel"/>
            </a:endParaRPr>
          </a:p>
          <a:p>
            <a:pPr algn="justLow" rtl="1"/>
            <a:r>
              <a:rPr lang="fa-IR" sz="4600" dirty="0">
                <a:solidFill>
                  <a:srgbClr val="FF0000"/>
                </a:solidFill>
                <a:effectLst>
                  <a:glow rad="63500">
                    <a:schemeClr val="accent2">
                      <a:lumMod val="60000"/>
                      <a:lumOff val="40000"/>
                      <a:alpha val="40000"/>
                    </a:schemeClr>
                  </a:glow>
                  <a:outerShdw blurRad="38100" dist="38100" dir="2700000" algn="tl">
                    <a:srgbClr val="000000">
                      <a:alpha val="43137"/>
                    </a:srgbClr>
                  </a:outerShdw>
                </a:effectLst>
                <a:latin typeface="sahel"/>
                <a:cs typeface="B Nazanin Outline" panose="00000400000000000000" pitchFamily="2" charset="-78"/>
              </a:rPr>
              <a:t>«هر بانک در مقابل خساراتي که در اثر </a:t>
            </a:r>
            <a:r>
              <a:rPr lang="fa-IR" sz="4600" dirty="0" err="1">
                <a:solidFill>
                  <a:srgbClr val="FF0000"/>
                </a:solidFill>
                <a:effectLst>
                  <a:glow rad="63500">
                    <a:schemeClr val="accent2">
                      <a:lumMod val="60000"/>
                      <a:lumOff val="40000"/>
                      <a:alpha val="40000"/>
                    </a:schemeClr>
                  </a:glow>
                  <a:outerShdw blurRad="38100" dist="38100" dir="2700000" algn="tl">
                    <a:srgbClr val="000000">
                      <a:alpha val="43137"/>
                    </a:srgbClr>
                  </a:outerShdw>
                </a:effectLst>
                <a:latin typeface="sahel"/>
                <a:cs typeface="B Nazanin Outline" panose="00000400000000000000" pitchFamily="2" charset="-78"/>
              </a:rPr>
              <a:t>عمليات</a:t>
            </a:r>
            <a:r>
              <a:rPr lang="fa-IR" sz="4600" dirty="0">
                <a:solidFill>
                  <a:srgbClr val="FF0000"/>
                </a:solidFill>
                <a:effectLst>
                  <a:glow rad="63500">
                    <a:schemeClr val="accent2">
                      <a:lumMod val="60000"/>
                      <a:lumOff val="40000"/>
                      <a:alpha val="40000"/>
                    </a:schemeClr>
                  </a:glow>
                  <a:outerShdw blurRad="38100" dist="38100" dir="2700000" algn="tl">
                    <a:srgbClr val="000000">
                      <a:alpha val="43137"/>
                    </a:srgbClr>
                  </a:outerShdw>
                </a:effectLst>
                <a:latin typeface="sahel"/>
                <a:cs typeface="B Nazanin Outline" panose="00000400000000000000" pitchFamily="2" charset="-78"/>
              </a:rPr>
              <a:t> آن متوجه مشتريان مي‌شود مسئول و متعهد جبران خواهد بود.» </a:t>
            </a:r>
          </a:p>
          <a:p>
            <a:pPr algn="r" rtl="1"/>
            <a:endParaRPr lang="fa-IR" sz="2800" dirty="0">
              <a:solidFill>
                <a:srgbClr val="110300"/>
              </a:solidFill>
              <a:latin typeface="sahel"/>
              <a:ea typeface="Arial Unicode MS" panose="020B0604020202020204" pitchFamily="34" charset="-128"/>
              <a:cs typeface="Arial Unicode MS" panose="020B0604020202020204" pitchFamily="34" charset="-128"/>
            </a:endParaRPr>
          </a:p>
          <a:p>
            <a:pPr algn="r" rtl="1"/>
            <a:endParaRPr lang="fa-IR" sz="2800" dirty="0">
              <a:solidFill>
                <a:srgbClr val="110300"/>
              </a:solidFill>
              <a:latin typeface="sahel"/>
              <a:ea typeface="Arial Unicode MS" panose="020B0604020202020204" pitchFamily="34" charset="-128"/>
              <a:cs typeface="Arial Unicode MS" panose="020B0604020202020204" pitchFamily="34" charset="-128"/>
            </a:endParaRPr>
          </a:p>
          <a:p>
            <a:pPr algn="r" rtl="1"/>
            <a:r>
              <a:rPr lang="fa-IR" sz="3600" dirty="0" err="1">
                <a:solidFill>
                  <a:schemeClr val="tx1"/>
                </a:solidFill>
                <a:effectLst>
                  <a:glow rad="101600">
                    <a:schemeClr val="accent4">
                      <a:satMod val="175000"/>
                      <a:alpha val="40000"/>
                    </a:schemeClr>
                  </a:glow>
                </a:effectLst>
                <a:cs typeface="Farnaz" panose="00000500000000000000" pitchFamily="2" charset="-78"/>
              </a:rPr>
              <a:t>شرايط</a:t>
            </a:r>
            <a:r>
              <a:rPr lang="fa-IR" sz="3600" dirty="0">
                <a:solidFill>
                  <a:schemeClr val="tx1"/>
                </a:solidFill>
                <a:effectLst>
                  <a:glow rad="101600">
                    <a:schemeClr val="accent4">
                      <a:satMod val="175000"/>
                      <a:alpha val="40000"/>
                    </a:schemeClr>
                  </a:glow>
                </a:effectLst>
                <a:cs typeface="Farnaz" panose="00000500000000000000" pitchFamily="2" charset="-78"/>
              </a:rPr>
              <a:t> :</a:t>
            </a:r>
          </a:p>
          <a:p>
            <a:pPr marL="457200" indent="-457200" algn="justLow" rtl="1">
              <a:buFont typeface="Wingdings" panose="05000000000000000000" pitchFamily="2" charset="2"/>
              <a:buChar char="ü"/>
            </a:pPr>
            <a:r>
              <a:rPr lang="fa-IR" sz="2800" dirty="0">
                <a:solidFill>
                  <a:srgbClr val="110300"/>
                </a:solidFill>
                <a:latin typeface="sahel"/>
                <a:ea typeface="Arial Unicode MS" panose="020B0604020202020204" pitchFamily="34" charset="-128"/>
                <a:cs typeface="Farnaz" panose="00000500000000000000" pitchFamily="2" charset="-78"/>
              </a:rPr>
              <a:t>اطلاق عبارت «هر بانک» شامل </a:t>
            </a:r>
            <a:r>
              <a:rPr lang="fa-IR" sz="2800" dirty="0" err="1">
                <a:solidFill>
                  <a:srgbClr val="110300"/>
                </a:solidFill>
                <a:latin typeface="sahel"/>
                <a:ea typeface="Arial Unicode MS" panose="020B0604020202020204" pitchFamily="34" charset="-128"/>
                <a:cs typeface="Farnaz" panose="00000500000000000000" pitchFamily="2" charset="-78"/>
              </a:rPr>
              <a:t>تمامي</a:t>
            </a:r>
            <a:r>
              <a:rPr lang="fa-IR" sz="2800" dirty="0">
                <a:solidFill>
                  <a:srgbClr val="110300"/>
                </a:solidFill>
                <a:latin typeface="sahel"/>
                <a:ea typeface="Arial Unicode MS" panose="020B0604020202020204" pitchFamily="34" charset="-128"/>
                <a:cs typeface="Farnaz" panose="00000500000000000000" pitchFamily="2" charset="-78"/>
              </a:rPr>
              <a:t> مؤسسات </a:t>
            </a:r>
            <a:r>
              <a:rPr lang="fa-IR" sz="2800" dirty="0" err="1">
                <a:solidFill>
                  <a:srgbClr val="110300"/>
                </a:solidFill>
                <a:latin typeface="sahel"/>
                <a:ea typeface="Arial Unicode MS" panose="020B0604020202020204" pitchFamily="34" charset="-128"/>
                <a:cs typeface="Farnaz" panose="00000500000000000000" pitchFamily="2" charset="-78"/>
              </a:rPr>
              <a:t>اعتباري</a:t>
            </a:r>
            <a:r>
              <a:rPr lang="fa-IR" sz="2800" dirty="0">
                <a:solidFill>
                  <a:srgbClr val="110300"/>
                </a:solidFill>
                <a:latin typeface="sahel"/>
                <a:ea typeface="Arial Unicode MS" panose="020B0604020202020204" pitchFamily="34" charset="-128"/>
                <a:cs typeface="Farnaz" panose="00000500000000000000" pitchFamily="2" charset="-78"/>
              </a:rPr>
              <a:t> </a:t>
            </a:r>
            <a:r>
              <a:rPr lang="fa-IR" sz="2800" dirty="0" err="1">
                <a:solidFill>
                  <a:srgbClr val="110300"/>
                </a:solidFill>
                <a:latin typeface="sahel"/>
                <a:ea typeface="Arial Unicode MS" panose="020B0604020202020204" pitchFamily="34" charset="-128"/>
                <a:cs typeface="Farnaz" panose="00000500000000000000" pitchFamily="2" charset="-78"/>
              </a:rPr>
              <a:t>دولتي</a:t>
            </a:r>
            <a:r>
              <a:rPr lang="fa-IR" sz="2800" dirty="0">
                <a:solidFill>
                  <a:srgbClr val="110300"/>
                </a:solidFill>
                <a:latin typeface="sahel"/>
                <a:ea typeface="Arial Unicode MS" panose="020B0604020202020204" pitchFamily="34" charset="-128"/>
                <a:cs typeface="Farnaz" panose="00000500000000000000" pitchFamily="2" charset="-78"/>
              </a:rPr>
              <a:t> </a:t>
            </a:r>
            <a:r>
              <a:rPr lang="fa-IR" sz="2800" dirty="0" err="1">
                <a:solidFill>
                  <a:srgbClr val="110300"/>
                </a:solidFill>
                <a:latin typeface="sahel"/>
                <a:ea typeface="Arial Unicode MS" panose="020B0604020202020204" pitchFamily="34" charset="-128"/>
                <a:cs typeface="Farnaz" panose="00000500000000000000" pitchFamily="2" charset="-78"/>
              </a:rPr>
              <a:t>يا</a:t>
            </a:r>
            <a:r>
              <a:rPr lang="fa-IR" sz="2800" dirty="0">
                <a:solidFill>
                  <a:srgbClr val="110300"/>
                </a:solidFill>
                <a:latin typeface="sahel"/>
                <a:ea typeface="Arial Unicode MS" panose="020B0604020202020204" pitchFamily="34" charset="-128"/>
                <a:cs typeface="Farnaz" panose="00000500000000000000" pitchFamily="2" charset="-78"/>
              </a:rPr>
              <a:t> </a:t>
            </a:r>
            <a:r>
              <a:rPr lang="fa-IR" sz="2800" dirty="0" err="1">
                <a:solidFill>
                  <a:srgbClr val="110300"/>
                </a:solidFill>
                <a:latin typeface="sahel"/>
                <a:ea typeface="Arial Unicode MS" panose="020B0604020202020204" pitchFamily="34" charset="-128"/>
                <a:cs typeface="Farnaz" panose="00000500000000000000" pitchFamily="2" charset="-78"/>
              </a:rPr>
              <a:t>خصوصي</a:t>
            </a:r>
            <a:r>
              <a:rPr lang="fa-IR" sz="2800" dirty="0">
                <a:solidFill>
                  <a:srgbClr val="110300"/>
                </a:solidFill>
                <a:latin typeface="sahel"/>
                <a:ea typeface="Arial Unicode MS" panose="020B0604020202020204" pitchFamily="34" charset="-128"/>
                <a:cs typeface="Farnaz" panose="00000500000000000000" pitchFamily="2" charset="-78"/>
              </a:rPr>
              <a:t>، و </a:t>
            </a:r>
            <a:r>
              <a:rPr lang="fa-IR" sz="2800" dirty="0" err="1">
                <a:solidFill>
                  <a:srgbClr val="110300"/>
                </a:solidFill>
                <a:latin typeface="sahel"/>
                <a:ea typeface="Arial Unicode MS" panose="020B0604020202020204" pitchFamily="34" charset="-128"/>
                <a:cs typeface="Farnaz" panose="00000500000000000000" pitchFamily="2" charset="-78"/>
              </a:rPr>
              <a:t>حتي</a:t>
            </a:r>
            <a:r>
              <a:rPr lang="fa-IR" sz="2800" dirty="0">
                <a:solidFill>
                  <a:srgbClr val="110300"/>
                </a:solidFill>
                <a:latin typeface="sahel"/>
                <a:ea typeface="Arial Unicode MS" panose="020B0604020202020204" pitchFamily="34" charset="-128"/>
                <a:cs typeface="Farnaz" panose="00000500000000000000" pitchFamily="2" charset="-78"/>
              </a:rPr>
              <a:t> </a:t>
            </a:r>
            <a:r>
              <a:rPr lang="fa-IR" sz="2800" dirty="0" err="1">
                <a:solidFill>
                  <a:srgbClr val="110300"/>
                </a:solidFill>
                <a:latin typeface="sahel"/>
                <a:ea typeface="Arial Unicode MS" panose="020B0604020202020204" pitchFamily="34" charset="-128"/>
                <a:cs typeface="Farnaz" panose="00000500000000000000" pitchFamily="2" charset="-78"/>
              </a:rPr>
              <a:t>خارجي</a:t>
            </a:r>
            <a:r>
              <a:rPr lang="fa-IR" sz="2800" dirty="0">
                <a:solidFill>
                  <a:srgbClr val="110300"/>
                </a:solidFill>
                <a:latin typeface="sahel"/>
                <a:ea typeface="Arial Unicode MS" panose="020B0604020202020204" pitchFamily="34" charset="-128"/>
                <a:cs typeface="Farnaz" panose="00000500000000000000" pitchFamily="2" charset="-78"/>
              </a:rPr>
              <a:t> </a:t>
            </a:r>
            <a:r>
              <a:rPr lang="fa-IR" sz="2800" dirty="0" err="1">
                <a:solidFill>
                  <a:srgbClr val="110300"/>
                </a:solidFill>
                <a:latin typeface="sahel"/>
                <a:ea typeface="Arial Unicode MS" panose="020B0604020202020204" pitchFamily="34" charset="-128"/>
                <a:cs typeface="Farnaz" panose="00000500000000000000" pitchFamily="2" charset="-78"/>
              </a:rPr>
              <a:t>نيز</a:t>
            </a:r>
            <a:r>
              <a:rPr lang="fa-IR" sz="2800" dirty="0">
                <a:solidFill>
                  <a:srgbClr val="110300"/>
                </a:solidFill>
                <a:latin typeface="sahel"/>
                <a:ea typeface="Arial Unicode MS" panose="020B0604020202020204" pitchFamily="34" charset="-128"/>
                <a:cs typeface="Farnaz" panose="00000500000000000000" pitchFamily="2" charset="-78"/>
              </a:rPr>
              <a:t> </a:t>
            </a:r>
            <a:r>
              <a:rPr lang="fa-IR" sz="2800" dirty="0" err="1">
                <a:solidFill>
                  <a:srgbClr val="110300"/>
                </a:solidFill>
                <a:latin typeface="sahel"/>
                <a:ea typeface="Arial Unicode MS" panose="020B0604020202020204" pitchFamily="34" charset="-128"/>
                <a:cs typeface="Farnaz" panose="00000500000000000000" pitchFamily="2" charset="-78"/>
              </a:rPr>
              <a:t>مي‌گردد</a:t>
            </a:r>
            <a:r>
              <a:rPr lang="fa-IR" sz="2800" dirty="0">
                <a:solidFill>
                  <a:srgbClr val="110300"/>
                </a:solidFill>
                <a:latin typeface="sahel"/>
                <a:ea typeface="Arial Unicode MS" panose="020B0604020202020204" pitchFamily="34" charset="-128"/>
                <a:cs typeface="Farnaz" panose="00000500000000000000" pitchFamily="2" charset="-78"/>
              </a:rPr>
              <a:t>.</a:t>
            </a:r>
          </a:p>
          <a:p>
            <a:pPr marL="457200" indent="-457200" algn="justLow" rtl="1">
              <a:buFont typeface="Wingdings" panose="05000000000000000000" pitchFamily="2" charset="2"/>
              <a:buChar char="ü"/>
            </a:pPr>
            <a:r>
              <a:rPr lang="fa-IR" sz="2800" dirty="0">
                <a:solidFill>
                  <a:srgbClr val="110300"/>
                </a:solidFill>
                <a:latin typeface="sahel"/>
                <a:ea typeface="Arial Unicode MS" panose="020B0604020202020204" pitchFamily="34" charset="-128"/>
                <a:cs typeface="Farnaz" panose="00000500000000000000" pitchFamily="2" charset="-78"/>
              </a:rPr>
              <a:t>صرف اثبات رابطه سببيت </a:t>
            </a:r>
            <a:r>
              <a:rPr lang="fa-IR" sz="2800" dirty="0" err="1">
                <a:solidFill>
                  <a:srgbClr val="110300"/>
                </a:solidFill>
                <a:latin typeface="sahel"/>
                <a:ea typeface="Arial Unicode MS" panose="020B0604020202020204" pitchFamily="34" charset="-128"/>
                <a:cs typeface="Farnaz" panose="00000500000000000000" pitchFamily="2" charset="-78"/>
              </a:rPr>
              <a:t>ميان</a:t>
            </a:r>
            <a:r>
              <a:rPr lang="fa-IR" sz="2800" dirty="0">
                <a:solidFill>
                  <a:srgbClr val="110300"/>
                </a:solidFill>
                <a:latin typeface="sahel"/>
                <a:ea typeface="Arial Unicode MS" panose="020B0604020202020204" pitchFamily="34" charset="-128"/>
                <a:cs typeface="Farnaz" panose="00000500000000000000" pitchFamily="2" charset="-78"/>
              </a:rPr>
              <a:t> </a:t>
            </a:r>
            <a:r>
              <a:rPr lang="fa-IR" sz="2800" dirty="0" err="1">
                <a:solidFill>
                  <a:srgbClr val="110300"/>
                </a:solidFill>
                <a:latin typeface="sahel"/>
                <a:ea typeface="Arial Unicode MS" panose="020B0604020202020204" pitchFamily="34" charset="-128"/>
                <a:cs typeface="Farnaz" panose="00000500000000000000" pitchFamily="2" charset="-78"/>
              </a:rPr>
              <a:t>عمليات</a:t>
            </a:r>
            <a:r>
              <a:rPr lang="fa-IR" sz="2800" dirty="0">
                <a:solidFill>
                  <a:srgbClr val="110300"/>
                </a:solidFill>
                <a:latin typeface="sahel"/>
                <a:ea typeface="Arial Unicode MS" panose="020B0604020202020204" pitchFamily="34" charset="-128"/>
                <a:cs typeface="Farnaz" panose="00000500000000000000" pitchFamily="2" charset="-78"/>
              </a:rPr>
              <a:t> بانک و خسارت </a:t>
            </a:r>
            <a:r>
              <a:rPr lang="fa-IR" sz="2800" dirty="0" err="1">
                <a:solidFill>
                  <a:srgbClr val="110300"/>
                </a:solidFill>
                <a:latin typeface="sahel"/>
                <a:ea typeface="Arial Unicode MS" panose="020B0604020202020204" pitchFamily="34" charset="-128"/>
                <a:cs typeface="Farnaz" panose="00000500000000000000" pitchFamily="2" charset="-78"/>
              </a:rPr>
              <a:t>مشتري</a:t>
            </a:r>
            <a:endParaRPr lang="fa-IR" sz="2800" dirty="0">
              <a:solidFill>
                <a:srgbClr val="110300"/>
              </a:solidFill>
              <a:latin typeface="sahel"/>
              <a:ea typeface="Arial Unicode MS" panose="020B0604020202020204" pitchFamily="34" charset="-128"/>
              <a:cs typeface="Farnaz" panose="00000500000000000000" pitchFamily="2" charset="-78"/>
            </a:endParaRPr>
          </a:p>
          <a:p>
            <a:pPr marL="457200" indent="-457200" algn="justLow" rtl="1">
              <a:buFont typeface="Wingdings" panose="05000000000000000000" pitchFamily="2" charset="2"/>
              <a:buChar char="ü"/>
            </a:pPr>
            <a:r>
              <a:rPr lang="fa-IR" sz="2800" dirty="0">
                <a:solidFill>
                  <a:srgbClr val="110300"/>
                </a:solidFill>
                <a:latin typeface="sahel"/>
                <a:ea typeface="Arial Unicode MS" panose="020B0604020202020204" pitchFamily="34" charset="-128"/>
                <a:cs typeface="Farnaz" panose="00000500000000000000" pitchFamily="2" charset="-78"/>
              </a:rPr>
              <a:t>عدم </a:t>
            </a:r>
            <a:r>
              <a:rPr lang="fa-IR" sz="2800" dirty="0" err="1">
                <a:solidFill>
                  <a:srgbClr val="110300"/>
                </a:solidFill>
                <a:latin typeface="sahel"/>
                <a:ea typeface="Arial Unicode MS" panose="020B0604020202020204" pitchFamily="34" charset="-128"/>
                <a:cs typeface="Farnaz" panose="00000500000000000000" pitchFamily="2" charset="-78"/>
              </a:rPr>
              <a:t>نياز</a:t>
            </a:r>
            <a:r>
              <a:rPr lang="fa-IR" sz="2800" dirty="0">
                <a:solidFill>
                  <a:srgbClr val="110300"/>
                </a:solidFill>
                <a:latin typeface="sahel"/>
                <a:ea typeface="Arial Unicode MS" panose="020B0604020202020204" pitchFamily="34" charset="-128"/>
                <a:cs typeface="Farnaz" panose="00000500000000000000" pitchFamily="2" charset="-78"/>
              </a:rPr>
              <a:t> به احراز </a:t>
            </a:r>
            <a:r>
              <a:rPr lang="fa-IR" sz="2800" dirty="0" err="1">
                <a:solidFill>
                  <a:srgbClr val="110300"/>
                </a:solidFill>
                <a:latin typeface="sahel"/>
                <a:ea typeface="Arial Unicode MS" panose="020B0604020202020204" pitchFamily="34" charset="-128"/>
                <a:cs typeface="Farnaz" panose="00000500000000000000" pitchFamily="2" charset="-78"/>
              </a:rPr>
              <a:t>تقصير</a:t>
            </a:r>
            <a:endParaRPr lang="en-US" sz="2800" dirty="0">
              <a:solidFill>
                <a:srgbClr val="110300"/>
              </a:solidFill>
              <a:latin typeface="sahel"/>
              <a:ea typeface="Arial Unicode MS" panose="020B0604020202020204" pitchFamily="34" charset="-128"/>
              <a:cs typeface="Farnaz" panose="00000500000000000000" pitchFamily="2" charset="-78"/>
            </a:endParaRPr>
          </a:p>
          <a:p>
            <a:pPr marL="457200" indent="-457200" algn="justLow" rtl="1">
              <a:buFont typeface="Wingdings" panose="05000000000000000000" pitchFamily="2" charset="2"/>
              <a:buChar char="ü"/>
            </a:pPr>
            <a:r>
              <a:rPr lang="fa-IR" sz="2900" dirty="0" err="1">
                <a:solidFill>
                  <a:srgbClr val="110300"/>
                </a:solidFill>
                <a:latin typeface="sahel"/>
                <a:ea typeface="Arial Unicode MS" panose="020B0604020202020204" pitchFamily="34" charset="-128"/>
                <a:cs typeface="Farnaz" panose="00000500000000000000" pitchFamily="2" charset="-78"/>
              </a:rPr>
              <a:t>استنادعرفي</a:t>
            </a:r>
            <a:r>
              <a:rPr lang="fa-IR" sz="2900" dirty="0">
                <a:solidFill>
                  <a:srgbClr val="110300"/>
                </a:solidFill>
                <a:latin typeface="sahel"/>
                <a:ea typeface="Arial Unicode MS" panose="020B0604020202020204" pitchFamily="34" charset="-128"/>
                <a:cs typeface="Farnaz" panose="00000500000000000000" pitchFamily="2" charset="-78"/>
              </a:rPr>
              <a:t> </a:t>
            </a:r>
            <a:r>
              <a:rPr lang="fa-IR" sz="2900" dirty="0" err="1">
                <a:solidFill>
                  <a:srgbClr val="110300"/>
                </a:solidFill>
                <a:latin typeface="sahel"/>
                <a:ea typeface="Arial Unicode MS" panose="020B0604020202020204" pitchFamily="34" charset="-128"/>
                <a:cs typeface="Farnaz" panose="00000500000000000000" pitchFamily="2" charset="-78"/>
              </a:rPr>
              <a:t>بين</a:t>
            </a:r>
            <a:r>
              <a:rPr lang="fa-IR" sz="2900" dirty="0">
                <a:solidFill>
                  <a:srgbClr val="110300"/>
                </a:solidFill>
                <a:latin typeface="sahel"/>
                <a:ea typeface="Arial Unicode MS" panose="020B0604020202020204" pitchFamily="34" charset="-128"/>
                <a:cs typeface="Farnaz" panose="00000500000000000000" pitchFamily="2" charset="-78"/>
              </a:rPr>
              <a:t> خسارت </a:t>
            </a:r>
            <a:r>
              <a:rPr lang="fa-IR" sz="2900" dirty="0" err="1">
                <a:solidFill>
                  <a:srgbClr val="110300"/>
                </a:solidFill>
                <a:latin typeface="sahel"/>
                <a:ea typeface="Arial Unicode MS" panose="020B0604020202020204" pitchFamily="34" charset="-128"/>
                <a:cs typeface="Farnaz" panose="00000500000000000000" pitchFamily="2" charset="-78"/>
              </a:rPr>
              <a:t>پديدآمده</a:t>
            </a:r>
            <a:r>
              <a:rPr lang="fa-IR" sz="2900" dirty="0">
                <a:solidFill>
                  <a:srgbClr val="110300"/>
                </a:solidFill>
                <a:latin typeface="sahel"/>
                <a:ea typeface="Arial Unicode MS" panose="020B0604020202020204" pitchFamily="34" charset="-128"/>
                <a:cs typeface="Farnaz" panose="00000500000000000000" pitchFamily="2" charset="-78"/>
              </a:rPr>
              <a:t> و </a:t>
            </a:r>
            <a:r>
              <a:rPr lang="fa-IR" sz="2900" dirty="0" err="1">
                <a:solidFill>
                  <a:srgbClr val="110300"/>
                </a:solidFill>
                <a:latin typeface="sahel"/>
                <a:ea typeface="Arial Unicode MS" panose="020B0604020202020204" pitchFamily="34" charset="-128"/>
                <a:cs typeface="Farnaz" panose="00000500000000000000" pitchFamily="2" charset="-78"/>
              </a:rPr>
              <a:t>عمليات</a:t>
            </a:r>
            <a:r>
              <a:rPr lang="fa-IR" sz="2900" dirty="0">
                <a:solidFill>
                  <a:srgbClr val="110300"/>
                </a:solidFill>
                <a:latin typeface="sahel"/>
                <a:ea typeface="Arial Unicode MS" panose="020B0604020202020204" pitchFamily="34" charset="-128"/>
                <a:cs typeface="Farnaz" panose="00000500000000000000" pitchFamily="2" charset="-78"/>
              </a:rPr>
              <a:t> </a:t>
            </a:r>
            <a:r>
              <a:rPr lang="fa-IR" sz="2900" dirty="0" err="1">
                <a:solidFill>
                  <a:srgbClr val="110300"/>
                </a:solidFill>
                <a:latin typeface="sahel"/>
                <a:ea typeface="Arial Unicode MS" panose="020B0604020202020204" pitchFamily="34" charset="-128"/>
                <a:cs typeface="Farnaz" panose="00000500000000000000" pitchFamily="2" charset="-78"/>
              </a:rPr>
              <a:t>بانك</a:t>
            </a:r>
            <a:endParaRPr lang="en-US" sz="2900" dirty="0">
              <a:solidFill>
                <a:srgbClr val="110300"/>
              </a:solidFill>
              <a:latin typeface="sahel"/>
              <a:ea typeface="Arial Unicode MS" panose="020B0604020202020204" pitchFamily="34" charset="-128"/>
              <a:cs typeface="Farnaz" panose="00000500000000000000" pitchFamily="2" charset="-78"/>
            </a:endParaRPr>
          </a:p>
          <a:p>
            <a:pPr marL="457200" indent="-457200" algn="justLow" rtl="1">
              <a:buFont typeface="Wingdings" panose="05000000000000000000" pitchFamily="2" charset="2"/>
              <a:buChar char="ü"/>
            </a:pPr>
            <a:endParaRPr lang="fa-IR" sz="2800" dirty="0">
              <a:latin typeface="Arial Unicode MS" panose="020B0604020202020204" pitchFamily="34" charset="-128"/>
              <a:ea typeface="Arial Unicode MS" panose="020B0604020202020204" pitchFamily="34" charset="-128"/>
              <a:cs typeface="Farnaz" panose="00000500000000000000" pitchFamily="2" charset="-78"/>
            </a:endParaRPr>
          </a:p>
        </p:txBody>
      </p:sp>
    </p:spTree>
    <p:extLst>
      <p:ext uri="{BB962C8B-B14F-4D97-AF65-F5344CB8AC3E}">
        <p14:creationId xmlns:p14="http://schemas.microsoft.com/office/powerpoint/2010/main" val="42859118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116632"/>
            <a:ext cx="7772400" cy="792088"/>
          </a:xfrm>
          <a:blipFill>
            <a:blip r:embed="rId3"/>
            <a:tile tx="0" ty="0" sx="100000" sy="100000" flip="none" algn="tl"/>
          </a:blipFill>
        </p:spPr>
        <p:txBody>
          <a:bodyPr>
            <a:normAutofit/>
          </a:bodyPr>
          <a:lstStyle/>
          <a:p>
            <a:r>
              <a:rPr lang="fa-IR" sz="3200" b="1" dirty="0" err="1">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ويژگي‌هاي</a:t>
            </a:r>
            <a:r>
              <a:rPr lang="fa-IR" sz="3200" b="1" dirty="0">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 اقسام مسؤليت </a:t>
            </a:r>
            <a:r>
              <a:rPr lang="fa-IR" sz="3200" b="1" dirty="0" err="1">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مدني</a:t>
            </a:r>
            <a:endParaRPr lang="fa-IR" sz="3200" b="1" dirty="0">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endParaRPr>
          </a:p>
        </p:txBody>
      </p:sp>
      <p:sp>
        <p:nvSpPr>
          <p:cNvPr id="5" name="Subtitle 4"/>
          <p:cNvSpPr>
            <a:spLocks noGrp="1"/>
          </p:cNvSpPr>
          <p:nvPr>
            <p:ph type="subTitle" idx="1"/>
          </p:nvPr>
        </p:nvSpPr>
        <p:spPr>
          <a:xfrm>
            <a:off x="1043608" y="908720"/>
            <a:ext cx="7772400" cy="5616624"/>
          </a:xfrm>
        </p:spPr>
        <p:txBody>
          <a:bodyPr>
            <a:normAutofit fontScale="92500" lnSpcReduction="10000"/>
          </a:bodyPr>
          <a:lstStyle/>
          <a:p>
            <a:pPr algn="r" rtl="1"/>
            <a:r>
              <a:rPr lang="fa-IR" sz="3000" b="1" dirty="0">
                <a:solidFill>
                  <a:srgbClr val="002060"/>
                </a:solidFill>
                <a:latin typeface="Times New Roman" panose="02020603050405020304" pitchFamily="18" charset="0"/>
                <a:ea typeface="Times New Roman" panose="02020603050405020304" pitchFamily="18" charset="0"/>
                <a:cs typeface="B Titr" panose="00000700000000000000" pitchFamily="2" charset="-78"/>
              </a:rPr>
              <a:t>مسؤليت </a:t>
            </a:r>
            <a:r>
              <a:rPr lang="fa-IR" sz="3000" b="1" dirty="0" err="1">
                <a:solidFill>
                  <a:srgbClr val="002060"/>
                </a:solidFill>
                <a:latin typeface="Times New Roman" panose="02020603050405020304" pitchFamily="18" charset="0"/>
                <a:ea typeface="Times New Roman" panose="02020603050405020304" pitchFamily="18" charset="0"/>
                <a:cs typeface="B Titr" panose="00000700000000000000" pitchFamily="2" charset="-78"/>
              </a:rPr>
              <a:t>مدني</a:t>
            </a:r>
            <a:r>
              <a:rPr lang="fa-IR" sz="3000" b="1" dirty="0">
                <a:solidFill>
                  <a:srgbClr val="002060"/>
                </a:solidFill>
                <a:latin typeface="Times New Roman" panose="02020603050405020304" pitchFamily="18" charset="0"/>
                <a:ea typeface="Times New Roman" panose="02020603050405020304" pitchFamily="18" charset="0"/>
                <a:cs typeface="B Titr" panose="00000700000000000000" pitchFamily="2" charset="-78"/>
              </a:rPr>
              <a:t> و جبران خسارات</a:t>
            </a:r>
            <a:r>
              <a:rPr lang="fa-IR" sz="4100" b="1" dirty="0">
                <a:solidFill>
                  <a:srgbClr val="002060"/>
                </a:solidFill>
                <a:latin typeface="Times New Roman" panose="02020603050405020304" pitchFamily="18" charset="0"/>
                <a:ea typeface="Times New Roman" panose="02020603050405020304" pitchFamily="18" charset="0"/>
                <a:cs typeface="B Titr" panose="00000700000000000000" pitchFamily="2" charset="-78"/>
              </a:rPr>
              <a:t>:</a:t>
            </a:r>
          </a:p>
          <a:p>
            <a:pPr rtl="1"/>
            <a:r>
              <a:rPr lang="fa-IR" sz="2400" dirty="0">
                <a:solidFill>
                  <a:schemeClr val="tx1"/>
                </a:solidFill>
                <a:effectLst>
                  <a:glow rad="101600">
                    <a:schemeClr val="accent4">
                      <a:satMod val="175000"/>
                      <a:alpha val="40000"/>
                    </a:schemeClr>
                  </a:glow>
                </a:effectLst>
                <a:cs typeface="Farnaz" panose="00000500000000000000" pitchFamily="2" charset="-78"/>
              </a:rPr>
              <a:t>بند «ج» ماده ۳۵ قانون </a:t>
            </a:r>
            <a:r>
              <a:rPr lang="fa-IR" sz="2400" dirty="0" err="1">
                <a:solidFill>
                  <a:schemeClr val="tx1"/>
                </a:solidFill>
                <a:effectLst>
                  <a:glow rad="101600">
                    <a:schemeClr val="accent4">
                      <a:satMod val="175000"/>
                      <a:alpha val="40000"/>
                    </a:schemeClr>
                  </a:glow>
                </a:effectLst>
                <a:cs typeface="Farnaz" panose="00000500000000000000" pitchFamily="2" charset="-78"/>
              </a:rPr>
              <a:t>پولي</a:t>
            </a:r>
            <a:r>
              <a:rPr lang="fa-IR" sz="2400" dirty="0">
                <a:solidFill>
                  <a:schemeClr val="tx1"/>
                </a:solidFill>
                <a:effectLst>
                  <a:glow rad="101600">
                    <a:schemeClr val="accent4">
                      <a:satMod val="175000"/>
                      <a:alpha val="40000"/>
                    </a:schemeClr>
                  </a:glow>
                </a:effectLst>
                <a:cs typeface="Farnaz" panose="00000500000000000000" pitchFamily="2" charset="-78"/>
              </a:rPr>
              <a:t> و </a:t>
            </a:r>
            <a:r>
              <a:rPr lang="fa-IR" sz="2400" dirty="0" err="1">
                <a:solidFill>
                  <a:schemeClr val="tx1"/>
                </a:solidFill>
                <a:effectLst>
                  <a:glow rad="101600">
                    <a:schemeClr val="accent4">
                      <a:satMod val="175000"/>
                      <a:alpha val="40000"/>
                    </a:schemeClr>
                  </a:glow>
                </a:effectLst>
                <a:cs typeface="Farnaz" panose="00000500000000000000" pitchFamily="2" charset="-78"/>
              </a:rPr>
              <a:t>بانکي</a:t>
            </a:r>
            <a:r>
              <a:rPr lang="fa-IR" sz="2400" dirty="0">
                <a:solidFill>
                  <a:schemeClr val="tx1"/>
                </a:solidFill>
                <a:effectLst>
                  <a:glow rad="101600">
                    <a:schemeClr val="accent4">
                      <a:satMod val="175000"/>
                      <a:alpha val="40000"/>
                    </a:schemeClr>
                  </a:glow>
                </a:effectLst>
                <a:cs typeface="Farnaz" panose="00000500000000000000" pitchFamily="2" charset="-78"/>
              </a:rPr>
              <a:t> کشور</a:t>
            </a:r>
            <a:r>
              <a:rPr lang="fa-IR" sz="2800" dirty="0">
                <a:solidFill>
                  <a:schemeClr val="tx1"/>
                </a:solidFill>
                <a:effectLst>
                  <a:glow rad="101600">
                    <a:schemeClr val="accent4">
                      <a:satMod val="175000"/>
                      <a:alpha val="40000"/>
                    </a:schemeClr>
                  </a:glow>
                </a:effectLst>
                <a:cs typeface="Farnaz" panose="00000500000000000000" pitchFamily="2" charset="-78"/>
              </a:rPr>
              <a:t>              </a:t>
            </a:r>
            <a:endParaRPr lang="en-US" dirty="0">
              <a:solidFill>
                <a:schemeClr val="tx1"/>
              </a:solidFill>
              <a:effectLst>
                <a:glow rad="101600">
                  <a:schemeClr val="accent4">
                    <a:satMod val="175000"/>
                    <a:alpha val="40000"/>
                  </a:schemeClr>
                </a:glow>
              </a:effectLst>
              <a:cs typeface="Farnaz" panose="00000500000000000000" pitchFamily="2" charset="-78"/>
            </a:endParaRPr>
          </a:p>
          <a:p>
            <a:pPr marL="571500" indent="-571500" algn="just" rtl="1">
              <a:buFont typeface="Wingdings" panose="05000000000000000000" pitchFamily="2" charset="2"/>
              <a:buChar char="§"/>
            </a:pPr>
            <a:r>
              <a:rPr lang="fa-IR" sz="4000" dirty="0" err="1">
                <a:solidFill>
                  <a:srgbClr val="FFFF00"/>
                </a:solidFill>
                <a:effectLst>
                  <a:glow rad="101600">
                    <a:schemeClr val="accent4">
                      <a:satMod val="175000"/>
                      <a:alpha val="40000"/>
                    </a:schemeClr>
                  </a:glow>
                </a:effectLst>
                <a:cs typeface="B Mashhad" panose="00000400000000000000" pitchFamily="2" charset="-78"/>
              </a:rPr>
              <a:t>بانك</a:t>
            </a:r>
            <a:r>
              <a:rPr lang="fa-IR" sz="4000" dirty="0">
                <a:solidFill>
                  <a:srgbClr val="FFFF00"/>
                </a:solidFill>
                <a:effectLst>
                  <a:glow rad="101600">
                    <a:schemeClr val="accent4">
                      <a:satMod val="175000"/>
                      <a:alpha val="40000"/>
                    </a:schemeClr>
                  </a:glow>
                </a:effectLst>
                <a:cs typeface="B Mashhad" panose="00000400000000000000" pitchFamily="2" charset="-78"/>
              </a:rPr>
              <a:t> </a:t>
            </a:r>
            <a:r>
              <a:rPr lang="fa-IR" sz="3500" dirty="0">
                <a:solidFill>
                  <a:srgbClr val="0070C0"/>
                </a:solidFill>
                <a:effectLst>
                  <a:glow rad="101600">
                    <a:schemeClr val="accent4">
                      <a:satMod val="175000"/>
                      <a:alpha val="40000"/>
                    </a:schemeClr>
                  </a:glow>
                </a:effectLst>
                <a:cs typeface="B Mashhad" panose="00000400000000000000" pitchFamily="2" charset="-78"/>
              </a:rPr>
              <a:t>صرفاً با انتساب ضرر به </a:t>
            </a:r>
            <a:r>
              <a:rPr lang="fa-IR" sz="3500" u="sng" dirty="0">
                <a:solidFill>
                  <a:srgbClr val="0070C0"/>
                </a:solidFill>
                <a:effectLst>
                  <a:glow rad="101600">
                    <a:schemeClr val="accent4">
                      <a:satMod val="175000"/>
                      <a:alpha val="40000"/>
                    </a:schemeClr>
                  </a:glow>
                </a:effectLst>
                <a:cs typeface="B Mashhad" panose="00000400000000000000" pitchFamily="2" charset="-78"/>
              </a:rPr>
              <a:t>قوای قاهره یا مشارکت زیان دیده </a:t>
            </a:r>
            <a:r>
              <a:rPr lang="fa-IR" sz="3500" dirty="0">
                <a:solidFill>
                  <a:srgbClr val="0070C0"/>
                </a:solidFill>
                <a:effectLst>
                  <a:glow rad="101600">
                    <a:schemeClr val="accent4">
                      <a:satMod val="175000"/>
                      <a:alpha val="40000"/>
                    </a:schemeClr>
                  </a:glow>
                </a:effectLst>
                <a:cs typeface="B Mashhad" panose="00000400000000000000" pitchFamily="2" charset="-78"/>
              </a:rPr>
              <a:t>در خسارت می تواند از مسئولیت معاف شود و حتی صرف عدم تقصیر و انتساب زیان به </a:t>
            </a:r>
            <a:r>
              <a:rPr lang="fa-IR" sz="3500" dirty="0" err="1">
                <a:solidFill>
                  <a:srgbClr val="0070C0"/>
                </a:solidFill>
                <a:effectLst>
                  <a:glow rad="101600">
                    <a:schemeClr val="accent4">
                      <a:satMod val="175000"/>
                      <a:alpha val="40000"/>
                    </a:schemeClr>
                  </a:glow>
                </a:effectLst>
                <a:cs typeface="B Mashhad" panose="00000400000000000000" pitchFamily="2" charset="-78"/>
              </a:rPr>
              <a:t>بانك</a:t>
            </a:r>
            <a:r>
              <a:rPr lang="fa-IR" sz="3500" dirty="0">
                <a:solidFill>
                  <a:srgbClr val="0070C0"/>
                </a:solidFill>
                <a:effectLst>
                  <a:glow rad="101600">
                    <a:schemeClr val="accent4">
                      <a:satMod val="175000"/>
                      <a:alpha val="40000"/>
                    </a:schemeClr>
                  </a:glow>
                </a:effectLst>
                <a:cs typeface="B Mashhad" panose="00000400000000000000" pitchFamily="2" charset="-78"/>
              </a:rPr>
              <a:t> </a:t>
            </a:r>
            <a:r>
              <a:rPr lang="fa-IR" sz="3500" dirty="0" err="1">
                <a:solidFill>
                  <a:srgbClr val="0070C0"/>
                </a:solidFill>
                <a:effectLst>
                  <a:glow rad="101600">
                    <a:schemeClr val="accent4">
                      <a:satMod val="175000"/>
                      <a:alpha val="40000"/>
                    </a:schemeClr>
                  </a:glow>
                </a:effectLst>
                <a:cs typeface="B Mashhad" panose="00000400000000000000" pitchFamily="2" charset="-78"/>
              </a:rPr>
              <a:t>نمی</a:t>
            </a:r>
            <a:r>
              <a:rPr lang="fa-IR" sz="3500" dirty="0">
                <a:solidFill>
                  <a:srgbClr val="0070C0"/>
                </a:solidFill>
                <a:effectLst>
                  <a:glow rad="101600">
                    <a:schemeClr val="accent4">
                      <a:satMod val="175000"/>
                      <a:alpha val="40000"/>
                    </a:schemeClr>
                  </a:glow>
                </a:effectLst>
                <a:cs typeface="B Mashhad" panose="00000400000000000000" pitchFamily="2" charset="-78"/>
              </a:rPr>
              <a:t> تواند او را از مسئولیت معاف کند</a:t>
            </a:r>
            <a:r>
              <a:rPr lang="fa-IR" sz="3000" b="0" i="0" u="none" strike="noStrike" baseline="0" dirty="0">
                <a:solidFill>
                  <a:srgbClr val="0070C0"/>
                </a:solidFill>
                <a:cs typeface="B Mashhad" panose="00000400000000000000" pitchFamily="2" charset="-78"/>
              </a:rPr>
              <a:t>.</a:t>
            </a:r>
          </a:p>
          <a:p>
            <a:pPr marL="457200" indent="-457200" algn="justLow" rtl="1">
              <a:buFont typeface="Wingdings" panose="05000000000000000000" pitchFamily="2" charset="2"/>
              <a:buChar char="§"/>
            </a:pPr>
            <a:r>
              <a:rPr lang="fa-IR" sz="3500" dirty="0">
                <a:solidFill>
                  <a:srgbClr val="002060"/>
                </a:solidFill>
                <a:effectLst>
                  <a:glow rad="101600">
                    <a:schemeClr val="accent4">
                      <a:satMod val="175000"/>
                      <a:alpha val="40000"/>
                    </a:schemeClr>
                  </a:glow>
                </a:effectLst>
                <a:cs typeface="B Mashhad" panose="00000400000000000000" pitchFamily="2" charset="-78"/>
              </a:rPr>
              <a:t>با توجه به اینکه در حوزه مسئولیت </a:t>
            </a:r>
            <a:r>
              <a:rPr lang="fa-IR" sz="3500" dirty="0" err="1">
                <a:solidFill>
                  <a:srgbClr val="002060"/>
                </a:solidFill>
                <a:effectLst>
                  <a:glow rad="101600">
                    <a:schemeClr val="accent4">
                      <a:satMod val="175000"/>
                      <a:alpha val="40000"/>
                    </a:schemeClr>
                  </a:glow>
                </a:effectLst>
                <a:cs typeface="B Mashhad" panose="00000400000000000000" pitchFamily="2" charset="-78"/>
              </a:rPr>
              <a:t>مدنیِ</a:t>
            </a:r>
            <a:r>
              <a:rPr lang="fa-IR" sz="3500" dirty="0">
                <a:solidFill>
                  <a:srgbClr val="002060"/>
                </a:solidFill>
                <a:effectLst>
                  <a:glow rad="101600">
                    <a:schemeClr val="accent4">
                      <a:satMod val="175000"/>
                      <a:alpha val="40000"/>
                    </a:schemeClr>
                  </a:glow>
                </a:effectLst>
                <a:cs typeface="B Mashhad" panose="00000400000000000000" pitchFamily="2" charset="-78"/>
              </a:rPr>
              <a:t> </a:t>
            </a:r>
            <a:r>
              <a:rPr lang="fa-IR" sz="3500" dirty="0" err="1">
                <a:solidFill>
                  <a:srgbClr val="002060"/>
                </a:solidFill>
                <a:effectLst>
                  <a:glow rad="101600">
                    <a:schemeClr val="accent4">
                      <a:satMod val="175000"/>
                      <a:alpha val="40000"/>
                    </a:schemeClr>
                  </a:glow>
                </a:effectLst>
                <a:cs typeface="B Mashhad" panose="00000400000000000000" pitchFamily="2" charset="-78"/>
              </a:rPr>
              <a:t>بانك</a:t>
            </a:r>
            <a:r>
              <a:rPr lang="fa-IR" sz="3500" dirty="0">
                <a:solidFill>
                  <a:srgbClr val="002060"/>
                </a:solidFill>
                <a:effectLst>
                  <a:glow rad="101600">
                    <a:schemeClr val="accent4">
                      <a:satMod val="175000"/>
                      <a:alpha val="40000"/>
                    </a:schemeClr>
                  </a:glow>
                </a:effectLst>
                <a:cs typeface="B Mashhad" panose="00000400000000000000" pitchFamily="2" charset="-78"/>
              </a:rPr>
              <a:t>، قانون پولی و بانکی به عنوان خاص وجود دارد، استناد به مواد 22 و 21 قانون مسئولیت مدنی </a:t>
            </a:r>
            <a:r>
              <a:rPr lang="fa-IR" sz="3500" dirty="0" err="1">
                <a:solidFill>
                  <a:srgbClr val="002060"/>
                </a:solidFill>
                <a:effectLst>
                  <a:glow rad="101600">
                    <a:schemeClr val="accent4">
                      <a:satMod val="175000"/>
                      <a:alpha val="40000"/>
                    </a:schemeClr>
                  </a:glow>
                </a:effectLst>
                <a:cs typeface="B Mashhad" panose="00000400000000000000" pitchFamily="2" charset="-78"/>
              </a:rPr>
              <a:t>نارواست</a:t>
            </a:r>
            <a:r>
              <a:rPr lang="fa-IR" sz="3500" dirty="0">
                <a:solidFill>
                  <a:srgbClr val="002060"/>
                </a:solidFill>
                <a:effectLst>
                  <a:glow rad="101600">
                    <a:schemeClr val="accent4">
                      <a:satMod val="175000"/>
                      <a:alpha val="40000"/>
                    </a:schemeClr>
                  </a:glow>
                </a:effectLst>
                <a:cs typeface="B Mashhad" panose="00000400000000000000" pitchFamily="2" charset="-78"/>
              </a:rPr>
              <a:t>؛ بنابراین تنها بر اساس ماده 35 قانون پولی و بانکی </a:t>
            </a:r>
            <a:r>
              <a:rPr lang="fa-IR" sz="3500" dirty="0" err="1">
                <a:solidFill>
                  <a:srgbClr val="002060"/>
                </a:solidFill>
                <a:effectLst>
                  <a:glow rad="101600">
                    <a:schemeClr val="accent4">
                      <a:satMod val="175000"/>
                      <a:alpha val="40000"/>
                    </a:schemeClr>
                  </a:glow>
                </a:effectLst>
                <a:cs typeface="B Mashhad" panose="00000400000000000000" pitchFamily="2" charset="-78"/>
              </a:rPr>
              <a:t>می‌توان</a:t>
            </a:r>
            <a:r>
              <a:rPr lang="fa-IR" sz="3500" dirty="0">
                <a:solidFill>
                  <a:srgbClr val="002060"/>
                </a:solidFill>
                <a:effectLst>
                  <a:glow rad="101600">
                    <a:schemeClr val="accent4">
                      <a:satMod val="175000"/>
                      <a:alpha val="40000"/>
                    </a:schemeClr>
                  </a:glow>
                </a:effectLst>
                <a:cs typeface="B Mashhad" panose="00000400000000000000" pitchFamily="2" charset="-78"/>
              </a:rPr>
              <a:t> درباره مسئولیت مدنی </a:t>
            </a:r>
            <a:r>
              <a:rPr lang="fa-IR" sz="3500" dirty="0" err="1">
                <a:solidFill>
                  <a:srgbClr val="002060"/>
                </a:solidFill>
                <a:effectLst>
                  <a:glow rad="101600">
                    <a:schemeClr val="accent4">
                      <a:satMod val="175000"/>
                      <a:alpha val="40000"/>
                    </a:schemeClr>
                  </a:glow>
                </a:effectLst>
                <a:cs typeface="B Mashhad" panose="00000400000000000000" pitchFamily="2" charset="-78"/>
              </a:rPr>
              <a:t>بانك</a:t>
            </a:r>
            <a:r>
              <a:rPr lang="fa-IR" sz="3500" dirty="0">
                <a:solidFill>
                  <a:srgbClr val="002060"/>
                </a:solidFill>
                <a:effectLst>
                  <a:glow rad="101600">
                    <a:schemeClr val="accent4">
                      <a:satMod val="175000"/>
                      <a:alpha val="40000"/>
                    </a:schemeClr>
                  </a:glow>
                </a:effectLst>
                <a:cs typeface="B Mashhad" panose="00000400000000000000" pitchFamily="2" charset="-78"/>
              </a:rPr>
              <a:t> ها تصمیم گرفت</a:t>
            </a:r>
          </a:p>
        </p:txBody>
      </p:sp>
    </p:spTree>
    <p:extLst>
      <p:ext uri="{BB962C8B-B14F-4D97-AF65-F5344CB8AC3E}">
        <p14:creationId xmlns:p14="http://schemas.microsoft.com/office/powerpoint/2010/main" val="28301934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17997" y="254978"/>
            <a:ext cx="7628384" cy="725750"/>
          </a:xfrm>
          <a:blipFill>
            <a:blip r:embed="rId3"/>
            <a:tile tx="0" ty="0" sx="100000" sy="100000" flip="none" algn="tl"/>
          </a:blipFill>
        </p:spPr>
        <p:txBody>
          <a:bodyPr>
            <a:normAutofit/>
          </a:bodyPr>
          <a:lstStyle/>
          <a:p>
            <a:r>
              <a:rPr lang="fa-IR" sz="3200" b="1" dirty="0" err="1">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ويژگي‌هاي</a:t>
            </a:r>
            <a:r>
              <a:rPr lang="fa-IR" sz="3200" b="1" dirty="0">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 اقسام مسؤليت </a:t>
            </a:r>
            <a:r>
              <a:rPr lang="fa-IR" sz="3200" b="1" dirty="0" err="1">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مدني</a:t>
            </a:r>
            <a:endParaRPr lang="fa-IR" sz="24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endParaRPr>
          </a:p>
        </p:txBody>
      </p:sp>
      <p:sp>
        <p:nvSpPr>
          <p:cNvPr id="4" name="Subtitle 4"/>
          <p:cNvSpPr>
            <a:spLocks noGrp="1"/>
          </p:cNvSpPr>
          <p:nvPr>
            <p:ph type="subTitle" idx="1"/>
          </p:nvPr>
        </p:nvSpPr>
        <p:spPr>
          <a:xfrm>
            <a:off x="1117997" y="1124744"/>
            <a:ext cx="7628384" cy="5472608"/>
          </a:xfrm>
        </p:spPr>
        <p:txBody>
          <a:bodyPr>
            <a:normAutofit/>
          </a:bodyPr>
          <a:lstStyle/>
          <a:p>
            <a:pPr algn="r" rtl="1"/>
            <a:r>
              <a:rPr lang="fa-IR" b="1" dirty="0">
                <a:solidFill>
                  <a:srgbClr val="002060"/>
                </a:solidFill>
                <a:latin typeface="Times New Roman" panose="02020603050405020304" pitchFamily="18" charset="0"/>
                <a:ea typeface="Times New Roman" panose="02020603050405020304" pitchFamily="18" charset="0"/>
                <a:cs typeface="B Titr" panose="00000700000000000000" pitchFamily="2" charset="-78"/>
              </a:rPr>
              <a:t>مسؤليت مدني و جبران خسارات</a:t>
            </a:r>
          </a:p>
          <a:p>
            <a:pPr algn="r" rtl="1"/>
            <a:r>
              <a:rPr lang="fa-IR" sz="3000" b="1" dirty="0">
                <a:solidFill>
                  <a:srgbClr val="002060"/>
                </a:solidFill>
                <a:latin typeface="Times New Roman" panose="02020603050405020304" pitchFamily="18" charset="0"/>
                <a:ea typeface="Times New Roman" panose="02020603050405020304" pitchFamily="18" charset="0"/>
                <a:cs typeface="B Nikoo" panose="00000400000000000000" pitchFamily="2" charset="-78"/>
              </a:rPr>
              <a:t>ساير موارد و قوانين خاص :</a:t>
            </a:r>
          </a:p>
          <a:p>
            <a:pPr algn="r" rtl="1"/>
            <a:r>
              <a:rPr lang="fa-IR" dirty="0">
                <a:latin typeface="BNazanin"/>
              </a:rPr>
              <a:t>         </a:t>
            </a:r>
            <a:r>
              <a:rPr lang="fa-IR" sz="3000" dirty="0">
                <a:solidFill>
                  <a:schemeClr val="tx1"/>
                </a:solidFill>
                <a:effectLst>
                  <a:glow rad="101600">
                    <a:schemeClr val="accent4">
                      <a:satMod val="175000"/>
                      <a:alpha val="40000"/>
                    </a:schemeClr>
                  </a:glow>
                </a:effectLst>
                <a:cs typeface="Farnaz" panose="00000500000000000000" pitchFamily="2" charset="-78"/>
              </a:rPr>
              <a:t>قانون حمايت از حقوق مصرف‌کنندگان:</a:t>
            </a:r>
          </a:p>
          <a:p>
            <a:pPr algn="r" rtl="1"/>
            <a:r>
              <a:rPr lang="fa-IR" sz="2600" dirty="0">
                <a:solidFill>
                  <a:schemeClr val="tx1"/>
                </a:solidFill>
                <a:effectLst/>
                <a:cs typeface="Farnaz" panose="00000500000000000000" pitchFamily="2" charset="-78"/>
              </a:rPr>
              <a:t>                            (مبتني بر مباني حقوق مدني) </a:t>
            </a:r>
          </a:p>
          <a:p>
            <a:pPr algn="r" rtl="1"/>
            <a:r>
              <a:rPr lang="fa-IR" dirty="0">
                <a:solidFill>
                  <a:schemeClr val="tx1"/>
                </a:solidFill>
                <a:effectLst>
                  <a:glow rad="63500">
                    <a:schemeClr val="accent5">
                      <a:satMod val="175000"/>
                      <a:alpha val="40000"/>
                    </a:schemeClr>
                  </a:glow>
                </a:effectLst>
                <a:latin typeface="BNazanin"/>
                <a:cs typeface="B Kamran Outline" panose="00000400000000000000" pitchFamily="2" charset="-78"/>
              </a:rPr>
              <a:t>تعريف عرضه‌کننده : </a:t>
            </a:r>
          </a:p>
          <a:p>
            <a:pPr algn="justLow" rtl="1"/>
            <a:r>
              <a:rPr lang="fa-IR" sz="2800" dirty="0">
                <a:solidFill>
                  <a:schemeClr val="tx1"/>
                </a:solidFill>
                <a:effectLst>
                  <a:glow rad="63500">
                    <a:schemeClr val="accent2">
                      <a:satMod val="175000"/>
                      <a:alpha val="40000"/>
                    </a:schemeClr>
                  </a:glow>
                </a:effectLst>
                <a:latin typeface="BNazanin"/>
                <a:cs typeface="B Koodak" panose="00000700000000000000" pitchFamily="2" charset="-78"/>
              </a:rPr>
              <a:t>کليه ارائه‌کنندگان کالا و خدمات </a:t>
            </a:r>
            <a:r>
              <a:rPr lang="fa-IR" sz="2000" dirty="0">
                <a:solidFill>
                  <a:schemeClr val="tx1"/>
                </a:solidFill>
                <a:effectLst>
                  <a:glow rad="63500">
                    <a:schemeClr val="accent2">
                      <a:satMod val="175000"/>
                      <a:alpha val="40000"/>
                    </a:schemeClr>
                  </a:glow>
                </a:effectLst>
                <a:latin typeface="BNazanin"/>
                <a:cs typeface="B Koodak" panose="00000700000000000000" pitchFamily="2" charset="-78"/>
              </a:rPr>
              <a:t>(از جمله مؤسسات اعتباري) </a:t>
            </a:r>
            <a:r>
              <a:rPr lang="fa-IR" sz="2800" dirty="0">
                <a:solidFill>
                  <a:schemeClr val="tx1"/>
                </a:solidFill>
                <a:effectLst>
                  <a:glow rad="63500">
                    <a:schemeClr val="accent2">
                      <a:satMod val="175000"/>
                      <a:alpha val="40000"/>
                    </a:schemeClr>
                  </a:glow>
                </a:effectLst>
                <a:latin typeface="BNazanin"/>
                <a:cs typeface="B Koodak" panose="00000700000000000000" pitchFamily="2" charset="-78"/>
              </a:rPr>
              <a:t>را شامل اين عنوان مي‌داند.</a:t>
            </a:r>
          </a:p>
          <a:p>
            <a:pPr algn="r" rtl="1"/>
            <a:r>
              <a:rPr lang="fa-IR" dirty="0">
                <a:solidFill>
                  <a:schemeClr val="tx1"/>
                </a:solidFill>
                <a:effectLst>
                  <a:glow rad="63500">
                    <a:schemeClr val="accent5">
                      <a:satMod val="175000"/>
                      <a:alpha val="40000"/>
                    </a:schemeClr>
                  </a:glow>
                </a:effectLst>
                <a:latin typeface="BNazanin"/>
                <a:cs typeface="B Kamran Outline" panose="00000400000000000000" pitchFamily="2" charset="-78"/>
              </a:rPr>
              <a:t>تعريف مصرف‌کننده:</a:t>
            </a:r>
          </a:p>
          <a:p>
            <a:pPr algn="justLow" rtl="1"/>
            <a:r>
              <a:rPr lang="fa-IR" sz="2800" dirty="0">
                <a:solidFill>
                  <a:schemeClr val="tx1"/>
                </a:solidFill>
                <a:effectLst>
                  <a:glow rad="63500">
                    <a:schemeClr val="accent2">
                      <a:satMod val="175000"/>
                      <a:alpha val="40000"/>
                    </a:schemeClr>
                  </a:glow>
                </a:effectLst>
                <a:latin typeface="BNazanin"/>
                <a:cs typeface="B Koodak" panose="00000700000000000000" pitchFamily="2" charset="-78"/>
              </a:rPr>
              <a:t>هر شخص حقيقي </a:t>
            </a:r>
            <a:r>
              <a:rPr lang="fa-IR" sz="2000" dirty="0">
                <a:solidFill>
                  <a:schemeClr val="tx1"/>
                </a:solidFill>
                <a:effectLst>
                  <a:glow rad="63500">
                    <a:schemeClr val="accent2">
                      <a:satMod val="175000"/>
                      <a:alpha val="40000"/>
                    </a:schemeClr>
                  </a:glow>
                </a:effectLst>
                <a:latin typeface="BNazanin"/>
                <a:cs typeface="B Koodak" panose="00000700000000000000" pitchFamily="2" charset="-78"/>
              </a:rPr>
              <a:t>(از جمله مشتريان مؤسسات اعتباري) </a:t>
            </a:r>
            <a:r>
              <a:rPr lang="fa-IR" sz="2800" dirty="0">
                <a:solidFill>
                  <a:schemeClr val="tx1"/>
                </a:solidFill>
                <a:effectLst>
                  <a:glow rad="63500">
                    <a:schemeClr val="accent2">
                      <a:satMod val="175000"/>
                      <a:alpha val="40000"/>
                    </a:schemeClr>
                  </a:glow>
                </a:effectLst>
                <a:latin typeface="BNazanin"/>
                <a:cs typeface="B Koodak" panose="00000700000000000000" pitchFamily="2" charset="-78"/>
              </a:rPr>
              <a:t>يا حقوقي است که کالا يا خدمتي را خريداري مي‌کند.</a:t>
            </a:r>
            <a:r>
              <a:rPr lang="fa-IR" sz="2800" dirty="0"/>
              <a:t> </a:t>
            </a:r>
            <a:endParaRPr lang="fa-IR" sz="2800" dirty="0">
              <a:latin typeface="BNazanin"/>
            </a:endParaRPr>
          </a:p>
        </p:txBody>
      </p:sp>
    </p:spTree>
    <p:extLst>
      <p:ext uri="{BB962C8B-B14F-4D97-AF65-F5344CB8AC3E}">
        <p14:creationId xmlns:p14="http://schemas.microsoft.com/office/powerpoint/2010/main" val="66015885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17997" y="254978"/>
            <a:ext cx="7628384" cy="725750"/>
          </a:xfrm>
          <a:blipFill>
            <a:blip r:embed="rId3"/>
            <a:tile tx="0" ty="0" sx="100000" sy="100000" flip="none" algn="tl"/>
          </a:blipFill>
        </p:spPr>
        <p:txBody>
          <a:bodyPr>
            <a:normAutofit/>
          </a:bodyPr>
          <a:lstStyle/>
          <a:p>
            <a:r>
              <a:rPr lang="fa-IR" sz="3200" b="1" dirty="0" err="1">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ويژگي‌هاي</a:t>
            </a:r>
            <a:r>
              <a:rPr lang="fa-IR" sz="3200" b="1" dirty="0">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 اقسام مسؤليت </a:t>
            </a:r>
            <a:r>
              <a:rPr lang="fa-IR" sz="3200" b="1" dirty="0" err="1">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مدني</a:t>
            </a:r>
            <a:endParaRPr lang="fa-IR" sz="24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endParaRPr>
          </a:p>
        </p:txBody>
      </p:sp>
      <p:sp>
        <p:nvSpPr>
          <p:cNvPr id="4" name="Subtitle 4"/>
          <p:cNvSpPr>
            <a:spLocks noGrp="1"/>
          </p:cNvSpPr>
          <p:nvPr>
            <p:ph type="subTitle" idx="1"/>
          </p:nvPr>
        </p:nvSpPr>
        <p:spPr>
          <a:xfrm>
            <a:off x="1117997" y="1124744"/>
            <a:ext cx="7628384" cy="5472608"/>
          </a:xfrm>
        </p:spPr>
        <p:txBody>
          <a:bodyPr>
            <a:normAutofit fontScale="85000" lnSpcReduction="20000"/>
          </a:bodyPr>
          <a:lstStyle/>
          <a:p>
            <a:pPr algn="r" rtl="1"/>
            <a:r>
              <a:rPr lang="fa-IR" b="1" dirty="0">
                <a:solidFill>
                  <a:srgbClr val="002060"/>
                </a:solidFill>
                <a:latin typeface="Times New Roman" panose="02020603050405020304" pitchFamily="18" charset="0"/>
                <a:ea typeface="Times New Roman" panose="02020603050405020304" pitchFamily="18" charset="0"/>
                <a:cs typeface="B Titr" panose="00000700000000000000" pitchFamily="2" charset="-78"/>
              </a:rPr>
              <a:t>مسؤليت مدني و جبران خسارات:</a:t>
            </a:r>
          </a:p>
          <a:p>
            <a:pPr rtl="1"/>
            <a:r>
              <a:rPr lang="fa-IR" sz="2800" dirty="0">
                <a:solidFill>
                  <a:schemeClr val="tx1"/>
                </a:solidFill>
                <a:effectLst>
                  <a:glow rad="101600">
                    <a:schemeClr val="accent4">
                      <a:satMod val="175000"/>
                      <a:alpha val="40000"/>
                    </a:schemeClr>
                  </a:glow>
                </a:effectLst>
                <a:cs typeface="Farnaz" panose="00000500000000000000" pitchFamily="2" charset="-78"/>
              </a:rPr>
              <a:t>از فصل پنجم قانون حمايت از حقوق مصرف‌کنندگان:</a:t>
            </a:r>
          </a:p>
          <a:p>
            <a:pPr algn="r" rtl="1"/>
            <a:r>
              <a:rPr lang="fa-IR" dirty="0">
                <a:latin typeface="BNazanin"/>
              </a:rPr>
              <a:t>                       </a:t>
            </a:r>
            <a:r>
              <a:rPr lang="fa-IR" sz="2400" dirty="0">
                <a:solidFill>
                  <a:schemeClr val="tx1"/>
                </a:solidFill>
                <a:cs typeface="Farnaz" panose="00000500000000000000" pitchFamily="2" charset="-78"/>
              </a:rPr>
              <a:t>(مبتني بر مباني حقوق مدني) </a:t>
            </a:r>
          </a:p>
          <a:p>
            <a:pPr algn="justLow" rtl="1"/>
            <a:r>
              <a:rPr lang="fa-IR" sz="2800" dirty="0">
                <a:solidFill>
                  <a:schemeClr val="tx1"/>
                </a:solidFill>
                <a:effectLst>
                  <a:glow rad="63500">
                    <a:schemeClr val="accent2">
                      <a:satMod val="175000"/>
                      <a:alpha val="40000"/>
                    </a:schemeClr>
                  </a:glow>
                </a:effectLst>
                <a:latin typeface="BNazanin"/>
                <a:cs typeface="B Jadid" panose="00000700000000000000" pitchFamily="2" charset="-78"/>
              </a:rPr>
              <a:t>ماده 16</a:t>
            </a:r>
            <a:r>
              <a:rPr lang="fa-IR" sz="2800" dirty="0">
                <a:solidFill>
                  <a:schemeClr val="tx1"/>
                </a:solidFill>
                <a:effectLst>
                  <a:glow rad="63500">
                    <a:schemeClr val="accent2">
                      <a:satMod val="175000"/>
                      <a:alpha val="40000"/>
                    </a:schemeClr>
                  </a:glow>
                </a:effectLst>
                <a:latin typeface="BNazanin"/>
                <a:cs typeface="B Koodak" panose="00000700000000000000" pitchFamily="2" charset="-78"/>
              </a:rPr>
              <a:t>ـ</a:t>
            </a:r>
            <a:r>
              <a:rPr lang="fa-IR" sz="2800" dirty="0">
                <a:solidFill>
                  <a:srgbClr val="212529"/>
                </a:solidFill>
                <a:latin typeface="mitra" panose="00000500000000000000" pitchFamily="2" charset="-78"/>
                <a:cs typeface="mitra" panose="00000500000000000000" pitchFamily="2" charset="-78"/>
              </a:rPr>
              <a:t> </a:t>
            </a:r>
            <a:r>
              <a:rPr lang="fa-IR" sz="3000" dirty="0">
                <a:solidFill>
                  <a:schemeClr val="tx1"/>
                </a:solidFill>
                <a:effectLst>
                  <a:glow rad="63500">
                    <a:schemeClr val="accent2">
                      <a:satMod val="175000"/>
                      <a:alpha val="40000"/>
                    </a:schemeClr>
                  </a:glow>
                </a:effectLst>
                <a:latin typeface="BNazanin"/>
                <a:cs typeface="B Koodak" panose="00000700000000000000" pitchFamily="2" charset="-78"/>
              </a:rPr>
              <a:t>مسؤليت جبران خسارات وارده به مصرف‌کننده با تشخيص مرجع رسيدگي‌کننده به عهده شخص حقيقي يا حقوقي اعم از خصوصي و دولتي مي‌باشد که موجب ورود خسارت و اضرار به مصرف‌کننده شده است. در مورد شرکت‌هاي خارجي علاوه بر شرکت مادر، شعبه يا نمايندگي آن در ايران مسؤول خواهد بود. </a:t>
            </a:r>
          </a:p>
          <a:p>
            <a:pPr algn="justLow" rtl="1"/>
            <a:endParaRPr lang="fa-IR" dirty="0">
              <a:solidFill>
                <a:srgbClr val="212529"/>
              </a:solidFill>
              <a:latin typeface="mitra" panose="00000500000000000000" pitchFamily="2" charset="-78"/>
              <a:cs typeface="mitra" panose="00000500000000000000" pitchFamily="2" charset="-78"/>
            </a:endParaRPr>
          </a:p>
          <a:p>
            <a:pPr algn="justLow" rtl="1"/>
            <a:r>
              <a:rPr lang="fa-IR" sz="3800" dirty="0">
                <a:solidFill>
                  <a:srgbClr val="FF0000"/>
                </a:solidFill>
                <a:effectLst>
                  <a:glow rad="63500">
                    <a:schemeClr val="accent5">
                      <a:satMod val="175000"/>
                      <a:alpha val="40000"/>
                    </a:schemeClr>
                  </a:glow>
                </a:effectLst>
                <a:latin typeface="BNazanin"/>
                <a:cs typeface="B Kamran Outline" panose="00000400000000000000" pitchFamily="2" charset="-78"/>
              </a:rPr>
              <a:t>تخلف از ناحيه اشخاص حقوقي</a:t>
            </a:r>
            <a:r>
              <a:rPr lang="fa-IR" sz="3800" dirty="0">
                <a:solidFill>
                  <a:schemeClr val="tx1"/>
                </a:solidFill>
                <a:effectLst>
                  <a:glow rad="63500">
                    <a:schemeClr val="accent5">
                      <a:satMod val="175000"/>
                      <a:alpha val="40000"/>
                    </a:schemeClr>
                  </a:glow>
                </a:effectLst>
                <a:latin typeface="BNazanin"/>
                <a:cs typeface="B Kamran Outline" panose="00000400000000000000" pitchFamily="2" charset="-78"/>
              </a:rPr>
              <a:t>             </a:t>
            </a:r>
            <a:r>
              <a:rPr lang="fa-IR" sz="2800" b="1" dirty="0">
                <a:solidFill>
                  <a:schemeClr val="tx1"/>
                </a:solidFill>
                <a:latin typeface="mitra" panose="00000500000000000000" pitchFamily="2" charset="-78"/>
                <a:cs typeface="Homa" panose="00000500000000000000" pitchFamily="2" charset="-78"/>
              </a:rPr>
              <a:t>تأديه خسارت از اموال شخص حقوقي</a:t>
            </a:r>
            <a:r>
              <a:rPr lang="fa-IR" sz="3000" dirty="0">
                <a:solidFill>
                  <a:srgbClr val="212529"/>
                </a:solidFill>
                <a:latin typeface="mitra" panose="00000500000000000000" pitchFamily="2" charset="-78"/>
                <a:cs typeface="mitra" panose="00000500000000000000" pitchFamily="2" charset="-78"/>
              </a:rPr>
              <a:t> (</a:t>
            </a:r>
            <a:r>
              <a:rPr lang="fa-IR" sz="2200" dirty="0">
                <a:solidFill>
                  <a:schemeClr val="tx1"/>
                </a:solidFill>
                <a:latin typeface="mitra" panose="00000500000000000000" pitchFamily="2" charset="-78"/>
                <a:cs typeface="mitra" panose="00000500000000000000" pitchFamily="2" charset="-78"/>
              </a:rPr>
              <a:t>منطبق بر ماده 35 قانون پولي و بانکي</a:t>
            </a:r>
            <a:r>
              <a:rPr lang="fa-IR" sz="3000" dirty="0">
                <a:solidFill>
                  <a:srgbClr val="212529"/>
                </a:solidFill>
                <a:latin typeface="mitra" panose="00000500000000000000" pitchFamily="2" charset="-78"/>
                <a:cs typeface="mitra" panose="00000500000000000000" pitchFamily="2" charset="-78"/>
              </a:rPr>
              <a:t>)</a:t>
            </a:r>
          </a:p>
          <a:p>
            <a:pPr algn="justLow" rtl="1"/>
            <a:endParaRPr lang="fa-IR" sz="3000" dirty="0">
              <a:solidFill>
                <a:srgbClr val="212529"/>
              </a:solidFill>
              <a:latin typeface="mitra" panose="00000500000000000000" pitchFamily="2" charset="-78"/>
              <a:cs typeface="mitra" panose="00000500000000000000" pitchFamily="2" charset="-78"/>
            </a:endParaRPr>
          </a:p>
          <a:p>
            <a:pPr algn="justLow" rtl="1"/>
            <a:r>
              <a:rPr lang="fa-IR" sz="3800" dirty="0">
                <a:solidFill>
                  <a:srgbClr val="FF0000"/>
                </a:solidFill>
                <a:effectLst>
                  <a:glow rad="63500">
                    <a:schemeClr val="accent5">
                      <a:satMod val="175000"/>
                      <a:alpha val="40000"/>
                    </a:schemeClr>
                  </a:glow>
                </a:effectLst>
                <a:latin typeface="BNazanin"/>
                <a:cs typeface="B Kamran Outline" panose="00000400000000000000" pitchFamily="2" charset="-78"/>
              </a:rPr>
              <a:t>مسؤوليت جزايي              </a:t>
            </a:r>
            <a:r>
              <a:rPr lang="fa-IR" sz="2800" b="1" dirty="0">
                <a:solidFill>
                  <a:schemeClr val="tx1"/>
                </a:solidFill>
                <a:latin typeface="mitra" panose="00000500000000000000" pitchFamily="2" charset="-78"/>
                <a:cs typeface="Homa" panose="00000500000000000000" pitchFamily="2" charset="-78"/>
              </a:rPr>
              <a:t>مديرعامل و يا ساير مديران مسؤل شخص حقوقي</a:t>
            </a:r>
          </a:p>
        </p:txBody>
      </p:sp>
      <p:sp>
        <p:nvSpPr>
          <p:cNvPr id="3" name="Left Arrow 2"/>
          <p:cNvSpPr/>
          <p:nvPr/>
        </p:nvSpPr>
        <p:spPr>
          <a:xfrm>
            <a:off x="5148064" y="5733256"/>
            <a:ext cx="978408" cy="36004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 name="Left Arrow 4"/>
          <p:cNvSpPr/>
          <p:nvPr/>
        </p:nvSpPr>
        <p:spPr>
          <a:xfrm>
            <a:off x="3131840" y="4509120"/>
            <a:ext cx="936104" cy="36004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extLst>
      <p:ext uri="{BB962C8B-B14F-4D97-AF65-F5344CB8AC3E}">
        <p14:creationId xmlns:p14="http://schemas.microsoft.com/office/powerpoint/2010/main" val="139523791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17997" y="254978"/>
            <a:ext cx="7628384" cy="725750"/>
          </a:xfrm>
          <a:blipFill>
            <a:blip r:embed="rId3"/>
            <a:tile tx="0" ty="0" sx="100000" sy="100000" flip="none" algn="tl"/>
          </a:blipFill>
        </p:spPr>
        <p:txBody>
          <a:bodyPr>
            <a:normAutofit/>
          </a:bodyPr>
          <a:lstStyle/>
          <a:p>
            <a:r>
              <a:rPr lang="fa-IR" sz="3200" b="1" dirty="0" err="1">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ويژگي‌هاي</a:t>
            </a:r>
            <a:r>
              <a:rPr lang="fa-IR" sz="3200" b="1" dirty="0">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 اقسام مسؤليت </a:t>
            </a:r>
            <a:r>
              <a:rPr lang="fa-IR" sz="3200" b="1" dirty="0" err="1">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مدني</a:t>
            </a:r>
            <a:endParaRPr lang="fa-IR" sz="24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endParaRPr>
          </a:p>
        </p:txBody>
      </p:sp>
      <p:sp>
        <p:nvSpPr>
          <p:cNvPr id="4" name="Subtitle 4"/>
          <p:cNvSpPr>
            <a:spLocks noGrp="1"/>
          </p:cNvSpPr>
          <p:nvPr>
            <p:ph type="subTitle" idx="1"/>
          </p:nvPr>
        </p:nvSpPr>
        <p:spPr>
          <a:xfrm>
            <a:off x="1117997" y="1124744"/>
            <a:ext cx="7628384" cy="5472608"/>
          </a:xfrm>
        </p:spPr>
        <p:txBody>
          <a:bodyPr>
            <a:normAutofit/>
          </a:bodyPr>
          <a:lstStyle/>
          <a:p>
            <a:pPr algn="r" rtl="1"/>
            <a:r>
              <a:rPr lang="fa-IR" sz="2800" b="1" dirty="0">
                <a:solidFill>
                  <a:srgbClr val="002060"/>
                </a:solidFill>
                <a:latin typeface="Times New Roman" panose="02020603050405020304" pitchFamily="18" charset="0"/>
                <a:ea typeface="Times New Roman" panose="02020603050405020304" pitchFamily="18" charset="0"/>
                <a:cs typeface="B Titr" panose="00000700000000000000" pitchFamily="2" charset="-78"/>
              </a:rPr>
              <a:t>مسؤليت مدني و جبران خسارات:</a:t>
            </a:r>
          </a:p>
          <a:p>
            <a:pPr rtl="1"/>
            <a:r>
              <a:rPr lang="fa-IR" sz="2400" dirty="0">
                <a:solidFill>
                  <a:schemeClr val="tx1"/>
                </a:solidFill>
                <a:effectLst>
                  <a:glow rad="101600">
                    <a:schemeClr val="accent4">
                      <a:satMod val="175000"/>
                      <a:alpha val="40000"/>
                    </a:schemeClr>
                  </a:glow>
                </a:effectLst>
                <a:cs typeface="Farnaz" panose="00000500000000000000" pitchFamily="2" charset="-78"/>
              </a:rPr>
              <a:t>از فصل پنجم قانون حمايت از حقوق مصرف کنندگان:</a:t>
            </a:r>
          </a:p>
          <a:p>
            <a:pPr algn="r" rtl="1"/>
            <a:r>
              <a:rPr lang="fa-IR" dirty="0">
                <a:latin typeface="BNazanin"/>
              </a:rPr>
              <a:t>                      </a:t>
            </a:r>
            <a:r>
              <a:rPr lang="fa-IR" sz="2000" dirty="0">
                <a:solidFill>
                  <a:schemeClr val="tx1"/>
                </a:solidFill>
                <a:cs typeface="Farnaz" panose="00000500000000000000" pitchFamily="2" charset="-78"/>
              </a:rPr>
              <a:t>(مبتني بر مباني حقوق مدني) </a:t>
            </a:r>
          </a:p>
          <a:p>
            <a:pPr algn="justLow" rtl="1"/>
            <a:r>
              <a:rPr lang="fa-IR" sz="2600" dirty="0">
                <a:solidFill>
                  <a:schemeClr val="tx1"/>
                </a:solidFill>
                <a:effectLst>
                  <a:glow rad="63500">
                    <a:schemeClr val="accent2">
                      <a:satMod val="175000"/>
                      <a:alpha val="40000"/>
                    </a:schemeClr>
                  </a:glow>
                </a:effectLst>
                <a:latin typeface="BNazanin"/>
                <a:cs typeface="B Koodak" panose="00000700000000000000" pitchFamily="2" charset="-78"/>
              </a:rPr>
              <a:t>ماده18ـ چنانچه کالا يا خدمات عرضه شده توسط عرضه‌کنندگان کالا يا خدمات معيوب باشد و به واسطه آن عيب، خساراتي به مصرف‌کننده </a:t>
            </a:r>
            <a:r>
              <a:rPr lang="fa-IR" sz="1800" dirty="0">
                <a:solidFill>
                  <a:srgbClr val="1C33DE"/>
                </a:solidFill>
                <a:effectLst>
                  <a:glow rad="63500">
                    <a:schemeClr val="accent2">
                      <a:satMod val="175000"/>
                      <a:alpha val="40000"/>
                    </a:schemeClr>
                  </a:glow>
                </a:effectLst>
                <a:latin typeface="BNazanin"/>
                <a:cs typeface="B Koodak" panose="00000700000000000000" pitchFamily="2" charset="-78"/>
              </a:rPr>
              <a:t>(از جمله مشتري بانک) </a:t>
            </a:r>
            <a:r>
              <a:rPr lang="fa-IR" sz="2600" dirty="0">
                <a:solidFill>
                  <a:schemeClr val="tx1"/>
                </a:solidFill>
                <a:effectLst>
                  <a:glow rad="63500">
                    <a:schemeClr val="accent2">
                      <a:satMod val="175000"/>
                      <a:alpha val="40000"/>
                    </a:schemeClr>
                  </a:glow>
                </a:effectLst>
                <a:latin typeface="BNazanin"/>
                <a:cs typeface="B Koodak" panose="00000700000000000000" pitchFamily="2" charset="-78"/>
              </a:rPr>
              <a:t>وارد گردد، متخلف علاوه بر جبران خسارات به پرداخت جزاي نقدي حداکثر تا معادل چهار برابر خسارت محکوم خواهد شد</a:t>
            </a:r>
            <a:r>
              <a:rPr lang="fa-IR" sz="2800" dirty="0">
                <a:solidFill>
                  <a:srgbClr val="212529"/>
                </a:solidFill>
                <a:latin typeface="mitra" panose="00000500000000000000" pitchFamily="2" charset="-78"/>
                <a:cs typeface="mitra" panose="00000500000000000000" pitchFamily="2" charset="-78"/>
              </a:rPr>
              <a:t>. </a:t>
            </a:r>
          </a:p>
          <a:p>
            <a:pPr algn="justLow" rtl="1"/>
            <a:r>
              <a:rPr lang="fa-IR" sz="2600" dirty="0">
                <a:solidFill>
                  <a:schemeClr val="tx1"/>
                </a:solidFill>
                <a:effectLst>
                  <a:glow rad="63500">
                    <a:schemeClr val="accent2">
                      <a:satMod val="175000"/>
                      <a:alpha val="40000"/>
                    </a:schemeClr>
                  </a:glow>
                </a:effectLst>
                <a:latin typeface="BNazanin"/>
                <a:cs typeface="B Koodak" panose="00000700000000000000" pitchFamily="2" charset="-78"/>
              </a:rPr>
              <a:t>تبصره ماده 19ـ در صورتي که عرضه‌کنندگان کالا و خدمات </a:t>
            </a:r>
            <a:r>
              <a:rPr lang="fa-IR" sz="1800" dirty="0">
                <a:solidFill>
                  <a:srgbClr val="1C33DE"/>
                </a:solidFill>
                <a:effectLst>
                  <a:glow rad="63500">
                    <a:schemeClr val="accent2">
                      <a:satMod val="175000"/>
                      <a:alpha val="40000"/>
                    </a:schemeClr>
                  </a:glow>
                </a:effectLst>
                <a:latin typeface="BNazanin"/>
                <a:cs typeface="B Koodak" panose="00000700000000000000" pitchFamily="2" charset="-78"/>
              </a:rPr>
              <a:t>(از جمله مؤسسات </a:t>
            </a:r>
            <a:r>
              <a:rPr lang="fa-IR" sz="1800" dirty="0" err="1">
                <a:solidFill>
                  <a:srgbClr val="1C33DE"/>
                </a:solidFill>
                <a:effectLst>
                  <a:glow rad="63500">
                    <a:schemeClr val="accent2">
                      <a:satMod val="175000"/>
                      <a:alpha val="40000"/>
                    </a:schemeClr>
                  </a:glow>
                </a:effectLst>
                <a:latin typeface="BNazanin"/>
                <a:cs typeface="B Koodak" panose="00000700000000000000" pitchFamily="2" charset="-78"/>
              </a:rPr>
              <a:t>اعتباري</a:t>
            </a:r>
            <a:r>
              <a:rPr lang="fa-IR" sz="1800" dirty="0">
                <a:solidFill>
                  <a:srgbClr val="1C33DE"/>
                </a:solidFill>
                <a:effectLst>
                  <a:glow rad="63500">
                    <a:schemeClr val="accent2">
                      <a:satMod val="175000"/>
                      <a:alpha val="40000"/>
                    </a:schemeClr>
                  </a:glow>
                </a:effectLst>
                <a:latin typeface="BNazanin"/>
                <a:cs typeface="B Koodak" panose="00000700000000000000" pitchFamily="2" charset="-78"/>
              </a:rPr>
              <a:t>)</a:t>
            </a:r>
            <a:r>
              <a:rPr lang="fa-IR" sz="2600" dirty="0">
                <a:solidFill>
                  <a:schemeClr val="tx1"/>
                </a:solidFill>
                <a:effectLst>
                  <a:glow rad="63500">
                    <a:schemeClr val="accent2">
                      <a:satMod val="175000"/>
                      <a:alpha val="40000"/>
                    </a:schemeClr>
                  </a:glow>
                </a:effectLst>
                <a:latin typeface="BNazanin"/>
                <a:cs typeface="B Koodak" panose="00000700000000000000" pitchFamily="2" charset="-78"/>
              </a:rPr>
              <a:t> از ايفاء هر يک از تعهدات خود در قبال خريدار خودداري کرده و يا آن را به صورت ناقص و يا با تأخير انجام دهند مکلفند علاوه بر انجام کامل تعهد، خسارت وارده را جبران نمايند.</a:t>
            </a:r>
          </a:p>
          <a:p>
            <a:pPr algn="r" rtl="1"/>
            <a:endParaRPr lang="fa-IR" dirty="0">
              <a:latin typeface="BNazanin"/>
            </a:endParaRPr>
          </a:p>
        </p:txBody>
      </p:sp>
    </p:spTree>
    <p:extLst>
      <p:ext uri="{BB962C8B-B14F-4D97-AF65-F5344CB8AC3E}">
        <p14:creationId xmlns:p14="http://schemas.microsoft.com/office/powerpoint/2010/main" val="30739762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116632"/>
            <a:ext cx="7772400" cy="792088"/>
          </a:xfrm>
          <a:blipFill>
            <a:blip r:embed="rId3"/>
            <a:tile tx="0" ty="0" sx="100000" sy="100000" flip="none" algn="tl"/>
          </a:blipFill>
        </p:spPr>
        <p:txBody>
          <a:bodyPr>
            <a:normAutofit/>
          </a:bodyPr>
          <a:lstStyle/>
          <a:p>
            <a:r>
              <a:rPr lang="fa-IR" sz="3200" b="1" dirty="0" err="1">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ويژگي‌هاي</a:t>
            </a:r>
            <a:r>
              <a:rPr lang="fa-IR" sz="3200" b="1" dirty="0">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 اقسام مسؤليت </a:t>
            </a:r>
            <a:r>
              <a:rPr lang="fa-IR" sz="3200" b="1" dirty="0" err="1">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مدني</a:t>
            </a:r>
            <a:endParaRPr lang="fa-IR" sz="24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endParaRPr>
          </a:p>
        </p:txBody>
      </p:sp>
      <p:sp>
        <p:nvSpPr>
          <p:cNvPr id="5" name="Subtitle 4"/>
          <p:cNvSpPr>
            <a:spLocks noGrp="1"/>
          </p:cNvSpPr>
          <p:nvPr>
            <p:ph type="subTitle" idx="1"/>
          </p:nvPr>
        </p:nvSpPr>
        <p:spPr>
          <a:xfrm>
            <a:off x="1043608" y="1052736"/>
            <a:ext cx="7632848" cy="5472608"/>
          </a:xfrm>
        </p:spPr>
        <p:txBody>
          <a:bodyPr>
            <a:normAutofit/>
          </a:bodyPr>
          <a:lstStyle/>
          <a:p>
            <a:pPr algn="r" rtl="1"/>
            <a:r>
              <a:rPr lang="fa-IR" sz="2800" dirty="0">
                <a:solidFill>
                  <a:srgbClr val="002060"/>
                </a:solidFill>
                <a:latin typeface="BNazanin"/>
                <a:cs typeface="B Titr" panose="00000700000000000000" pitchFamily="2" charset="-78"/>
              </a:rPr>
              <a:t>مسؤليت مدني و جبران خسارات:</a:t>
            </a:r>
          </a:p>
          <a:p>
            <a:pPr algn="r" rtl="1"/>
            <a:r>
              <a:rPr lang="fa-IR" sz="2400" dirty="0">
                <a:solidFill>
                  <a:schemeClr val="tx1"/>
                </a:solidFill>
                <a:effectLst>
                  <a:glow rad="101600">
                    <a:schemeClr val="accent4">
                      <a:satMod val="175000"/>
                      <a:alpha val="40000"/>
                    </a:schemeClr>
                  </a:glow>
                </a:effectLst>
                <a:cs typeface="Farnaz" panose="00000500000000000000" pitchFamily="2" charset="-78"/>
              </a:rPr>
              <a:t>                     </a:t>
            </a:r>
          </a:p>
          <a:p>
            <a:pPr algn="r" rtl="1"/>
            <a:r>
              <a:rPr lang="fa-IR" sz="2800" dirty="0">
                <a:solidFill>
                  <a:schemeClr val="tx1"/>
                </a:solidFill>
                <a:effectLst>
                  <a:glow rad="101600">
                    <a:schemeClr val="accent4">
                      <a:satMod val="175000"/>
                      <a:alpha val="40000"/>
                    </a:schemeClr>
                  </a:glow>
                </a:effectLst>
                <a:cs typeface="Farnaz" panose="00000500000000000000" pitchFamily="2" charset="-78"/>
              </a:rPr>
              <a:t>                       ماده 78 قانون تجارت الکترونيک </a:t>
            </a:r>
            <a:endParaRPr lang="fa-IR" sz="2400" dirty="0">
              <a:solidFill>
                <a:schemeClr val="tx1"/>
              </a:solidFill>
              <a:effectLst>
                <a:glow rad="101600">
                  <a:schemeClr val="accent4">
                    <a:satMod val="175000"/>
                    <a:alpha val="40000"/>
                  </a:schemeClr>
                </a:glow>
              </a:effectLst>
              <a:cs typeface="Farnaz" panose="00000500000000000000" pitchFamily="2" charset="-78"/>
            </a:endParaRPr>
          </a:p>
          <a:p>
            <a:pPr algn="r" rtl="1"/>
            <a:r>
              <a:rPr lang="fa-IR" sz="2000" dirty="0">
                <a:solidFill>
                  <a:schemeClr val="tx1"/>
                </a:solidFill>
                <a:cs typeface="Farnaz" panose="00000500000000000000" pitchFamily="2" charset="-78"/>
              </a:rPr>
              <a:t>                                                   (مبتني بر فرض تقصير)</a:t>
            </a:r>
          </a:p>
          <a:p>
            <a:pPr algn="justLow" rtl="1"/>
            <a:endParaRPr lang="fa-IR" sz="2600" dirty="0">
              <a:solidFill>
                <a:schemeClr val="tx1"/>
              </a:solidFill>
              <a:effectLst>
                <a:glow rad="63500">
                  <a:schemeClr val="accent2">
                    <a:satMod val="175000"/>
                    <a:alpha val="40000"/>
                  </a:schemeClr>
                </a:glow>
              </a:effectLst>
              <a:latin typeface="BNazanin"/>
              <a:cs typeface="B Koodak" panose="00000700000000000000" pitchFamily="2" charset="-78"/>
            </a:endParaRPr>
          </a:p>
          <a:p>
            <a:pPr algn="justLow" rtl="1"/>
            <a:r>
              <a:rPr lang="fa-IR" sz="2700" dirty="0">
                <a:solidFill>
                  <a:schemeClr val="tx1"/>
                </a:solidFill>
                <a:effectLst>
                  <a:glow rad="63500">
                    <a:schemeClr val="accent2">
                      <a:satMod val="175000"/>
                      <a:alpha val="40000"/>
                    </a:schemeClr>
                  </a:glow>
                </a:effectLst>
                <a:latin typeface="BNazanin"/>
                <a:cs typeface="B Koodak" panose="00000700000000000000" pitchFamily="2" charset="-78"/>
              </a:rPr>
              <a:t>هرگاه در بستر مبادلات الکترونيکي در اثر نقص يا ضعف سيستم‌ مؤسسات خصوصي و دولتي، به‌جز در نتيجه قطع فيزيکي ارتباط الکترونيکي، خسارتي به‌اشخاص وارد شود، مؤسسات مزبور مسؤل جبران خسارات وارده مي‌باشند. مگر اينکه‌ خسارات وارده</a:t>
            </a:r>
            <a:br>
              <a:rPr lang="fa-IR" sz="2700" dirty="0">
                <a:solidFill>
                  <a:schemeClr val="tx1"/>
                </a:solidFill>
                <a:effectLst>
                  <a:glow rad="63500">
                    <a:schemeClr val="accent2">
                      <a:satMod val="175000"/>
                      <a:alpha val="40000"/>
                    </a:schemeClr>
                  </a:glow>
                </a:effectLst>
                <a:latin typeface="BNazanin"/>
                <a:cs typeface="B Koodak" panose="00000700000000000000" pitchFamily="2" charset="-78"/>
              </a:rPr>
            </a:br>
            <a:r>
              <a:rPr lang="fa-IR" sz="2700" dirty="0">
                <a:solidFill>
                  <a:schemeClr val="tx1"/>
                </a:solidFill>
                <a:effectLst>
                  <a:glow rad="63500">
                    <a:schemeClr val="accent2">
                      <a:satMod val="175000"/>
                      <a:alpha val="40000"/>
                    </a:schemeClr>
                  </a:glow>
                </a:effectLst>
                <a:latin typeface="BNazanin"/>
                <a:cs typeface="B Koodak" panose="00000700000000000000" pitchFamily="2" charset="-78"/>
              </a:rPr>
              <a:t>ناشي از فعل شخصي افراد باشد که در اين صورت جبران خسارات‌ برعهده اين اشخاص خواهد بود. </a:t>
            </a:r>
          </a:p>
        </p:txBody>
      </p:sp>
    </p:spTree>
    <p:extLst>
      <p:ext uri="{BB962C8B-B14F-4D97-AF65-F5344CB8AC3E}">
        <p14:creationId xmlns:p14="http://schemas.microsoft.com/office/powerpoint/2010/main" val="14665865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116632"/>
            <a:ext cx="7772400" cy="792088"/>
          </a:xfrm>
          <a:blipFill>
            <a:blip r:embed="rId3"/>
            <a:tile tx="0" ty="0" sx="100000" sy="100000" flip="none" algn="tl"/>
          </a:blipFill>
        </p:spPr>
        <p:txBody>
          <a:bodyPr>
            <a:normAutofit/>
          </a:bodyPr>
          <a:lstStyle/>
          <a:p>
            <a:r>
              <a:rPr lang="fa-IR" sz="3200" b="1" dirty="0" err="1">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ويژگي‌هاي</a:t>
            </a:r>
            <a:r>
              <a:rPr lang="fa-IR" sz="3200" b="1" dirty="0">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 اقسام مسؤليت </a:t>
            </a:r>
            <a:r>
              <a:rPr lang="fa-IR" sz="3200" b="1" dirty="0" err="1">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مدني</a:t>
            </a:r>
            <a:endParaRPr lang="fa-IR" sz="24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endParaRPr>
          </a:p>
        </p:txBody>
      </p:sp>
      <p:sp>
        <p:nvSpPr>
          <p:cNvPr id="5" name="Subtitle 4"/>
          <p:cNvSpPr>
            <a:spLocks noGrp="1"/>
          </p:cNvSpPr>
          <p:nvPr>
            <p:ph type="subTitle" idx="1"/>
          </p:nvPr>
        </p:nvSpPr>
        <p:spPr>
          <a:xfrm>
            <a:off x="1187624" y="1124744"/>
            <a:ext cx="7488832" cy="5400600"/>
          </a:xfrm>
        </p:spPr>
        <p:txBody>
          <a:bodyPr>
            <a:normAutofit fontScale="92500"/>
          </a:bodyPr>
          <a:lstStyle/>
          <a:p>
            <a:pPr algn="r" rtl="1"/>
            <a:r>
              <a:rPr lang="fa-IR" sz="2800" dirty="0">
                <a:solidFill>
                  <a:srgbClr val="002060"/>
                </a:solidFill>
                <a:latin typeface="BNazanin"/>
                <a:cs typeface="B Titr" panose="00000700000000000000" pitchFamily="2" charset="-78"/>
              </a:rPr>
              <a:t>مسؤليت مدني و جبران خسارات:</a:t>
            </a:r>
          </a:p>
          <a:p>
            <a:pPr algn="r" rtl="1"/>
            <a:endParaRPr lang="fa-IR" sz="2800" dirty="0">
              <a:solidFill>
                <a:srgbClr val="002060"/>
              </a:solidFill>
              <a:latin typeface="BNazanin"/>
              <a:cs typeface="B Titr" panose="00000700000000000000" pitchFamily="2" charset="-78"/>
            </a:endParaRPr>
          </a:p>
          <a:p>
            <a:pPr algn="r" rtl="1"/>
            <a:r>
              <a:rPr lang="fa-IR" sz="2800" dirty="0">
                <a:solidFill>
                  <a:schemeClr val="tx1"/>
                </a:solidFill>
                <a:effectLst>
                  <a:glow rad="101600">
                    <a:schemeClr val="accent4">
                      <a:satMod val="175000"/>
                      <a:alpha val="40000"/>
                    </a:schemeClr>
                  </a:glow>
                </a:effectLst>
                <a:cs typeface="Farnaz" panose="00000500000000000000" pitchFamily="2" charset="-78"/>
              </a:rPr>
              <a:t>                بر اساس مفاد قانون تجارت الکترونيک:</a:t>
            </a:r>
          </a:p>
          <a:p>
            <a:pPr lvl="0" algn="justLow" rtl="1"/>
            <a:r>
              <a:rPr lang="fa-IR" sz="2000" dirty="0">
                <a:solidFill>
                  <a:prstClr val="black"/>
                </a:solidFill>
                <a:cs typeface="Farnaz" panose="00000500000000000000" pitchFamily="2" charset="-78"/>
              </a:rPr>
              <a:t>                                           (نقض نظريه مسؤليت محض)</a:t>
            </a:r>
          </a:p>
          <a:p>
            <a:pPr algn="r" rtl="1"/>
            <a:endParaRPr lang="fa-IR" sz="2800" dirty="0"/>
          </a:p>
          <a:p>
            <a:pPr lvl="0" algn="justLow" rtl="1"/>
            <a:r>
              <a:rPr lang="fa-IR" sz="2800" dirty="0">
                <a:solidFill>
                  <a:schemeClr val="tx1"/>
                </a:solidFill>
                <a:effectLst>
                  <a:glow rad="63500">
                    <a:schemeClr val="accent2">
                      <a:satMod val="175000"/>
                      <a:alpha val="40000"/>
                    </a:schemeClr>
                  </a:glow>
                </a:effectLst>
                <a:latin typeface="BNazanin"/>
                <a:cs typeface="B Koodak" panose="00000700000000000000" pitchFamily="2" charset="-78"/>
              </a:rPr>
              <a:t>در بانکداري غيرحضوري </a:t>
            </a:r>
            <a:r>
              <a:rPr lang="fa-IR" sz="2400" dirty="0">
                <a:solidFill>
                  <a:schemeClr val="tx1"/>
                </a:solidFill>
                <a:effectLst>
                  <a:glow rad="63500">
                    <a:schemeClr val="accent2">
                      <a:satMod val="175000"/>
                      <a:alpha val="40000"/>
                    </a:schemeClr>
                  </a:glow>
                </a:effectLst>
                <a:latin typeface="BNazanin"/>
                <a:cs typeface="B Koodak" panose="00000700000000000000" pitchFamily="2" charset="-78"/>
              </a:rPr>
              <a:t>(اعم از مجازي يا ديجيتال)، </a:t>
            </a:r>
            <a:r>
              <a:rPr lang="fa-IR" sz="2800" dirty="0">
                <a:solidFill>
                  <a:schemeClr val="tx1"/>
                </a:solidFill>
                <a:effectLst>
                  <a:glow rad="63500">
                    <a:schemeClr val="accent2">
                      <a:satMod val="175000"/>
                      <a:alpha val="40000"/>
                    </a:schemeClr>
                  </a:glow>
                </a:effectLst>
                <a:latin typeface="BNazanin"/>
                <a:cs typeface="B Koodak" panose="00000700000000000000" pitchFamily="2" charset="-78"/>
              </a:rPr>
              <a:t>اگر به هر دليلي اعم از نرم‌افزارهاي معيوب، سيستم‌هاي آنلاين، خطا در بارگذاري اطلاعات، اشتباه در پردازش اطلاعات و ... به مشتريان ضرري وارد شود، بانک مکلف به جبران خسارت است. </a:t>
            </a:r>
          </a:p>
          <a:p>
            <a:pPr lvl="0" algn="justLow" rtl="1"/>
            <a:r>
              <a:rPr lang="fa-IR" sz="2800" dirty="0">
                <a:solidFill>
                  <a:schemeClr val="tx1"/>
                </a:solidFill>
                <a:effectLst>
                  <a:glow rad="63500">
                    <a:schemeClr val="accent2">
                      <a:satMod val="175000"/>
                      <a:alpha val="40000"/>
                    </a:schemeClr>
                  </a:glow>
                </a:effectLst>
                <a:latin typeface="BNazanin"/>
                <a:cs typeface="B Koodak" panose="00000700000000000000" pitchFamily="2" charset="-78"/>
              </a:rPr>
              <a:t> اما چنانچه خسارات وارده ناشي از فعل شخصي افراد باشد در اين صورت جبران خسارات‌ برعهده اين اشخاص خواهد بود.</a:t>
            </a:r>
          </a:p>
          <a:p>
            <a:pPr lvl="0" algn="justLow" rtl="1"/>
            <a:r>
              <a:rPr lang="fa-IR" sz="2800" dirty="0">
                <a:solidFill>
                  <a:srgbClr val="212529"/>
                </a:solidFill>
                <a:latin typeface="Arial Unicode MS" panose="020B0604020202020204" pitchFamily="34" charset="-128"/>
                <a:ea typeface="Arial Unicode MS" panose="020B0604020202020204" pitchFamily="34" charset="-128"/>
                <a:cs typeface="Arial Unicode MS" panose="020B0604020202020204" pitchFamily="34" charset="-128"/>
              </a:rPr>
              <a:t>                    </a:t>
            </a:r>
            <a:endParaRPr lang="fa-IR" sz="2800" dirty="0"/>
          </a:p>
        </p:txBody>
      </p:sp>
    </p:spTree>
    <p:extLst>
      <p:ext uri="{BB962C8B-B14F-4D97-AF65-F5344CB8AC3E}">
        <p14:creationId xmlns:p14="http://schemas.microsoft.com/office/powerpoint/2010/main" val="37266069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116632"/>
            <a:ext cx="7772400" cy="792088"/>
          </a:xfrm>
          <a:blipFill>
            <a:blip r:embed="rId3"/>
            <a:tile tx="0" ty="0" sx="100000" sy="100000" flip="none" algn="tl"/>
          </a:blipFill>
        </p:spPr>
        <p:txBody>
          <a:bodyPr>
            <a:normAutofit/>
          </a:bodyPr>
          <a:lstStyle/>
          <a:p>
            <a:r>
              <a:rPr lang="fa-IR" sz="3200" b="1" dirty="0" err="1">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ويژگي‌هاي</a:t>
            </a:r>
            <a:r>
              <a:rPr lang="fa-IR" sz="3200" b="1" dirty="0">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 اقسام مسؤليت </a:t>
            </a:r>
            <a:r>
              <a:rPr lang="fa-IR" sz="3200" b="1" dirty="0" err="1">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مدني</a:t>
            </a:r>
            <a:endParaRPr lang="fa-IR" sz="24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endParaRPr>
          </a:p>
        </p:txBody>
      </p:sp>
      <p:sp>
        <p:nvSpPr>
          <p:cNvPr id="5" name="Subtitle 4"/>
          <p:cNvSpPr>
            <a:spLocks noGrp="1"/>
          </p:cNvSpPr>
          <p:nvPr>
            <p:ph type="subTitle" idx="1"/>
          </p:nvPr>
        </p:nvSpPr>
        <p:spPr>
          <a:xfrm>
            <a:off x="1115616" y="1124744"/>
            <a:ext cx="7700392" cy="5400600"/>
          </a:xfrm>
        </p:spPr>
        <p:txBody>
          <a:bodyPr>
            <a:normAutofit lnSpcReduction="10000"/>
          </a:bodyPr>
          <a:lstStyle/>
          <a:p>
            <a:pPr algn="r" rtl="1"/>
            <a:r>
              <a:rPr lang="fa-IR" sz="2800" dirty="0">
                <a:solidFill>
                  <a:srgbClr val="002060"/>
                </a:solidFill>
                <a:latin typeface="BNazanin"/>
                <a:cs typeface="B Titr" panose="00000700000000000000" pitchFamily="2" charset="-78"/>
              </a:rPr>
              <a:t>مسؤليت مدني و جبران خسارات:</a:t>
            </a:r>
          </a:p>
          <a:p>
            <a:pPr algn="r" rtl="1"/>
            <a:endParaRPr lang="fa-IR" sz="2800" dirty="0">
              <a:solidFill>
                <a:srgbClr val="002060"/>
              </a:solidFill>
              <a:latin typeface="BNazanin"/>
              <a:cs typeface="B Titr" panose="00000700000000000000" pitchFamily="2" charset="-78"/>
            </a:endParaRPr>
          </a:p>
          <a:p>
            <a:pPr algn="r" rtl="1"/>
            <a:r>
              <a:rPr lang="fa-IR" sz="2600" dirty="0">
                <a:solidFill>
                  <a:schemeClr val="tx1"/>
                </a:solidFill>
                <a:effectLst>
                  <a:glow rad="101600">
                    <a:schemeClr val="accent4">
                      <a:satMod val="175000"/>
                      <a:alpha val="40000"/>
                    </a:schemeClr>
                  </a:glow>
                </a:effectLst>
                <a:cs typeface="Farnaz" panose="00000500000000000000" pitchFamily="2" charset="-78"/>
              </a:rPr>
              <a:t>رفع تعارض بين نظريه مسؤليت محض و فرض تقصير:</a:t>
            </a:r>
          </a:p>
          <a:p>
            <a:pPr algn="justLow" rtl="1"/>
            <a:r>
              <a:rPr lang="fa-IR" sz="2600" dirty="0">
                <a:solidFill>
                  <a:schemeClr val="tx1"/>
                </a:solidFill>
                <a:effectLst>
                  <a:glow rad="63500">
                    <a:schemeClr val="accent2">
                      <a:satMod val="175000"/>
                      <a:alpha val="40000"/>
                    </a:schemeClr>
                  </a:glow>
                </a:effectLst>
                <a:latin typeface="BNazanin"/>
                <a:cs typeface="B Koodak" panose="00000700000000000000" pitchFamily="2" charset="-78"/>
              </a:rPr>
              <a:t>1- ضابطه مسئوليت محض در قانون پولي و بانکي کشور، شامل کليه خدمات بانکي دانسته و ضابطه فرض مسئوليت در قانون تجارت الکترونيکي را به عنوان استثناي بر قاعده ذکرشده، صرفاً شامل خدمات </a:t>
            </a:r>
            <a:r>
              <a:rPr lang="fa-IR" sz="2600" dirty="0" err="1">
                <a:solidFill>
                  <a:schemeClr val="tx1"/>
                </a:solidFill>
                <a:effectLst>
                  <a:glow rad="63500">
                    <a:schemeClr val="accent2">
                      <a:satMod val="175000"/>
                      <a:alpha val="40000"/>
                    </a:schemeClr>
                  </a:glow>
                </a:effectLst>
                <a:latin typeface="BNazanin"/>
                <a:cs typeface="B Koodak" panose="00000700000000000000" pitchFamily="2" charset="-78"/>
              </a:rPr>
              <a:t>الکترونيکي</a:t>
            </a:r>
            <a:r>
              <a:rPr lang="fa-IR" sz="2600" dirty="0">
                <a:solidFill>
                  <a:schemeClr val="tx1"/>
                </a:solidFill>
                <a:effectLst>
                  <a:glow rad="63500">
                    <a:schemeClr val="accent2">
                      <a:satMod val="175000"/>
                      <a:alpha val="40000"/>
                    </a:schemeClr>
                  </a:glow>
                </a:effectLst>
                <a:latin typeface="BNazanin"/>
                <a:cs typeface="B Koodak" panose="00000700000000000000" pitchFamily="2" charset="-78"/>
              </a:rPr>
              <a:t> </a:t>
            </a:r>
            <a:r>
              <a:rPr lang="fa-IR" sz="2600" dirty="0" err="1">
                <a:solidFill>
                  <a:schemeClr val="tx1"/>
                </a:solidFill>
                <a:effectLst>
                  <a:glow rad="63500">
                    <a:schemeClr val="accent2">
                      <a:satMod val="175000"/>
                      <a:alpha val="40000"/>
                    </a:schemeClr>
                  </a:glow>
                </a:effectLst>
                <a:latin typeface="BNazanin"/>
                <a:cs typeface="B Koodak" panose="00000700000000000000" pitchFamily="2" charset="-78"/>
              </a:rPr>
              <a:t>بدانيم</a:t>
            </a:r>
            <a:r>
              <a:rPr lang="fa-IR" sz="2600" dirty="0">
                <a:solidFill>
                  <a:schemeClr val="tx1"/>
                </a:solidFill>
                <a:effectLst>
                  <a:glow rad="63500">
                    <a:schemeClr val="accent2">
                      <a:satMod val="175000"/>
                      <a:alpha val="40000"/>
                    </a:schemeClr>
                  </a:glow>
                </a:effectLst>
                <a:latin typeface="BNazanin"/>
                <a:cs typeface="B Koodak" panose="00000700000000000000" pitchFamily="2" charset="-78"/>
              </a:rPr>
              <a:t> </a:t>
            </a:r>
          </a:p>
          <a:p>
            <a:pPr algn="justLow" rtl="1"/>
            <a:r>
              <a:rPr lang="fa-IR" sz="2200" dirty="0">
                <a:solidFill>
                  <a:srgbClr val="FF0000"/>
                </a:solidFill>
                <a:effectLst>
                  <a:glow rad="63500">
                    <a:schemeClr val="accent4">
                      <a:satMod val="175000"/>
                      <a:alpha val="40000"/>
                    </a:schemeClr>
                  </a:glow>
                </a:effectLst>
                <a:cs typeface="Homa" panose="00000500000000000000" pitchFamily="2" charset="-78"/>
              </a:rPr>
              <a:t>         </a:t>
            </a:r>
            <a:r>
              <a:rPr lang="fa-IR" sz="2200" u="sng" dirty="0">
                <a:solidFill>
                  <a:srgbClr val="FF0000"/>
                </a:solidFill>
                <a:effectLst>
                  <a:glow rad="63500">
                    <a:schemeClr val="accent4">
                      <a:satMod val="175000"/>
                      <a:alpha val="40000"/>
                    </a:schemeClr>
                  </a:glow>
                </a:effectLst>
                <a:cs typeface="Homa" panose="00000500000000000000" pitchFamily="2" charset="-78"/>
              </a:rPr>
              <a:t> راهکار بي‌اثر و بدون فايده به جهت گستره شمول بانکداري الکترونيک</a:t>
            </a:r>
          </a:p>
          <a:p>
            <a:pPr algn="justLow" rtl="1"/>
            <a:endParaRPr lang="fa-IR" sz="2800" dirty="0"/>
          </a:p>
          <a:p>
            <a:pPr algn="justLow" rtl="1"/>
            <a:r>
              <a:rPr lang="fa-IR" sz="2600" dirty="0">
                <a:solidFill>
                  <a:schemeClr val="tx1"/>
                </a:solidFill>
                <a:effectLst>
                  <a:glow rad="63500">
                    <a:schemeClr val="accent2">
                      <a:satMod val="175000"/>
                      <a:alpha val="40000"/>
                    </a:schemeClr>
                  </a:glow>
                </a:effectLst>
                <a:latin typeface="BNazanin"/>
                <a:cs typeface="B Koodak" panose="00000700000000000000" pitchFamily="2" charset="-78"/>
              </a:rPr>
              <a:t>2- ضابطه مسئوليت محض قانون پولي و بانکي کشور را به عنوان قانون خاص</a:t>
            </a:r>
            <a:r>
              <a:rPr lang="fa-IR" sz="2400" dirty="0">
                <a:solidFill>
                  <a:schemeClr val="tx1"/>
                </a:solidFill>
                <a:effectLst>
                  <a:glow rad="63500">
                    <a:schemeClr val="accent2">
                      <a:satMod val="175000"/>
                      <a:alpha val="40000"/>
                    </a:schemeClr>
                  </a:glow>
                </a:effectLst>
                <a:latin typeface="BNazanin"/>
                <a:cs typeface="B Koodak" panose="00000700000000000000" pitchFamily="2" charset="-78"/>
              </a:rPr>
              <a:t>- و لو مقدم- </a:t>
            </a:r>
            <a:r>
              <a:rPr lang="fa-IR" sz="2600" dirty="0">
                <a:solidFill>
                  <a:schemeClr val="tx1"/>
                </a:solidFill>
                <a:effectLst>
                  <a:glow rad="63500">
                    <a:schemeClr val="accent2">
                      <a:satMod val="175000"/>
                      <a:alpha val="40000"/>
                    </a:schemeClr>
                  </a:glow>
                </a:effectLst>
                <a:latin typeface="BNazanin"/>
                <a:cs typeface="B Koodak" panose="00000700000000000000" pitchFamily="2" charset="-78"/>
              </a:rPr>
              <a:t>بر ضابطه فرض تقصير قانون تجارت الکترونيکي حاکم است.</a:t>
            </a:r>
          </a:p>
          <a:p>
            <a:pPr algn="justLow" rtl="1"/>
            <a:r>
              <a:rPr lang="fa-IR" sz="2600" dirty="0">
                <a:solidFill>
                  <a:schemeClr val="tx1"/>
                </a:solidFill>
                <a:effectLst>
                  <a:glow rad="63500">
                    <a:schemeClr val="accent2">
                      <a:satMod val="175000"/>
                      <a:alpha val="40000"/>
                    </a:schemeClr>
                  </a:glow>
                </a:effectLst>
                <a:latin typeface="BNazanin"/>
                <a:cs typeface="B Koodak" panose="00000700000000000000" pitchFamily="2" charset="-78"/>
              </a:rPr>
              <a:t>                   </a:t>
            </a:r>
            <a:r>
              <a:rPr lang="fa-IR" sz="2400" u="sng" dirty="0">
                <a:solidFill>
                  <a:srgbClr val="00B050"/>
                </a:solidFill>
                <a:effectLst>
                  <a:glow rad="101600">
                    <a:schemeClr val="accent5">
                      <a:satMod val="175000"/>
                      <a:alpha val="40000"/>
                    </a:schemeClr>
                  </a:glow>
                </a:effectLst>
                <a:cs typeface="Homa" panose="00000500000000000000" pitchFamily="2" charset="-78"/>
              </a:rPr>
              <a:t>راه‌حل قابل دفاع و سازگار با مباني حقوقي ما</a:t>
            </a:r>
            <a:endParaRPr lang="fa-IR" sz="2400" u="sng" dirty="0">
              <a:effectLst>
                <a:glow rad="101600">
                  <a:schemeClr val="accent5">
                    <a:satMod val="175000"/>
                    <a:alpha val="40000"/>
                  </a:schemeClr>
                </a:glow>
              </a:effectLst>
              <a:cs typeface="Homa" panose="00000500000000000000" pitchFamily="2" charset="-78"/>
            </a:endParaRPr>
          </a:p>
        </p:txBody>
      </p:sp>
    </p:spTree>
    <p:extLst>
      <p:ext uri="{BB962C8B-B14F-4D97-AF65-F5344CB8AC3E}">
        <p14:creationId xmlns:p14="http://schemas.microsoft.com/office/powerpoint/2010/main" val="28480446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99592" y="188641"/>
            <a:ext cx="7772400" cy="720080"/>
          </a:xfrm>
          <a:blipFill>
            <a:blip r:embed="rId3"/>
            <a:tile tx="0" ty="0" sx="100000" sy="100000" flip="none" algn="tl"/>
          </a:blipFill>
        </p:spPr>
        <p:txBody>
          <a:bodyPr>
            <a:normAutofit/>
          </a:bodyPr>
          <a:lstStyle/>
          <a:p>
            <a:r>
              <a:rPr lang="fa-IR" sz="2800" b="1" dirty="0">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مسؤليت‌هاي کيفري، جرايم، تخلفات و مجازات‌ها</a:t>
            </a:r>
          </a:p>
        </p:txBody>
      </p:sp>
      <p:sp>
        <p:nvSpPr>
          <p:cNvPr id="3" name="Content Placeholder 2"/>
          <p:cNvSpPr>
            <a:spLocks noGrp="1"/>
          </p:cNvSpPr>
          <p:nvPr>
            <p:ph type="subTitle" idx="1"/>
          </p:nvPr>
        </p:nvSpPr>
        <p:spPr>
          <a:xfrm>
            <a:off x="899592" y="1052736"/>
            <a:ext cx="7984976" cy="5616624"/>
          </a:xfrm>
          <a:solidFill>
            <a:schemeClr val="accent5">
              <a:lumMod val="40000"/>
              <a:lumOff val="60000"/>
            </a:schemeClr>
          </a:solidFill>
        </p:spPr>
        <p:txBody>
          <a:bodyPr>
            <a:normAutofit lnSpcReduction="10000"/>
          </a:bodyPr>
          <a:lstStyle/>
          <a:p>
            <a:pPr algn="r" rtl="1"/>
            <a:r>
              <a:rPr lang="fa-IR" sz="2400" dirty="0">
                <a:solidFill>
                  <a:srgbClr val="002060"/>
                </a:solidFill>
                <a:latin typeface="BNazanin"/>
                <a:cs typeface="B Titr" panose="00000700000000000000" pitchFamily="2" charset="-78"/>
              </a:rPr>
              <a:t>مسؤليت‌هاي جزايي :</a:t>
            </a:r>
          </a:p>
          <a:p>
            <a:pPr algn="r" rtl="1"/>
            <a:endParaRPr lang="fa-IR" sz="2800" dirty="0">
              <a:solidFill>
                <a:srgbClr val="002060"/>
              </a:solidFill>
              <a:latin typeface="BNazanin"/>
              <a:cs typeface="B Titr" panose="00000700000000000000" pitchFamily="2" charset="-78"/>
            </a:endParaRPr>
          </a:p>
          <a:p>
            <a:pPr algn="r" rtl="1"/>
            <a:endParaRPr lang="fa-IR" sz="2800" dirty="0">
              <a:solidFill>
                <a:srgbClr val="212529"/>
              </a:solidFill>
              <a:latin typeface="mitra" panose="00000500000000000000" pitchFamily="2" charset="-78"/>
              <a:cs typeface="mitra" panose="00000500000000000000" pitchFamily="2" charset="-78"/>
            </a:endParaRPr>
          </a:p>
          <a:p>
            <a:pPr marL="457200" indent="-457200" algn="justLow" rtl="1">
              <a:buFont typeface="Wingdings" panose="05000000000000000000" pitchFamily="2" charset="2"/>
              <a:buChar char="ü"/>
            </a:pPr>
            <a:r>
              <a:rPr lang="fa-IR" sz="2800" b="1" dirty="0">
                <a:solidFill>
                  <a:schemeClr val="tx1"/>
                </a:solidFill>
                <a:latin typeface="mitra" panose="00000500000000000000" pitchFamily="2" charset="-78"/>
                <a:cs typeface="B Baran Outline" panose="00000400000000000000" pitchFamily="2" charset="-78"/>
              </a:rPr>
              <a:t>در </a:t>
            </a:r>
            <a:r>
              <a:rPr lang="fa-IR" sz="2800" b="1" dirty="0">
                <a:solidFill>
                  <a:srgbClr val="FF0000"/>
                </a:solidFill>
                <a:latin typeface="mitra" panose="00000500000000000000" pitchFamily="2" charset="-78"/>
                <a:cs typeface="B Baran Outline" panose="00000400000000000000" pitchFamily="2" charset="-78"/>
              </a:rPr>
              <a:t>مسؤوليت کيفري </a:t>
            </a:r>
            <a:r>
              <a:rPr lang="fa-IR" sz="2800" b="1" dirty="0">
                <a:solidFill>
                  <a:schemeClr val="tx1"/>
                </a:solidFill>
                <a:latin typeface="mitra" panose="00000500000000000000" pitchFamily="2" charset="-78"/>
                <a:cs typeface="B Baran Outline" panose="00000400000000000000" pitchFamily="2" charset="-78"/>
              </a:rPr>
              <a:t>اصل بر </a:t>
            </a:r>
            <a:r>
              <a:rPr lang="fa-IR" sz="2800" b="1" u="sng" dirty="0">
                <a:solidFill>
                  <a:schemeClr val="tx1"/>
                </a:solidFill>
                <a:latin typeface="mitra" panose="00000500000000000000" pitchFamily="2" charset="-78"/>
                <a:cs typeface="B Baran Outline" panose="00000400000000000000" pitchFamily="2" charset="-78"/>
              </a:rPr>
              <a:t>مسؤوليت شخص حقيقي</a:t>
            </a:r>
            <a:r>
              <a:rPr lang="fa-IR" sz="2800" b="1" dirty="0">
                <a:solidFill>
                  <a:schemeClr val="tx1"/>
                </a:solidFill>
                <a:latin typeface="mitra" panose="00000500000000000000" pitchFamily="2" charset="-78"/>
                <a:cs typeface="B Baran Outline" panose="00000400000000000000" pitchFamily="2" charset="-78"/>
              </a:rPr>
              <a:t> است و شخص حقوقي </a:t>
            </a:r>
            <a:r>
              <a:rPr lang="fa-IR" sz="1800" b="1" dirty="0">
                <a:solidFill>
                  <a:schemeClr val="tx1"/>
                </a:solidFill>
                <a:latin typeface="mitra" panose="00000500000000000000" pitchFamily="2" charset="-78"/>
                <a:cs typeface="B Baran Outline" panose="00000400000000000000" pitchFamily="2" charset="-78"/>
              </a:rPr>
              <a:t>(مثلا بانک) </a:t>
            </a:r>
            <a:r>
              <a:rPr lang="fa-IR" sz="2800" b="1" dirty="0">
                <a:solidFill>
                  <a:schemeClr val="tx1"/>
                </a:solidFill>
                <a:latin typeface="mitra" panose="00000500000000000000" pitchFamily="2" charset="-78"/>
                <a:cs typeface="B Baran Outline" panose="00000400000000000000" pitchFamily="2" charset="-78"/>
              </a:rPr>
              <a:t>در صورتي داراي مسؤوليت کيفري است که نماينده قانوني شخص حقوقي به نام يا در راستاي منافع آن مرتکب </a:t>
            </a:r>
            <a:r>
              <a:rPr lang="fa-IR" sz="2800" b="1" dirty="0">
                <a:solidFill>
                  <a:srgbClr val="FF0000"/>
                </a:solidFill>
                <a:latin typeface="mitra" panose="00000500000000000000" pitchFamily="2" charset="-78"/>
                <a:cs typeface="B Baran Outline" panose="00000400000000000000" pitchFamily="2" charset="-78"/>
              </a:rPr>
              <a:t>جرمي</a:t>
            </a:r>
            <a:r>
              <a:rPr lang="fa-IR" sz="2800" b="1" dirty="0">
                <a:solidFill>
                  <a:schemeClr val="tx1"/>
                </a:solidFill>
                <a:latin typeface="mitra" panose="00000500000000000000" pitchFamily="2" charset="-78"/>
                <a:cs typeface="B Baran Outline" panose="00000400000000000000" pitchFamily="2" charset="-78"/>
              </a:rPr>
              <a:t> شود. </a:t>
            </a:r>
          </a:p>
          <a:p>
            <a:pPr marL="457200" indent="-457200" algn="justLow" rtl="1">
              <a:buFont typeface="Wingdings" panose="05000000000000000000" pitchFamily="2" charset="2"/>
              <a:buChar char="ü"/>
            </a:pPr>
            <a:r>
              <a:rPr lang="fa-IR" sz="2800" b="1" dirty="0">
                <a:solidFill>
                  <a:schemeClr val="tx1"/>
                </a:solidFill>
                <a:latin typeface="mitra" panose="00000500000000000000" pitchFamily="2" charset="-78"/>
                <a:cs typeface="B Baran Outline" panose="00000400000000000000" pitchFamily="2" charset="-78"/>
              </a:rPr>
              <a:t>مسؤوليت کيفري اشخاص حقوقي (</a:t>
            </a:r>
            <a:r>
              <a:rPr lang="fa-IR" sz="1800" b="1" dirty="0">
                <a:solidFill>
                  <a:schemeClr val="tx1"/>
                </a:solidFill>
                <a:latin typeface="mitra" panose="00000500000000000000" pitchFamily="2" charset="-78"/>
                <a:cs typeface="B Baran Outline" panose="00000400000000000000" pitchFamily="2" charset="-78"/>
              </a:rPr>
              <a:t>با تحقق شرايط فوق</a:t>
            </a:r>
            <a:r>
              <a:rPr lang="fa-IR" sz="2800" b="1" dirty="0">
                <a:solidFill>
                  <a:schemeClr val="tx1"/>
                </a:solidFill>
                <a:latin typeface="mitra" panose="00000500000000000000" pitchFamily="2" charset="-78"/>
                <a:cs typeface="B Baran Outline" panose="00000400000000000000" pitchFamily="2" charset="-78"/>
              </a:rPr>
              <a:t>) مانع مسؤوليت اشخاص حقيقي مرتکب </a:t>
            </a:r>
            <a:r>
              <a:rPr lang="fa-IR" sz="2800" b="1" dirty="0">
                <a:solidFill>
                  <a:srgbClr val="FF0000"/>
                </a:solidFill>
                <a:latin typeface="mitra" panose="00000500000000000000" pitchFamily="2" charset="-78"/>
                <a:cs typeface="B Baran Outline" panose="00000400000000000000" pitchFamily="2" charset="-78"/>
              </a:rPr>
              <a:t>جرم</a:t>
            </a:r>
            <a:r>
              <a:rPr lang="fa-IR" sz="2800" b="1" dirty="0">
                <a:solidFill>
                  <a:schemeClr val="tx1"/>
                </a:solidFill>
                <a:latin typeface="mitra" panose="00000500000000000000" pitchFamily="2" charset="-78"/>
                <a:cs typeface="B Baran Outline" panose="00000400000000000000" pitchFamily="2" charset="-78"/>
              </a:rPr>
              <a:t> نيست.</a:t>
            </a:r>
          </a:p>
          <a:p>
            <a:pPr marL="457200" indent="-457200" algn="justLow" rtl="1">
              <a:buFont typeface="Wingdings" panose="05000000000000000000" pitchFamily="2" charset="2"/>
              <a:buChar char="ü"/>
            </a:pPr>
            <a:r>
              <a:rPr lang="fa-IR" sz="2800" b="1" dirty="0">
                <a:solidFill>
                  <a:schemeClr val="tx1"/>
                </a:solidFill>
                <a:latin typeface="mitra" panose="00000500000000000000" pitchFamily="2" charset="-78"/>
                <a:cs typeface="B Baran Outline" panose="00000400000000000000" pitchFamily="2" charset="-78"/>
              </a:rPr>
              <a:t>اگر رابطه عليت بين رفتار شخص حقوقي و خسارت وارد شده احراز شود ديه و خسارت، قابل مطالبه خواهد بود. </a:t>
            </a:r>
          </a:p>
          <a:p>
            <a:pPr marL="457200" indent="-457200" algn="justLow" rtl="1">
              <a:buFont typeface="Wingdings" panose="05000000000000000000" pitchFamily="2" charset="2"/>
              <a:buChar char="ü"/>
            </a:pPr>
            <a:r>
              <a:rPr lang="fa-IR" sz="2800" b="1" dirty="0">
                <a:solidFill>
                  <a:schemeClr val="tx1"/>
                </a:solidFill>
                <a:latin typeface="mitra" panose="00000500000000000000" pitchFamily="2" charset="-78"/>
                <a:cs typeface="B Baran Outline" panose="00000400000000000000" pitchFamily="2" charset="-78"/>
              </a:rPr>
              <a:t>مجازات‌هاي اشخاص حقوقي در مورد اشخاص حقوقي دولتي و يا عمومي غيردولتي در مواردي که اعمال حاکميت مي‌کنند، اعمال نمي‌شود.</a:t>
            </a:r>
            <a:endParaRPr lang="fa-IR" sz="2800" b="1" dirty="0">
              <a:solidFill>
                <a:schemeClr val="tx1"/>
              </a:solidFill>
              <a:latin typeface="BNazanin"/>
              <a:cs typeface="B Baran Outline" panose="00000400000000000000" pitchFamily="2" charset="-78"/>
            </a:endParaRPr>
          </a:p>
          <a:p>
            <a:pPr algn="r" rtl="1"/>
            <a:endParaRPr lang="fa-IR" sz="2800" dirty="0">
              <a:solidFill>
                <a:prstClr val="black">
                  <a:tint val="75000"/>
                </a:prstClr>
              </a:solidFill>
              <a:latin typeface="BNazanin"/>
            </a:endParaRPr>
          </a:p>
          <a:p>
            <a:pPr algn="r" rtl="1"/>
            <a:endParaRPr lang="fa-IR" sz="2800" dirty="0">
              <a:solidFill>
                <a:prstClr val="black">
                  <a:tint val="75000"/>
                </a:prstClr>
              </a:solidFill>
              <a:latin typeface="BNazanin"/>
            </a:endParaRPr>
          </a:p>
          <a:p>
            <a:pPr marL="0" indent="0" algn="r" rtl="1">
              <a:buNone/>
            </a:pPr>
            <a:endParaRPr lang="fa-IR" dirty="0"/>
          </a:p>
        </p:txBody>
      </p:sp>
      <p:sp>
        <p:nvSpPr>
          <p:cNvPr id="4" name="Round Diagonal Corner Rectangle 3"/>
          <p:cNvSpPr/>
          <p:nvPr/>
        </p:nvSpPr>
        <p:spPr>
          <a:xfrm>
            <a:off x="1475656" y="1484784"/>
            <a:ext cx="6624736" cy="576064"/>
          </a:xfrm>
          <a:prstGeom prst="round2DiagRect">
            <a:avLst/>
          </a:prstGeom>
        </p:spPr>
        <p:style>
          <a:lnRef idx="1">
            <a:schemeClr val="accent3"/>
          </a:lnRef>
          <a:fillRef idx="2">
            <a:schemeClr val="accent3"/>
          </a:fillRef>
          <a:effectRef idx="1">
            <a:schemeClr val="accent3"/>
          </a:effectRef>
          <a:fontRef idx="minor">
            <a:schemeClr val="dk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2400" b="1" i="0" u="none" strike="noStrike" kern="1200" cap="none" spc="0" normalizeH="0" baseline="0" noProof="0" dirty="0">
                <a:ln>
                  <a:noFill/>
                </a:ln>
                <a:solidFill>
                  <a:srgbClr val="C00000"/>
                </a:solidFill>
                <a:effectLst/>
                <a:uLnTx/>
                <a:uFillTx/>
                <a:latin typeface="Times New Roman" panose="02020603050405020304" pitchFamily="18" charset="0"/>
                <a:ea typeface="Times New Roman" panose="02020603050405020304" pitchFamily="18" charset="0"/>
                <a:cs typeface="B Nikoo" panose="00000400000000000000" pitchFamily="2" charset="-78"/>
              </a:rPr>
              <a:t> </a:t>
            </a:r>
            <a:r>
              <a:rPr kumimoji="0" lang="fa-IR" sz="2000" b="1" i="0" u="none" strike="noStrike" kern="1200" cap="none" spc="0" normalizeH="0" baseline="0" noProof="0" dirty="0">
                <a:ln>
                  <a:noFill/>
                </a:ln>
                <a:solidFill>
                  <a:srgbClr val="C00000"/>
                </a:solidFill>
                <a:effectLst/>
                <a:uLnTx/>
                <a:uFillTx/>
                <a:latin typeface="Times New Roman" panose="02020603050405020304" pitchFamily="18" charset="0"/>
                <a:ea typeface="Times New Roman" panose="02020603050405020304" pitchFamily="18" charset="0"/>
                <a:cs typeface="B Nikoo" panose="00000400000000000000" pitchFamily="2" charset="-78"/>
              </a:rPr>
              <a:t>مطابق اصول و </a:t>
            </a:r>
            <a:r>
              <a:rPr kumimoji="0" lang="fa-IR" sz="2000" b="1" i="0" u="none" strike="noStrike" kern="1200" cap="none" spc="0" normalizeH="0" baseline="0" noProof="0">
                <a:ln>
                  <a:noFill/>
                </a:ln>
                <a:solidFill>
                  <a:srgbClr val="C00000"/>
                </a:solidFill>
                <a:effectLst/>
                <a:uLnTx/>
                <a:uFillTx/>
                <a:latin typeface="Times New Roman" panose="02020603050405020304" pitchFamily="18" charset="0"/>
                <a:ea typeface="Times New Roman" panose="02020603050405020304" pitchFamily="18" charset="0"/>
                <a:cs typeface="B Nikoo" panose="00000400000000000000" pitchFamily="2" charset="-78"/>
              </a:rPr>
              <a:t>ضوابط پذيرفته </a:t>
            </a:r>
            <a:r>
              <a:rPr kumimoji="0" lang="fa-IR" sz="2000" b="1" i="0" u="none" strike="noStrike" kern="1200" cap="none" spc="0" normalizeH="0" baseline="0" noProof="0" dirty="0">
                <a:ln>
                  <a:noFill/>
                </a:ln>
                <a:solidFill>
                  <a:srgbClr val="C00000"/>
                </a:solidFill>
                <a:effectLst/>
                <a:uLnTx/>
                <a:uFillTx/>
                <a:latin typeface="Times New Roman" panose="02020603050405020304" pitchFamily="18" charset="0"/>
                <a:ea typeface="Times New Roman" panose="02020603050405020304" pitchFamily="18" charset="0"/>
                <a:cs typeface="B Nikoo" panose="00000400000000000000" pitchFamily="2" charset="-78"/>
              </a:rPr>
              <a:t>شده در قانون </a:t>
            </a:r>
            <a:r>
              <a:rPr kumimoji="0" lang="fa-IR" sz="2000" b="1" i="0" u="none" strike="noStrike" kern="1200" cap="none" spc="0" normalizeH="0" baseline="0" noProof="0">
                <a:ln>
                  <a:noFill/>
                </a:ln>
                <a:solidFill>
                  <a:srgbClr val="C00000"/>
                </a:solidFill>
                <a:effectLst/>
                <a:uLnTx/>
                <a:uFillTx/>
                <a:latin typeface="Times New Roman" panose="02020603050405020304" pitchFamily="18" charset="0"/>
                <a:ea typeface="Times New Roman" panose="02020603050405020304" pitchFamily="18" charset="0"/>
                <a:cs typeface="B Nikoo" panose="00000400000000000000" pitchFamily="2" charset="-78"/>
              </a:rPr>
              <a:t>مجازات اسلامي</a:t>
            </a:r>
            <a:endParaRPr kumimoji="0" lang="fa-IR" sz="1600" b="0" i="0" u="none" strike="noStrike" kern="1200" cap="none" spc="0" normalizeH="0" baseline="0" noProof="0" dirty="0">
              <a:ln>
                <a:noFill/>
              </a:ln>
              <a:solidFill>
                <a:srgbClr val="C00000"/>
              </a:solidFill>
              <a:effectLst/>
              <a:uLnTx/>
              <a:uFillTx/>
              <a:latin typeface="Calibri"/>
              <a:cs typeface="Arial" panose="020B0604020202020204" pitchFamily="34" charset="0"/>
            </a:endParaRPr>
          </a:p>
        </p:txBody>
      </p:sp>
    </p:spTree>
    <p:extLst>
      <p:ext uri="{BB962C8B-B14F-4D97-AF65-F5344CB8AC3E}">
        <p14:creationId xmlns:p14="http://schemas.microsoft.com/office/powerpoint/2010/main" val="30140092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116632"/>
            <a:ext cx="7772400" cy="792088"/>
          </a:xfrm>
          <a:blipFill>
            <a:blip r:embed="rId3"/>
            <a:tile tx="0" ty="0" sx="100000" sy="100000" flip="none" algn="tl"/>
          </a:blipFill>
        </p:spPr>
        <p:txBody>
          <a:bodyPr>
            <a:normAutofit/>
          </a:bodyPr>
          <a:lstStyle/>
          <a:p>
            <a:r>
              <a:rPr lang="fa-IR" sz="2800" b="1" dirty="0">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مسؤليت‌هاي کيفري، جرايم، تخلفات و مجازات‌ها</a:t>
            </a:r>
            <a:endParaRPr lang="fa-IR" sz="24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endParaRPr>
          </a:p>
        </p:txBody>
      </p:sp>
      <p:sp>
        <p:nvSpPr>
          <p:cNvPr id="5" name="Subtitle 4"/>
          <p:cNvSpPr>
            <a:spLocks noGrp="1"/>
          </p:cNvSpPr>
          <p:nvPr>
            <p:ph type="subTitle" idx="1"/>
          </p:nvPr>
        </p:nvSpPr>
        <p:spPr>
          <a:xfrm>
            <a:off x="1115616" y="1124744"/>
            <a:ext cx="7700392" cy="5400600"/>
          </a:xfrm>
        </p:spPr>
        <p:txBody>
          <a:bodyPr>
            <a:normAutofit/>
          </a:bodyPr>
          <a:lstStyle/>
          <a:p>
            <a:pPr lvl="0" algn="r" rtl="1"/>
            <a:r>
              <a:rPr lang="fa-IR" sz="2800" dirty="0">
                <a:solidFill>
                  <a:srgbClr val="002060"/>
                </a:solidFill>
                <a:latin typeface="BNazanin"/>
                <a:cs typeface="B Titr" panose="00000700000000000000" pitchFamily="2" charset="-78"/>
              </a:rPr>
              <a:t>مسؤليت‌هاي جزايي :</a:t>
            </a:r>
          </a:p>
          <a:p>
            <a:pPr lvl="0" algn="r" rtl="1"/>
            <a:endParaRPr lang="fa-IR" dirty="0">
              <a:solidFill>
                <a:prstClr val="black">
                  <a:tint val="75000"/>
                </a:prstClr>
              </a:solidFill>
              <a:latin typeface="BNazanin"/>
            </a:endParaRPr>
          </a:p>
          <a:p>
            <a:pPr lvl="0" algn="justLow" rtl="1"/>
            <a:r>
              <a:rPr lang="fa-IR" b="1" dirty="0">
                <a:solidFill>
                  <a:schemeClr val="tx1"/>
                </a:solidFill>
                <a:effectLst>
                  <a:glow rad="63500">
                    <a:srgbClr val="FF0000">
                      <a:alpha val="40000"/>
                    </a:srgbClr>
                  </a:glow>
                  <a:outerShdw blurRad="50800" dist="38100" dir="5400000" algn="t" rotWithShape="0">
                    <a:prstClr val="black">
                      <a:alpha val="40000"/>
                    </a:prstClr>
                  </a:outerShdw>
                </a:effectLst>
                <a:latin typeface="BNazanin"/>
                <a:cs typeface="B Sepideh" panose="00000400000000000000" pitchFamily="2" charset="-78"/>
              </a:rPr>
              <a:t>در قوانين مختلف از جمله ماده (39) قانون پولي و بانکي کشور، ماده (25) اصلاحيه قانون صدور چک و يا ماده (20) قانون جرايم رايانه‌اي و يا حتي مواردي در قانون مجازات اسلامي (ماده 20) مجازات‌هايي نظير </a:t>
            </a:r>
            <a:r>
              <a:rPr lang="fa-IR" b="1" u="sng" dirty="0">
                <a:solidFill>
                  <a:schemeClr val="tx1"/>
                </a:solidFill>
                <a:effectLst>
                  <a:glow rad="63500">
                    <a:srgbClr val="FF0000">
                      <a:alpha val="40000"/>
                    </a:srgbClr>
                  </a:glow>
                  <a:outerShdw blurRad="50800" dist="38100" dir="5400000" algn="t" rotWithShape="0">
                    <a:prstClr val="black">
                      <a:alpha val="40000"/>
                    </a:prstClr>
                  </a:outerShdw>
                </a:effectLst>
                <a:latin typeface="BNazanin"/>
                <a:cs typeface="B Sepideh" panose="00000400000000000000" pitchFamily="2" charset="-78"/>
              </a:rPr>
              <a:t>تعطيلي (</a:t>
            </a:r>
            <a:r>
              <a:rPr lang="fa-IR" sz="2400" b="1" u="sng" dirty="0">
                <a:solidFill>
                  <a:schemeClr val="tx1"/>
                </a:solidFill>
                <a:effectLst>
                  <a:glow rad="63500">
                    <a:srgbClr val="FF0000">
                      <a:alpha val="40000"/>
                    </a:srgbClr>
                  </a:glow>
                  <a:outerShdw blurRad="50800" dist="38100" dir="5400000" algn="t" rotWithShape="0">
                    <a:prstClr val="black">
                      <a:alpha val="40000"/>
                    </a:prstClr>
                  </a:outerShdw>
                </a:effectLst>
                <a:latin typeface="BNazanin"/>
                <a:cs typeface="B Sepideh" panose="00000400000000000000" pitchFamily="2" charset="-78"/>
              </a:rPr>
              <a:t>اعم از دائم يا موقت</a:t>
            </a:r>
            <a:r>
              <a:rPr lang="fa-IR" b="1" u="sng" dirty="0">
                <a:solidFill>
                  <a:schemeClr val="tx1"/>
                </a:solidFill>
                <a:effectLst>
                  <a:glow rad="63500">
                    <a:srgbClr val="FF0000">
                      <a:alpha val="40000"/>
                    </a:srgbClr>
                  </a:glow>
                  <a:outerShdw blurRad="50800" dist="38100" dir="5400000" algn="t" rotWithShape="0">
                    <a:prstClr val="black">
                      <a:alpha val="40000"/>
                    </a:prstClr>
                  </a:outerShdw>
                </a:effectLst>
                <a:latin typeface="BNazanin"/>
                <a:cs typeface="B Sepideh" panose="00000400000000000000" pitchFamily="2" charset="-78"/>
              </a:rPr>
              <a:t>) لغو مجوز تأسيس يا فعاليت يا انحلال</a:t>
            </a:r>
            <a:r>
              <a:rPr lang="fa-IR" b="1" dirty="0">
                <a:solidFill>
                  <a:schemeClr val="tx1"/>
                </a:solidFill>
                <a:effectLst>
                  <a:glow rad="63500">
                    <a:srgbClr val="FF0000">
                      <a:alpha val="40000"/>
                    </a:srgbClr>
                  </a:glow>
                  <a:outerShdw blurRad="50800" dist="38100" dir="5400000" algn="t" rotWithShape="0">
                    <a:prstClr val="black">
                      <a:alpha val="40000"/>
                    </a:prstClr>
                  </a:outerShdw>
                </a:effectLst>
                <a:latin typeface="BNazanin"/>
                <a:cs typeface="B Sepideh" panose="00000400000000000000" pitchFamily="2" charset="-78"/>
              </a:rPr>
              <a:t> با تحقق شرايطي و حسب اوضاع و احوال و نوع جرم يا تخلف ارتکابي براي مجازات </a:t>
            </a:r>
            <a:r>
              <a:rPr lang="fa-IR" b="1" u="sng" dirty="0">
                <a:solidFill>
                  <a:schemeClr val="tx1"/>
                </a:solidFill>
                <a:effectLst>
                  <a:glow rad="63500">
                    <a:srgbClr val="FF0000">
                      <a:alpha val="40000"/>
                    </a:srgbClr>
                  </a:glow>
                  <a:outerShdw blurRad="50800" dist="38100" dir="5400000" algn="t" rotWithShape="0">
                    <a:prstClr val="black">
                      <a:alpha val="40000"/>
                    </a:prstClr>
                  </a:outerShdw>
                </a:effectLst>
                <a:latin typeface="BNazanin"/>
                <a:cs typeface="B Sepideh" panose="00000400000000000000" pitchFamily="2" charset="-78"/>
              </a:rPr>
              <a:t>شخص حقوقي </a:t>
            </a:r>
            <a:r>
              <a:rPr lang="fa-IR" b="1" dirty="0">
                <a:solidFill>
                  <a:schemeClr val="tx1"/>
                </a:solidFill>
                <a:effectLst>
                  <a:glow rad="63500">
                    <a:srgbClr val="FF0000">
                      <a:alpha val="40000"/>
                    </a:srgbClr>
                  </a:glow>
                  <a:outerShdw blurRad="50800" dist="38100" dir="5400000" algn="t" rotWithShape="0">
                    <a:prstClr val="black">
                      <a:alpha val="40000"/>
                    </a:prstClr>
                  </a:outerShdw>
                </a:effectLst>
                <a:latin typeface="BNazanin"/>
                <a:cs typeface="B Sepideh" panose="00000400000000000000" pitchFamily="2" charset="-78"/>
              </a:rPr>
              <a:t>در نظر گرفته شده است.</a:t>
            </a:r>
            <a:endParaRPr lang="fa-IR" sz="3600" b="1" dirty="0">
              <a:solidFill>
                <a:schemeClr val="tx1"/>
              </a:solidFill>
              <a:effectLst>
                <a:glow rad="63500">
                  <a:srgbClr val="FF0000">
                    <a:alpha val="40000"/>
                  </a:srgbClr>
                </a:glow>
                <a:outerShdw blurRad="50800" dist="38100" dir="5400000" algn="t" rotWithShape="0">
                  <a:prstClr val="black">
                    <a:alpha val="40000"/>
                  </a:prstClr>
                </a:outerShdw>
              </a:effectLst>
              <a:cs typeface="B Sepideh" panose="00000400000000000000" pitchFamily="2" charset="-78"/>
            </a:endParaRPr>
          </a:p>
        </p:txBody>
      </p:sp>
    </p:spTree>
    <p:extLst>
      <p:ext uri="{BB962C8B-B14F-4D97-AF65-F5344CB8AC3E}">
        <p14:creationId xmlns:p14="http://schemas.microsoft.com/office/powerpoint/2010/main" val="302925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03648" y="260649"/>
            <a:ext cx="7200800" cy="864096"/>
          </a:xfrm>
          <a:blipFill>
            <a:blip r:embed="rId3"/>
            <a:tile tx="0" ty="0" sx="100000" sy="100000" flip="none" algn="tl"/>
          </a:blipFill>
        </p:spPr>
        <p:txBody>
          <a:bodyPr>
            <a:normAutofit fontScale="90000"/>
          </a:bodyPr>
          <a:lstStyle/>
          <a:p>
            <a:r>
              <a:rPr lang="fa-IR" sz="5300" b="1" dirty="0">
                <a:solidFill>
                  <a:schemeClr val="tx2">
                    <a:lumMod val="50000"/>
                  </a:schemeClr>
                </a:solidFill>
                <a:effectLst>
                  <a:glow rad="63500">
                    <a:schemeClr val="accent5">
                      <a:satMod val="175000"/>
                      <a:alpha val="40000"/>
                    </a:schemeClr>
                  </a:glow>
                </a:effectLst>
                <a:latin typeface="IranNastaliq" pitchFamily="18" charset="0"/>
                <a:cs typeface="IranNastaliq" pitchFamily="18" charset="0"/>
              </a:rPr>
              <a:t>عناوين مباحث </a:t>
            </a:r>
            <a:r>
              <a:rPr lang="fa-IR" sz="6700" dirty="0">
                <a:solidFill>
                  <a:schemeClr val="tx2">
                    <a:lumMod val="50000"/>
                  </a:schemeClr>
                </a:solidFill>
                <a:effectLst>
                  <a:glow rad="63500">
                    <a:schemeClr val="accent5">
                      <a:satMod val="175000"/>
                      <a:alpha val="40000"/>
                    </a:schemeClr>
                  </a:glow>
                </a:effectLst>
                <a:latin typeface="IranNastaliq" pitchFamily="18" charset="0"/>
                <a:cs typeface="IranNastaliq" pitchFamily="18" charset="0"/>
              </a:rPr>
              <a:t>:</a:t>
            </a:r>
            <a:endParaRPr lang="en-US" sz="6700" dirty="0">
              <a:solidFill>
                <a:schemeClr val="tx2">
                  <a:lumMod val="50000"/>
                </a:schemeClr>
              </a:solidFill>
              <a:effectLst>
                <a:glow rad="63500">
                  <a:schemeClr val="accent5">
                    <a:satMod val="175000"/>
                    <a:alpha val="40000"/>
                  </a:schemeClr>
                </a:glow>
              </a:effectLst>
              <a:latin typeface="IranNastaliq" pitchFamily="18" charset="0"/>
              <a:cs typeface="IranNastaliq" pitchFamily="18" charset="0"/>
            </a:endParaRPr>
          </a:p>
        </p:txBody>
      </p:sp>
      <p:sp>
        <p:nvSpPr>
          <p:cNvPr id="6" name="TextBox 5"/>
          <p:cNvSpPr txBox="1"/>
          <p:nvPr/>
        </p:nvSpPr>
        <p:spPr>
          <a:xfrm>
            <a:off x="2195736" y="2988032"/>
            <a:ext cx="184731" cy="584775"/>
          </a:xfrm>
          <a:prstGeom prst="rect">
            <a:avLst/>
          </a:prstGeom>
          <a:noFill/>
        </p:spPr>
        <p:txBody>
          <a:bodyPr wrap="none" rtlCol="0">
            <a:spAutoFit/>
          </a:bodyPr>
          <a:lstStyle/>
          <a:p>
            <a:endParaRPr lang="en-US" sz="3200" dirty="0">
              <a:solidFill>
                <a:schemeClr val="accent2">
                  <a:lumMod val="75000"/>
                </a:schemeClr>
              </a:solidFill>
              <a:cs typeface="B Titr" pitchFamily="2" charset="-78"/>
            </a:endParaRPr>
          </a:p>
        </p:txBody>
      </p:sp>
      <p:sp>
        <p:nvSpPr>
          <p:cNvPr id="7" name="TextBox 6"/>
          <p:cNvSpPr txBox="1"/>
          <p:nvPr/>
        </p:nvSpPr>
        <p:spPr>
          <a:xfrm>
            <a:off x="2555776" y="5013176"/>
            <a:ext cx="184731" cy="784830"/>
          </a:xfrm>
          <a:prstGeom prst="rect">
            <a:avLst/>
          </a:prstGeom>
          <a:noFill/>
        </p:spPr>
        <p:txBody>
          <a:bodyPr wrap="none" rtlCol="0">
            <a:spAutoFit/>
          </a:bodyPr>
          <a:lstStyle/>
          <a:p>
            <a:endParaRPr lang="en-US" sz="4500" dirty="0">
              <a:solidFill>
                <a:schemeClr val="accent2">
                  <a:lumMod val="75000"/>
                </a:schemeClr>
              </a:solidFill>
              <a:cs typeface="B Titr" pitchFamily="2" charset="-78"/>
            </a:endParaRPr>
          </a:p>
        </p:txBody>
      </p:sp>
      <p:graphicFrame>
        <p:nvGraphicFramePr>
          <p:cNvPr id="12" name="Diagram 11"/>
          <p:cNvGraphicFramePr/>
          <p:nvPr>
            <p:extLst>
              <p:ext uri="{D42A27DB-BD31-4B8C-83A1-F6EECF244321}">
                <p14:modId xmlns:p14="http://schemas.microsoft.com/office/powerpoint/2010/main" val="2079993596"/>
              </p:ext>
            </p:extLst>
          </p:nvPr>
        </p:nvGraphicFramePr>
        <p:xfrm>
          <a:off x="1187624" y="1232546"/>
          <a:ext cx="7272808" cy="493275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99592" y="188641"/>
            <a:ext cx="7772400" cy="720080"/>
          </a:xfrm>
          <a:blipFill>
            <a:blip r:embed="rId3"/>
            <a:tile tx="0" ty="0" sx="100000" sy="100000" flip="none" algn="tl"/>
          </a:blipFill>
        </p:spPr>
        <p:txBody>
          <a:bodyPr>
            <a:normAutofit/>
          </a:bodyPr>
          <a:lstStyle/>
          <a:p>
            <a:r>
              <a:rPr lang="fa-IR" sz="2600" b="1" dirty="0">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مسؤليت‌هاي کيفري، جرايم، تخلفات و مجازات‌ها</a:t>
            </a:r>
          </a:p>
        </p:txBody>
      </p:sp>
      <p:sp>
        <p:nvSpPr>
          <p:cNvPr id="3" name="Content Placeholder 2"/>
          <p:cNvSpPr>
            <a:spLocks noGrp="1"/>
          </p:cNvSpPr>
          <p:nvPr>
            <p:ph type="subTitle" idx="1"/>
          </p:nvPr>
        </p:nvSpPr>
        <p:spPr>
          <a:xfrm>
            <a:off x="899592" y="1052736"/>
            <a:ext cx="7984976" cy="5616624"/>
          </a:xfrm>
          <a:solidFill>
            <a:schemeClr val="accent5">
              <a:lumMod val="40000"/>
              <a:lumOff val="60000"/>
            </a:schemeClr>
          </a:solidFill>
        </p:spPr>
        <p:txBody>
          <a:bodyPr>
            <a:normAutofit lnSpcReduction="10000"/>
          </a:bodyPr>
          <a:lstStyle/>
          <a:p>
            <a:pPr algn="r" rtl="1"/>
            <a:r>
              <a:rPr lang="fa-IR" sz="2400" dirty="0">
                <a:solidFill>
                  <a:srgbClr val="002060"/>
                </a:solidFill>
                <a:latin typeface="BNazanin"/>
                <a:cs typeface="B Titr" panose="00000700000000000000" pitchFamily="2" charset="-78"/>
              </a:rPr>
              <a:t>مسؤليت‌هاي جزايي :</a:t>
            </a:r>
          </a:p>
          <a:p>
            <a:pPr algn="r" rtl="1"/>
            <a:endParaRPr lang="fa-IR" sz="2800" dirty="0">
              <a:solidFill>
                <a:srgbClr val="002060"/>
              </a:solidFill>
              <a:latin typeface="BNazanin"/>
              <a:cs typeface="B Titr" panose="00000700000000000000" pitchFamily="2" charset="-78"/>
            </a:endParaRPr>
          </a:p>
          <a:p>
            <a:pPr algn="r" rtl="1"/>
            <a:endParaRPr lang="fa-IR" sz="2800" dirty="0">
              <a:solidFill>
                <a:srgbClr val="212529"/>
              </a:solidFill>
              <a:latin typeface="mitra" panose="00000500000000000000" pitchFamily="2" charset="-78"/>
              <a:cs typeface="mitra" panose="00000500000000000000" pitchFamily="2" charset="-78"/>
            </a:endParaRPr>
          </a:p>
          <a:p>
            <a:pPr marL="457200" indent="-457200" algn="justLow" rtl="1">
              <a:buFont typeface="Wingdings" panose="05000000000000000000" pitchFamily="2" charset="2"/>
              <a:buChar char="ü"/>
            </a:pPr>
            <a:r>
              <a:rPr lang="fa-IR" sz="2800" b="1" dirty="0">
                <a:solidFill>
                  <a:srgbClr val="C00000"/>
                </a:solidFill>
                <a:effectLst>
                  <a:outerShdw blurRad="38100" dist="38100" dir="2700000" algn="tl">
                    <a:srgbClr val="000000">
                      <a:alpha val="43137"/>
                    </a:srgbClr>
                  </a:outerShdw>
                </a:effectLst>
                <a:latin typeface="mitra" panose="00000500000000000000" pitchFamily="2" charset="-78"/>
                <a:cs typeface="B Baran Outline" panose="00000400000000000000" pitchFamily="2" charset="-78"/>
              </a:rPr>
              <a:t>الف ـ انحلال شخص حقوقي</a:t>
            </a:r>
          </a:p>
          <a:p>
            <a:pPr marL="457200" indent="-457200" algn="justLow" rtl="1">
              <a:buFont typeface="Wingdings" panose="05000000000000000000" pitchFamily="2" charset="2"/>
              <a:buChar char="ü"/>
            </a:pPr>
            <a:r>
              <a:rPr lang="fa-IR" sz="2800" b="1" dirty="0">
                <a:solidFill>
                  <a:srgbClr val="C00000"/>
                </a:solidFill>
                <a:effectLst>
                  <a:outerShdw blurRad="38100" dist="38100" dir="2700000" algn="tl">
                    <a:srgbClr val="000000">
                      <a:alpha val="43137"/>
                    </a:srgbClr>
                  </a:outerShdw>
                </a:effectLst>
                <a:latin typeface="mitra" panose="00000500000000000000" pitchFamily="2" charset="-78"/>
                <a:cs typeface="B Baran Outline" panose="00000400000000000000" pitchFamily="2" charset="-78"/>
              </a:rPr>
              <a:t> بـ ـ مصادره کل اموال </a:t>
            </a:r>
          </a:p>
          <a:p>
            <a:pPr marL="457200" indent="-457200" algn="justLow" rtl="1">
              <a:buFont typeface="Wingdings" panose="05000000000000000000" pitchFamily="2" charset="2"/>
              <a:buChar char="ü"/>
            </a:pPr>
            <a:r>
              <a:rPr lang="fa-IR" sz="2800" b="1" dirty="0">
                <a:solidFill>
                  <a:srgbClr val="C00000"/>
                </a:solidFill>
                <a:effectLst>
                  <a:outerShdw blurRad="38100" dist="38100" dir="2700000" algn="tl">
                    <a:srgbClr val="000000">
                      <a:alpha val="43137"/>
                    </a:srgbClr>
                  </a:outerShdw>
                </a:effectLst>
                <a:latin typeface="mitra" panose="00000500000000000000" pitchFamily="2" charset="-78"/>
                <a:cs typeface="B Baran Outline" panose="00000400000000000000" pitchFamily="2" charset="-78"/>
              </a:rPr>
              <a:t>پ ـ ممنوعيت از يک يا چند فعاليت شغلي يا اجتماعي به طور دائم يا حداکثر براي مدت پنج سال </a:t>
            </a:r>
          </a:p>
          <a:p>
            <a:pPr marL="457200" indent="-457200" algn="justLow" rtl="1">
              <a:buFont typeface="Wingdings" panose="05000000000000000000" pitchFamily="2" charset="2"/>
              <a:buChar char="ü"/>
            </a:pPr>
            <a:r>
              <a:rPr lang="fa-IR" sz="2800" b="1" dirty="0">
                <a:solidFill>
                  <a:srgbClr val="C00000"/>
                </a:solidFill>
                <a:effectLst>
                  <a:outerShdw blurRad="38100" dist="38100" dir="2700000" algn="tl">
                    <a:srgbClr val="000000">
                      <a:alpha val="43137"/>
                    </a:srgbClr>
                  </a:outerShdw>
                </a:effectLst>
                <a:latin typeface="mitra" panose="00000500000000000000" pitchFamily="2" charset="-78"/>
                <a:cs typeface="B Baran Outline" panose="00000400000000000000" pitchFamily="2" charset="-78"/>
              </a:rPr>
              <a:t>ت ـ ممنوعيت از دعوت عمومي براي افزايش سرمايه به طور دائم يا حداکثر براي مدت پنج سال </a:t>
            </a:r>
          </a:p>
          <a:p>
            <a:pPr marL="457200" indent="-457200" algn="justLow" rtl="1">
              <a:buFont typeface="Wingdings" panose="05000000000000000000" pitchFamily="2" charset="2"/>
              <a:buChar char="ü"/>
            </a:pPr>
            <a:r>
              <a:rPr lang="fa-IR" sz="2800" b="1" dirty="0">
                <a:solidFill>
                  <a:srgbClr val="C00000"/>
                </a:solidFill>
                <a:effectLst>
                  <a:outerShdw blurRad="38100" dist="38100" dir="2700000" algn="tl">
                    <a:srgbClr val="000000">
                      <a:alpha val="43137"/>
                    </a:srgbClr>
                  </a:outerShdw>
                </a:effectLst>
                <a:latin typeface="mitra" panose="00000500000000000000" pitchFamily="2" charset="-78"/>
                <a:cs typeface="B Baran Outline" panose="00000400000000000000" pitchFamily="2" charset="-78"/>
              </a:rPr>
              <a:t>ث ـ ممنوعيت از اصدار برخي از اسناد تجاري حداکثر براي مدت پنج سال </a:t>
            </a:r>
          </a:p>
          <a:p>
            <a:pPr marL="457200" indent="-457200" algn="justLow" rtl="1">
              <a:buFont typeface="Wingdings" panose="05000000000000000000" pitchFamily="2" charset="2"/>
              <a:buChar char="ü"/>
            </a:pPr>
            <a:r>
              <a:rPr lang="fa-IR" sz="2800" b="1" dirty="0">
                <a:solidFill>
                  <a:srgbClr val="C00000"/>
                </a:solidFill>
                <a:effectLst>
                  <a:outerShdw blurRad="38100" dist="38100" dir="2700000" algn="tl">
                    <a:srgbClr val="000000">
                      <a:alpha val="43137"/>
                    </a:srgbClr>
                  </a:outerShdw>
                </a:effectLst>
                <a:latin typeface="mitra" panose="00000500000000000000" pitchFamily="2" charset="-78"/>
                <a:cs typeface="B Baran Outline" panose="00000400000000000000" pitchFamily="2" charset="-78"/>
              </a:rPr>
              <a:t>ج ـ جزاي نقدي</a:t>
            </a:r>
          </a:p>
          <a:p>
            <a:pPr marL="457200" indent="-457200" algn="justLow" rtl="1">
              <a:buFont typeface="Wingdings" panose="05000000000000000000" pitchFamily="2" charset="2"/>
              <a:buChar char="ü"/>
            </a:pPr>
            <a:r>
              <a:rPr lang="fa-IR" sz="2800" b="1" dirty="0">
                <a:solidFill>
                  <a:srgbClr val="C00000"/>
                </a:solidFill>
                <a:effectLst>
                  <a:outerShdw blurRad="38100" dist="38100" dir="2700000" algn="tl">
                    <a:srgbClr val="000000">
                      <a:alpha val="43137"/>
                    </a:srgbClr>
                  </a:outerShdw>
                </a:effectLst>
                <a:latin typeface="mitra" panose="00000500000000000000" pitchFamily="2" charset="-78"/>
                <a:cs typeface="B Baran Outline" panose="00000400000000000000" pitchFamily="2" charset="-78"/>
              </a:rPr>
              <a:t>چ ـ انتشار حکم محکوميت به وسيله رسانه‌ها</a:t>
            </a:r>
          </a:p>
          <a:p>
            <a:pPr algn="r" rtl="1"/>
            <a:endParaRPr lang="fa-IR" sz="2800" dirty="0">
              <a:solidFill>
                <a:prstClr val="black">
                  <a:tint val="75000"/>
                </a:prstClr>
              </a:solidFill>
              <a:latin typeface="BNazanin"/>
            </a:endParaRPr>
          </a:p>
          <a:p>
            <a:pPr marL="0" indent="0" algn="r" rtl="1">
              <a:buNone/>
            </a:pPr>
            <a:endParaRPr lang="fa-IR" dirty="0"/>
          </a:p>
        </p:txBody>
      </p:sp>
      <p:sp>
        <p:nvSpPr>
          <p:cNvPr id="4" name="Round Diagonal Corner Rectangle 3"/>
          <p:cNvSpPr/>
          <p:nvPr/>
        </p:nvSpPr>
        <p:spPr>
          <a:xfrm>
            <a:off x="1619672" y="1628800"/>
            <a:ext cx="6768752" cy="720080"/>
          </a:xfrm>
          <a:prstGeom prst="round2DiagRect">
            <a:avLst/>
          </a:prstGeom>
        </p:spPr>
        <p:style>
          <a:lnRef idx="1">
            <a:schemeClr val="accent3"/>
          </a:lnRef>
          <a:fillRef idx="2">
            <a:schemeClr val="accent3"/>
          </a:fillRef>
          <a:effectRef idx="1">
            <a:schemeClr val="accent3"/>
          </a:effectRef>
          <a:fontRef idx="minor">
            <a:schemeClr val="dk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2400" b="1" i="0" u="none" strike="noStrike" kern="1200" cap="none" spc="0" normalizeH="0" baseline="0" noProof="0" dirty="0">
                <a:ln>
                  <a:noFill/>
                </a:ln>
                <a:solidFill>
                  <a:srgbClr val="002060"/>
                </a:solidFill>
                <a:effectLst/>
                <a:uLnTx/>
                <a:uFillTx/>
                <a:latin typeface="Times New Roman" panose="02020603050405020304" pitchFamily="18" charset="0"/>
                <a:ea typeface="Times New Roman" panose="02020603050405020304" pitchFamily="18" charset="0"/>
                <a:cs typeface="B Nikoo" panose="00000400000000000000" pitchFamily="2" charset="-78"/>
              </a:rPr>
              <a:t> </a:t>
            </a:r>
            <a:r>
              <a:rPr kumimoji="0" lang="fa-IR" sz="2000" b="1" i="0" u="none" strike="noStrike" kern="1200" cap="none" spc="0" normalizeH="0" baseline="0" noProof="0" dirty="0">
                <a:ln>
                  <a:noFill/>
                </a:ln>
                <a:solidFill>
                  <a:schemeClr val="tx2">
                    <a:lumMod val="75000"/>
                  </a:schemeClr>
                </a:solidFill>
                <a:effectLst/>
                <a:uLnTx/>
                <a:uFillTx/>
                <a:latin typeface="Times New Roman" panose="02020603050405020304" pitchFamily="18" charset="0"/>
                <a:ea typeface="Times New Roman" panose="02020603050405020304" pitchFamily="18" charset="0"/>
                <a:cs typeface="B Nikoo" panose="00000400000000000000" pitchFamily="2" charset="-78"/>
              </a:rPr>
              <a:t>مجازات‌هاي اشخاص حقوقي در قانون مجازات اسلامي </a:t>
            </a:r>
            <a:r>
              <a:rPr kumimoji="0" lang="fa-IR" sz="2000" b="1" i="0" u="none" strike="noStrike" kern="1200" cap="none" spc="0" normalizeH="0" baseline="0" noProof="0" dirty="0">
                <a:ln>
                  <a:noFill/>
                </a:ln>
                <a:solidFill>
                  <a:srgbClr val="002060"/>
                </a:solidFill>
                <a:effectLst/>
                <a:uLnTx/>
                <a:uFillTx/>
                <a:latin typeface="Times New Roman" panose="02020603050405020304" pitchFamily="18" charset="0"/>
                <a:ea typeface="Times New Roman" panose="02020603050405020304" pitchFamily="18" charset="0"/>
                <a:cs typeface="B Nikoo" panose="00000400000000000000" pitchFamily="2" charset="-78"/>
              </a:rPr>
              <a:t>(</a:t>
            </a:r>
            <a:r>
              <a:rPr kumimoji="0" lang="fa-IR" sz="1600" b="1" i="0" u="none" strike="noStrike" kern="1200" cap="none" spc="0" normalizeH="0" baseline="0" noProof="0" dirty="0">
                <a:ln>
                  <a:noFill/>
                </a:ln>
                <a:solidFill>
                  <a:srgbClr val="002060"/>
                </a:solidFill>
                <a:effectLst/>
                <a:uLnTx/>
                <a:uFillTx/>
                <a:latin typeface="Times New Roman" panose="02020603050405020304" pitchFamily="18" charset="0"/>
                <a:ea typeface="Times New Roman" panose="02020603050405020304" pitchFamily="18" charset="0"/>
                <a:cs typeface="B Karim" panose="00000400000000000000" pitchFamily="2" charset="-78"/>
              </a:rPr>
              <a:t>در فرض تحقق شرايط مسؤليت کيفري</a:t>
            </a:r>
            <a:r>
              <a:rPr kumimoji="0" lang="fa-IR" sz="2000" b="1" i="0" u="none" strike="noStrike" kern="1200" cap="none" spc="0" normalizeH="0" baseline="0" noProof="0" dirty="0">
                <a:ln>
                  <a:noFill/>
                </a:ln>
                <a:solidFill>
                  <a:srgbClr val="002060"/>
                </a:solidFill>
                <a:effectLst/>
                <a:uLnTx/>
                <a:uFillTx/>
                <a:latin typeface="Times New Roman" panose="02020603050405020304" pitchFamily="18" charset="0"/>
                <a:ea typeface="Times New Roman" panose="02020603050405020304" pitchFamily="18" charset="0"/>
                <a:cs typeface="B Nikoo" panose="00000400000000000000" pitchFamily="2" charset="-78"/>
              </a:rPr>
              <a:t>)</a:t>
            </a:r>
            <a:endParaRPr kumimoji="0" lang="fa-IR" sz="16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1862606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down)">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1000"/>
                                        <p:tgtEl>
                                          <p:spTgt spid="3">
                                            <p:txEl>
                                              <p:pRg st="3" end="3"/>
                                            </p:txEl>
                                          </p:spTgt>
                                        </p:tgtEl>
                                      </p:cBhvr>
                                    </p:animEffect>
                                    <p:anim calcmode="lin" valueType="num">
                                      <p:cBhvr>
                                        <p:cTn id="1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1000"/>
                                        <p:tgtEl>
                                          <p:spTgt spid="3">
                                            <p:txEl>
                                              <p:pRg st="4" end="4"/>
                                            </p:txEl>
                                          </p:spTgt>
                                        </p:tgtEl>
                                      </p:cBhvr>
                                    </p:animEffect>
                                    <p:anim calcmode="lin" valueType="num">
                                      <p:cBhvr>
                                        <p:cTn id="2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 calcmode="lin" valueType="num">
                                      <p:cBhvr additive="base">
                                        <p:cTn id="5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3">
                                            <p:txEl>
                                              <p:pRg st="9" end="9"/>
                                            </p:txEl>
                                          </p:spTgt>
                                        </p:tgtEl>
                                        <p:attrNameLst>
                                          <p:attrName>style.visibility</p:attrName>
                                        </p:attrNameLst>
                                      </p:cBhvr>
                                      <p:to>
                                        <p:strVal val="visible"/>
                                      </p:to>
                                    </p:set>
                                    <p:anim calcmode="lin" valueType="num">
                                      <p:cBhvr additive="base">
                                        <p:cTn id="5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99592" y="188641"/>
            <a:ext cx="7772400" cy="720080"/>
          </a:xfrm>
          <a:blipFill>
            <a:blip r:embed="rId3"/>
            <a:tile tx="0" ty="0" sx="100000" sy="100000" flip="none" algn="tl"/>
          </a:blipFill>
        </p:spPr>
        <p:txBody>
          <a:bodyPr>
            <a:normAutofit/>
          </a:bodyPr>
          <a:lstStyle/>
          <a:p>
            <a:r>
              <a:rPr lang="fa-IR" sz="2800" b="1" dirty="0">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مسؤليت‌هاي کيفري، جرايم، تخلفات و مجازات‌ها</a:t>
            </a:r>
          </a:p>
        </p:txBody>
      </p:sp>
      <p:sp>
        <p:nvSpPr>
          <p:cNvPr id="3" name="Content Placeholder 2"/>
          <p:cNvSpPr>
            <a:spLocks noGrp="1"/>
          </p:cNvSpPr>
          <p:nvPr>
            <p:ph type="subTitle" idx="1"/>
          </p:nvPr>
        </p:nvSpPr>
        <p:spPr>
          <a:xfrm>
            <a:off x="899592" y="1052736"/>
            <a:ext cx="7984976" cy="5616624"/>
          </a:xfrm>
          <a:solidFill>
            <a:schemeClr val="accent5">
              <a:lumMod val="40000"/>
              <a:lumOff val="60000"/>
            </a:schemeClr>
          </a:solidFill>
        </p:spPr>
        <p:txBody>
          <a:bodyPr>
            <a:normAutofit/>
          </a:bodyPr>
          <a:lstStyle/>
          <a:p>
            <a:pPr algn="r" rtl="1"/>
            <a:r>
              <a:rPr lang="fa-IR" sz="2400" dirty="0">
                <a:solidFill>
                  <a:srgbClr val="002060"/>
                </a:solidFill>
                <a:latin typeface="BNazanin"/>
                <a:cs typeface="B Titr" panose="00000700000000000000" pitchFamily="2" charset="-78"/>
              </a:rPr>
              <a:t>مسؤليت‌هاي جزايي :</a:t>
            </a:r>
          </a:p>
          <a:p>
            <a:pPr algn="r" rtl="1"/>
            <a:endParaRPr lang="fa-IR" sz="2800" dirty="0">
              <a:solidFill>
                <a:srgbClr val="002060"/>
              </a:solidFill>
              <a:latin typeface="BNazanin"/>
              <a:cs typeface="B Titr" panose="00000700000000000000" pitchFamily="2" charset="-78"/>
            </a:endParaRPr>
          </a:p>
          <a:p>
            <a:pPr algn="r" rtl="1"/>
            <a:endParaRPr lang="fa-IR" sz="2800" dirty="0">
              <a:solidFill>
                <a:srgbClr val="002060"/>
              </a:solidFill>
              <a:latin typeface="BNazanin"/>
              <a:cs typeface="B Titr" panose="00000700000000000000" pitchFamily="2" charset="-78"/>
            </a:endParaRPr>
          </a:p>
          <a:p>
            <a:pPr algn="r" rtl="1"/>
            <a:endParaRPr lang="fa-IR" sz="2800" dirty="0">
              <a:solidFill>
                <a:srgbClr val="002060"/>
              </a:solidFill>
              <a:latin typeface="BNazanin"/>
              <a:cs typeface="B Titr" panose="00000700000000000000" pitchFamily="2" charset="-78"/>
            </a:endParaRPr>
          </a:p>
          <a:p>
            <a:pPr marL="0" marR="0" lvl="0" indent="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fa-IR" sz="2400" b="0" i="0" u="none" strike="noStrike" kern="1200" cap="none" spc="0" normalizeH="0" baseline="0" noProof="0" dirty="0">
                <a:ln>
                  <a:noFill/>
                </a:ln>
                <a:solidFill>
                  <a:srgbClr val="002060"/>
                </a:solidFill>
                <a:effectLst/>
                <a:highlight>
                  <a:srgbClr val="FFFF00"/>
                </a:highlight>
                <a:uLnTx/>
                <a:uFillTx/>
                <a:latin typeface="BNazanin"/>
                <a:ea typeface="+mn-ea"/>
                <a:cs typeface="B Titr" panose="00000700000000000000" pitchFamily="2" charset="-78"/>
              </a:rPr>
              <a:t>برخی جرائم و کیفرها :</a:t>
            </a:r>
          </a:p>
          <a:p>
            <a:pPr marL="0" marR="0" lvl="0" indent="0" algn="r"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fa-IR" sz="1500" b="0" i="0" u="none" strike="noStrike" kern="1200" cap="none" spc="0" normalizeH="0" baseline="0" noProof="0" dirty="0">
              <a:ln>
                <a:noFill/>
              </a:ln>
              <a:solidFill>
                <a:prstClr val="black">
                  <a:tint val="75000"/>
                </a:prstClr>
              </a:solidFill>
              <a:effectLst/>
              <a:uLnTx/>
              <a:uFillTx/>
              <a:latin typeface="BNazanin"/>
              <a:ea typeface="+mn-ea"/>
              <a:cs typeface="Arial" panose="020B0604020202020204" pitchFamily="34" charset="0"/>
            </a:endParaRPr>
          </a:p>
          <a:p>
            <a:pPr marL="0" marR="0" lvl="0" indent="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fa-IR" sz="28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BNazanin"/>
                <a:ea typeface="+mn-ea"/>
                <a:cs typeface="B Niki Outline" panose="00000400000000000000" pitchFamily="2" charset="-78"/>
              </a:rPr>
              <a:t>1</a:t>
            </a:r>
            <a:r>
              <a:rPr kumimoji="0" lang="fa-IR" sz="37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BNazanin"/>
                <a:ea typeface="+mn-ea"/>
                <a:cs typeface="B Niki Outline" panose="00000400000000000000" pitchFamily="2" charset="-78"/>
              </a:rPr>
              <a:t> ـ </a:t>
            </a:r>
            <a:r>
              <a:rPr kumimoji="0" lang="fa-IR" sz="28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BNazanin"/>
                <a:ea typeface="+mn-ea"/>
                <a:cs typeface="B Niki Outline" panose="00000400000000000000" pitchFamily="2" charset="-78"/>
              </a:rPr>
              <a:t>جرائم بانک مجازی (</a:t>
            </a:r>
            <a:r>
              <a:rPr kumimoji="0" lang="fa-IR" sz="28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BNazanin"/>
                <a:ea typeface="+mn-ea"/>
                <a:cs typeface="B Baran Outline" panose="00000400000000000000" pitchFamily="2" charset="-78"/>
              </a:rPr>
              <a:t>به عنوان شخصیت حقوقی</a:t>
            </a:r>
            <a:r>
              <a:rPr kumimoji="0" lang="fa-IR" sz="28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BNazanin"/>
                <a:ea typeface="+mn-ea"/>
                <a:cs typeface="B Niki Outline" panose="00000400000000000000" pitchFamily="2" charset="-78"/>
              </a:rPr>
              <a:t>)</a:t>
            </a:r>
          </a:p>
          <a:p>
            <a:pPr marL="0" marR="0" lvl="0" indent="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fa-IR" sz="28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BNazanin"/>
                <a:ea typeface="+mn-ea"/>
                <a:cs typeface="B Niki Outline" panose="00000400000000000000" pitchFamily="2" charset="-78"/>
              </a:rPr>
              <a:t>2- جرائم مدیران و کاربران بانک مجازی (</a:t>
            </a:r>
            <a:r>
              <a:rPr kumimoji="0" lang="fa-IR" sz="28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BNazanin"/>
                <a:ea typeface="+mn-ea"/>
                <a:cs typeface="B Baran Outline" panose="00000400000000000000" pitchFamily="2" charset="-78"/>
              </a:rPr>
              <a:t>اشخاص حقیقی</a:t>
            </a:r>
            <a:r>
              <a:rPr kumimoji="0" lang="fa-IR" sz="28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BNazanin"/>
                <a:ea typeface="+mn-ea"/>
                <a:cs typeface="B Niki Outline" panose="00000400000000000000" pitchFamily="2" charset="-78"/>
              </a:rPr>
              <a:t>)</a:t>
            </a:r>
          </a:p>
          <a:p>
            <a:pPr marL="0" marR="0" lvl="0" indent="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fa-IR" sz="28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BNazanin"/>
                <a:ea typeface="+mn-ea"/>
                <a:cs typeface="B Niki Outline" panose="00000400000000000000" pitchFamily="2" charset="-78"/>
              </a:rPr>
              <a:t>3‌ـ جرائم اشخاص ثالث علیه بانک مجازی</a:t>
            </a:r>
          </a:p>
          <a:p>
            <a:pPr marL="0" marR="0" lvl="0" indent="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fa-IR" sz="28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BNazanin"/>
                <a:ea typeface="+mn-ea"/>
                <a:cs typeface="B Niki Outline" panose="00000400000000000000" pitchFamily="2" charset="-78"/>
              </a:rPr>
              <a:t>4- جرائم اشخاص ثالث علیه مشتریان بانک مجازی</a:t>
            </a:r>
          </a:p>
          <a:p>
            <a:pPr algn="r" rtl="1"/>
            <a:endParaRPr lang="fa-IR" sz="2800" dirty="0">
              <a:solidFill>
                <a:prstClr val="black">
                  <a:tint val="75000"/>
                </a:prstClr>
              </a:solidFill>
              <a:latin typeface="BNazanin"/>
            </a:endParaRPr>
          </a:p>
          <a:p>
            <a:pPr algn="r" rtl="1"/>
            <a:endParaRPr lang="fa-IR" sz="2800" dirty="0">
              <a:solidFill>
                <a:prstClr val="black">
                  <a:tint val="75000"/>
                </a:prstClr>
              </a:solidFill>
              <a:latin typeface="BNazanin"/>
            </a:endParaRPr>
          </a:p>
          <a:p>
            <a:pPr marL="0" indent="0" algn="r" rtl="1">
              <a:buNone/>
            </a:pPr>
            <a:endParaRPr lang="fa-IR" dirty="0"/>
          </a:p>
        </p:txBody>
      </p:sp>
      <p:pic>
        <p:nvPicPr>
          <p:cNvPr id="5" name="Picture 4">
            <a:extLst>
              <a:ext uri="{FF2B5EF4-FFF2-40B4-BE49-F238E27FC236}">
                <a16:creationId xmlns:a16="http://schemas.microsoft.com/office/drawing/2014/main" id="{B23504D8-4DB5-46BA-87AE-366CACE0802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71600" y="1412776"/>
            <a:ext cx="4536504" cy="1964184"/>
          </a:xfrm>
          <a:prstGeom prst="rect">
            <a:avLst/>
          </a:prstGeom>
        </p:spPr>
      </p:pic>
    </p:spTree>
    <p:extLst>
      <p:ext uri="{BB962C8B-B14F-4D97-AF65-F5344CB8AC3E}">
        <p14:creationId xmlns:p14="http://schemas.microsoft.com/office/powerpoint/2010/main" val="21694467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99592" y="188640"/>
            <a:ext cx="8056984" cy="792087"/>
          </a:xfrm>
          <a:blipFill>
            <a:blip r:embed="rId3"/>
            <a:tile tx="0" ty="0" sx="100000" sy="100000" flip="none" algn="tl"/>
          </a:blipFill>
        </p:spPr>
        <p:txBody>
          <a:bodyPr>
            <a:normAutofit/>
          </a:bodyPr>
          <a:lstStyle/>
          <a:p>
            <a:pPr lvl="0" rtl="1">
              <a:spcBef>
                <a:spcPct val="20000"/>
              </a:spcBef>
            </a:pPr>
            <a:r>
              <a:rPr lang="fa-IR" sz="2800" b="1" dirty="0" err="1">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نگرشي</a:t>
            </a:r>
            <a:r>
              <a:rPr lang="fa-IR" sz="2800" b="1" dirty="0">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 بر ضوابط </a:t>
            </a:r>
            <a:r>
              <a:rPr lang="fa-IR" sz="2800" b="1" dirty="0" err="1">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ابلاغي</a:t>
            </a:r>
            <a:endParaRPr lang="en-US" sz="3600" b="1" dirty="0">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endParaRPr>
          </a:p>
        </p:txBody>
      </p:sp>
      <p:sp>
        <p:nvSpPr>
          <p:cNvPr id="3" name="Content Placeholder 2"/>
          <p:cNvSpPr>
            <a:spLocks noGrp="1"/>
          </p:cNvSpPr>
          <p:nvPr>
            <p:ph type="subTitle" idx="1"/>
          </p:nvPr>
        </p:nvSpPr>
        <p:spPr>
          <a:xfrm>
            <a:off x="971600" y="1052736"/>
            <a:ext cx="7920880" cy="5616624"/>
          </a:xfrm>
          <a:solidFill>
            <a:schemeClr val="accent5">
              <a:lumMod val="40000"/>
              <a:lumOff val="60000"/>
            </a:schemeClr>
          </a:solidFill>
        </p:spPr>
        <p:txBody>
          <a:bodyPr>
            <a:normAutofit/>
          </a:bodyPr>
          <a:lstStyle/>
          <a:p>
            <a:pPr marL="0" marR="0" lvl="0" indent="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fa-IR" sz="2800" b="0" i="0" u="none" strike="noStrike" kern="1200" cap="none" spc="0" normalizeH="0" baseline="0" noProof="0" dirty="0">
                <a:ln>
                  <a:noFill/>
                </a:ln>
                <a:solidFill>
                  <a:srgbClr val="002060"/>
                </a:solidFill>
                <a:effectLst/>
                <a:uLnTx/>
                <a:uFillTx/>
                <a:latin typeface="BNazanin"/>
                <a:ea typeface="+mn-ea"/>
                <a:cs typeface="B Titr" panose="00000700000000000000" pitchFamily="2" charset="-78"/>
              </a:rPr>
              <a:t>جرائم و کیفرها:</a:t>
            </a:r>
          </a:p>
          <a:p>
            <a:pPr marL="0" marR="0" lvl="0" indent="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fa-IR" sz="2800" b="1" i="0" u="none" strike="noStrike" kern="1200" cap="none" spc="0" normalizeH="0" baseline="0" noProof="0" dirty="0">
                <a:ln>
                  <a:noFill/>
                </a:ln>
                <a:solidFill>
                  <a:srgbClr val="002060"/>
                </a:solidFill>
                <a:effectLst/>
                <a:uLnTx/>
                <a:uFillTx/>
                <a:latin typeface="yekanbakh"/>
                <a:ea typeface="+mn-ea"/>
                <a:cs typeface="B Nikoo" panose="00000400000000000000" pitchFamily="2" charset="-78"/>
              </a:rPr>
              <a:t>1 ـ جرائم بانک </a:t>
            </a:r>
            <a:r>
              <a:rPr kumimoji="0" lang="fa-IR" sz="2000" b="1" i="0" u="none" strike="noStrike" kern="1200" cap="none" spc="0" normalizeH="0" baseline="0" noProof="0" dirty="0">
                <a:ln>
                  <a:noFill/>
                </a:ln>
                <a:solidFill>
                  <a:srgbClr val="002060"/>
                </a:solidFill>
                <a:effectLst/>
                <a:uLnTx/>
                <a:uFillTx/>
                <a:latin typeface="yekanbakh"/>
                <a:ea typeface="+mn-ea"/>
                <a:cs typeface="B Koodak" panose="00000700000000000000" pitchFamily="2" charset="-78"/>
              </a:rPr>
              <a:t>(</a:t>
            </a:r>
            <a:r>
              <a:rPr kumimoji="0" lang="fa-IR" sz="2000" b="0"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yekanbakh"/>
                <a:ea typeface="+mn-ea"/>
                <a:cs typeface="B Koodak" panose="00000700000000000000" pitchFamily="2" charset="-78"/>
              </a:rPr>
              <a:t>به عنوان شخصیت حقوقی</a:t>
            </a:r>
            <a:r>
              <a:rPr kumimoji="0" lang="fa-IR" sz="2000" b="1" i="0" u="none" strike="noStrike" kern="1200" cap="none" spc="0" normalizeH="0" baseline="0" noProof="0" dirty="0">
                <a:ln>
                  <a:noFill/>
                </a:ln>
                <a:solidFill>
                  <a:srgbClr val="002060"/>
                </a:solidFill>
                <a:effectLst/>
                <a:uLnTx/>
                <a:uFillTx/>
                <a:latin typeface="yekanbakh"/>
                <a:ea typeface="+mn-ea"/>
                <a:cs typeface="B Koodak" panose="00000700000000000000" pitchFamily="2" charset="-78"/>
              </a:rPr>
              <a:t>)</a:t>
            </a:r>
          </a:p>
          <a:p>
            <a:pPr marL="0" marR="0" lvl="0" indent="0" algn="r"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fa-IR" sz="2800" b="0" i="0" u="none" strike="noStrike" kern="1200" cap="none" spc="0" normalizeH="0" baseline="0" noProof="0" dirty="0">
              <a:ln>
                <a:noFill/>
              </a:ln>
              <a:solidFill>
                <a:prstClr val="black">
                  <a:tint val="75000"/>
                </a:prstClr>
              </a:solidFill>
              <a:effectLst/>
              <a:uLnTx/>
              <a:uFillTx/>
              <a:latin typeface="BNazanin"/>
              <a:ea typeface="+mn-ea"/>
              <a:cs typeface="Arial" panose="020B0604020202020204" pitchFamily="34" charset="0"/>
            </a:endParaRPr>
          </a:p>
          <a:p>
            <a:pPr marL="0" marR="0" lvl="0" indent="0" algn="justLow" defTabSz="914400" rtl="1" eaLnBrk="1" fontAlgn="auto" latinLnBrk="0" hangingPunct="1">
              <a:lnSpc>
                <a:spcPct val="100000"/>
              </a:lnSpc>
              <a:spcBef>
                <a:spcPct val="20000"/>
              </a:spcBef>
              <a:spcAft>
                <a:spcPts val="0"/>
              </a:spcAft>
              <a:buClrTx/>
              <a:buSzTx/>
              <a:buFont typeface="Arial" pitchFamily="34" charset="0"/>
              <a:buNone/>
              <a:tabLst/>
              <a:defRPr/>
            </a:pPr>
            <a:r>
              <a:rPr kumimoji="0" lang="fa-IR" sz="2800" b="1" i="0" u="none" strike="noStrike" kern="1200" cap="none" spc="0" normalizeH="0" baseline="0" noProof="0" dirty="0">
                <a:ln>
                  <a:noFill/>
                </a:ln>
                <a:solidFill>
                  <a:prstClr val="black"/>
                </a:solidFill>
                <a:effectLst>
                  <a:outerShdw blurRad="50800" dist="38100" dir="5400000" algn="t" rotWithShape="0">
                    <a:prstClr val="black">
                      <a:alpha val="40000"/>
                    </a:prstClr>
                  </a:outerShdw>
                </a:effectLst>
                <a:uLnTx/>
                <a:uFillTx/>
                <a:latin typeface="BNazanin"/>
                <a:ea typeface="+mn-ea"/>
                <a:cs typeface="B Niki Border" panose="00000400000000000000" pitchFamily="2" charset="-78"/>
              </a:rPr>
              <a:t>در </a:t>
            </a:r>
            <a:r>
              <a:rPr kumimoji="0" lang="fa-IR" sz="2400" b="1" i="0" u="none" strike="noStrike" kern="1200" cap="none" spc="0" normalizeH="0" baseline="0" noProof="0" dirty="0">
                <a:ln>
                  <a:noFill/>
                </a:ln>
                <a:solidFill>
                  <a:prstClr val="black"/>
                </a:solidFill>
                <a:effectLst>
                  <a:outerShdw blurRad="50800" dist="38100" dir="5400000" algn="t" rotWithShape="0">
                    <a:prstClr val="black">
                      <a:alpha val="40000"/>
                    </a:prstClr>
                  </a:outerShdw>
                </a:effectLst>
                <a:uLnTx/>
                <a:uFillTx/>
                <a:latin typeface="BNazanin"/>
                <a:ea typeface="+mn-ea"/>
                <a:cs typeface="B Niki Border" panose="00000400000000000000" pitchFamily="2" charset="-78"/>
              </a:rPr>
              <a:t>قوانین مختلف از جمله </a:t>
            </a:r>
            <a:r>
              <a:rPr kumimoji="0" lang="fa-IR" sz="2400" b="1" i="0" u="none" strike="noStrike" kern="1200" cap="none" spc="0" normalizeH="0" baseline="0" noProof="0" dirty="0">
                <a:ln>
                  <a:noFill/>
                </a:ln>
                <a:solidFill>
                  <a:prstClr val="black"/>
                </a:solidFill>
                <a:effectLst>
                  <a:glow rad="63500">
                    <a:srgbClr val="C0504D">
                      <a:satMod val="175000"/>
                      <a:alpha val="40000"/>
                    </a:srgbClr>
                  </a:glow>
                  <a:outerShdw blurRad="50800" dist="38100" dir="5400000" algn="t" rotWithShape="0">
                    <a:prstClr val="black">
                      <a:alpha val="40000"/>
                    </a:prstClr>
                  </a:outerShdw>
                </a:effectLst>
                <a:uLnTx/>
                <a:uFillTx/>
                <a:latin typeface="BNazanin"/>
                <a:ea typeface="+mn-ea"/>
                <a:cs typeface="B Niki Border" panose="00000400000000000000" pitchFamily="2" charset="-78"/>
              </a:rPr>
              <a:t>ماده </a:t>
            </a:r>
            <a:r>
              <a:rPr kumimoji="0" lang="fa-IR" sz="2800" b="1" i="0" u="none" strike="noStrike" kern="1200" cap="none" spc="0" normalizeH="0" baseline="0" noProof="0" dirty="0">
                <a:ln>
                  <a:noFill/>
                </a:ln>
                <a:solidFill>
                  <a:prstClr val="black"/>
                </a:solidFill>
                <a:effectLst>
                  <a:glow rad="63500">
                    <a:srgbClr val="C0504D">
                      <a:satMod val="175000"/>
                      <a:alpha val="40000"/>
                    </a:srgbClr>
                  </a:glow>
                  <a:outerShdw blurRad="50800" dist="38100" dir="5400000" algn="t" rotWithShape="0">
                    <a:prstClr val="black">
                      <a:alpha val="40000"/>
                    </a:prstClr>
                  </a:outerShdw>
                </a:effectLst>
                <a:uLnTx/>
                <a:uFillTx/>
                <a:latin typeface="BNazanin"/>
                <a:ea typeface="+mn-ea"/>
                <a:cs typeface="B Niki Border" panose="00000400000000000000" pitchFamily="2" charset="-78"/>
              </a:rPr>
              <a:t>(39) </a:t>
            </a:r>
            <a:r>
              <a:rPr kumimoji="0" lang="fa-IR" sz="2400" b="1" i="0" u="none" strike="noStrike" kern="1200" cap="none" spc="0" normalizeH="0" baseline="0" noProof="0" dirty="0">
                <a:ln>
                  <a:noFill/>
                </a:ln>
                <a:solidFill>
                  <a:prstClr val="black"/>
                </a:solidFill>
                <a:effectLst>
                  <a:glow rad="63500">
                    <a:srgbClr val="C0504D">
                      <a:satMod val="175000"/>
                      <a:alpha val="40000"/>
                    </a:srgbClr>
                  </a:glow>
                  <a:outerShdw blurRad="50800" dist="38100" dir="5400000" algn="t" rotWithShape="0">
                    <a:prstClr val="black">
                      <a:alpha val="40000"/>
                    </a:prstClr>
                  </a:outerShdw>
                </a:effectLst>
                <a:uLnTx/>
                <a:uFillTx/>
                <a:latin typeface="BNazanin"/>
                <a:ea typeface="+mn-ea"/>
                <a:cs typeface="B Niki Border" panose="00000400000000000000" pitchFamily="2" charset="-78"/>
              </a:rPr>
              <a:t>قانون پولی و بانکی کشور،</a:t>
            </a:r>
            <a:r>
              <a:rPr kumimoji="0" lang="fa-IR" sz="2800" b="1" i="0" u="none" strike="noStrike" kern="1200" cap="none" spc="0" normalizeH="0" baseline="0" noProof="0" dirty="0">
                <a:ln>
                  <a:noFill/>
                </a:ln>
                <a:solidFill>
                  <a:prstClr val="black"/>
                </a:solidFill>
                <a:effectLst>
                  <a:glow rad="63500">
                    <a:srgbClr val="C0504D">
                      <a:satMod val="175000"/>
                      <a:alpha val="40000"/>
                    </a:srgbClr>
                  </a:glow>
                  <a:outerShdw blurRad="50800" dist="38100" dir="5400000" algn="t" rotWithShape="0">
                    <a:prstClr val="black">
                      <a:alpha val="40000"/>
                    </a:prstClr>
                  </a:outerShdw>
                </a:effectLst>
                <a:uLnTx/>
                <a:uFillTx/>
                <a:latin typeface="BNazanin"/>
                <a:ea typeface="+mn-ea"/>
                <a:cs typeface="B Niki Border" panose="00000400000000000000" pitchFamily="2" charset="-78"/>
              </a:rPr>
              <a:t> ماده (25) </a:t>
            </a:r>
            <a:r>
              <a:rPr kumimoji="0" lang="fa-IR" sz="2800" b="1" i="0" u="none" strike="noStrike" kern="1200" cap="none" spc="0" normalizeH="0" baseline="0" noProof="0" dirty="0" err="1">
                <a:ln>
                  <a:noFill/>
                </a:ln>
                <a:solidFill>
                  <a:prstClr val="black"/>
                </a:solidFill>
                <a:effectLst>
                  <a:glow rad="63500">
                    <a:srgbClr val="C0504D">
                      <a:satMod val="175000"/>
                      <a:alpha val="40000"/>
                    </a:srgbClr>
                  </a:glow>
                  <a:outerShdw blurRad="50800" dist="38100" dir="5400000" algn="t" rotWithShape="0">
                    <a:prstClr val="black">
                      <a:alpha val="40000"/>
                    </a:prstClr>
                  </a:outerShdw>
                </a:effectLst>
                <a:uLnTx/>
                <a:uFillTx/>
                <a:latin typeface="BNazanin"/>
                <a:ea typeface="+mn-ea"/>
                <a:cs typeface="B Niki Border" panose="00000400000000000000" pitchFamily="2" charset="-78"/>
              </a:rPr>
              <a:t>اصلاحيه</a:t>
            </a:r>
            <a:r>
              <a:rPr kumimoji="0" lang="fa-IR" sz="2800" b="1" i="0" u="none" strike="noStrike" kern="1200" cap="none" spc="0" normalizeH="0" baseline="0" noProof="0" dirty="0">
                <a:ln>
                  <a:noFill/>
                </a:ln>
                <a:solidFill>
                  <a:prstClr val="black"/>
                </a:solidFill>
                <a:effectLst>
                  <a:glow rad="63500">
                    <a:srgbClr val="C0504D">
                      <a:satMod val="175000"/>
                      <a:alpha val="40000"/>
                    </a:srgbClr>
                  </a:glow>
                  <a:outerShdw blurRad="50800" dist="38100" dir="5400000" algn="t" rotWithShape="0">
                    <a:prstClr val="black">
                      <a:alpha val="40000"/>
                    </a:prstClr>
                  </a:outerShdw>
                </a:effectLst>
                <a:uLnTx/>
                <a:uFillTx/>
                <a:latin typeface="BNazanin"/>
                <a:ea typeface="+mn-ea"/>
                <a:cs typeface="B Niki Border" panose="00000400000000000000" pitchFamily="2" charset="-78"/>
              </a:rPr>
              <a:t> قانون صدور چک و یا ماده (20) قانون جرایم </a:t>
            </a:r>
            <a:r>
              <a:rPr kumimoji="0" lang="fa-IR" sz="2800" b="1" i="0" u="none" strike="noStrike" kern="1200" cap="none" spc="0" normalizeH="0" baseline="0" noProof="0" dirty="0" err="1">
                <a:ln>
                  <a:noFill/>
                </a:ln>
                <a:solidFill>
                  <a:prstClr val="black"/>
                </a:solidFill>
                <a:effectLst>
                  <a:glow rad="63500">
                    <a:srgbClr val="C0504D">
                      <a:satMod val="175000"/>
                      <a:alpha val="40000"/>
                    </a:srgbClr>
                  </a:glow>
                  <a:outerShdw blurRad="50800" dist="38100" dir="5400000" algn="t" rotWithShape="0">
                    <a:prstClr val="black">
                      <a:alpha val="40000"/>
                    </a:prstClr>
                  </a:outerShdw>
                </a:effectLst>
                <a:uLnTx/>
                <a:uFillTx/>
                <a:latin typeface="BNazanin"/>
                <a:ea typeface="+mn-ea"/>
                <a:cs typeface="B Niki Border" panose="00000400000000000000" pitchFamily="2" charset="-78"/>
              </a:rPr>
              <a:t>رایانه‌ای</a:t>
            </a:r>
            <a:r>
              <a:rPr kumimoji="0" lang="fa-IR" sz="2800" b="1" i="0" u="none" strike="noStrike" kern="1200" cap="none" spc="0" normalizeH="0" baseline="0" noProof="0" dirty="0">
                <a:ln>
                  <a:noFill/>
                </a:ln>
                <a:solidFill>
                  <a:prstClr val="black"/>
                </a:solidFill>
                <a:effectLst>
                  <a:glow rad="63500">
                    <a:srgbClr val="C0504D">
                      <a:satMod val="175000"/>
                      <a:alpha val="40000"/>
                    </a:srgbClr>
                  </a:glow>
                  <a:outerShdw blurRad="50800" dist="38100" dir="5400000" algn="t" rotWithShape="0">
                    <a:prstClr val="black">
                      <a:alpha val="40000"/>
                    </a:prstClr>
                  </a:outerShdw>
                </a:effectLst>
                <a:uLnTx/>
                <a:uFillTx/>
                <a:latin typeface="BNazanin"/>
                <a:ea typeface="+mn-ea"/>
                <a:cs typeface="B Niki Border" panose="00000400000000000000" pitchFamily="2" charset="-78"/>
              </a:rPr>
              <a:t> حتی </a:t>
            </a:r>
            <a:r>
              <a:rPr kumimoji="0" lang="fa-IR" sz="2800" b="1" i="0" u="none" strike="noStrike" kern="1200" cap="none" spc="0" normalizeH="0" baseline="0" noProof="0" dirty="0" err="1">
                <a:ln>
                  <a:noFill/>
                </a:ln>
                <a:solidFill>
                  <a:prstClr val="black"/>
                </a:solidFill>
                <a:effectLst>
                  <a:glow rad="63500">
                    <a:srgbClr val="C0504D">
                      <a:satMod val="175000"/>
                      <a:alpha val="40000"/>
                    </a:srgbClr>
                  </a:glow>
                  <a:outerShdw blurRad="50800" dist="38100" dir="5400000" algn="t" rotWithShape="0">
                    <a:prstClr val="black">
                      <a:alpha val="40000"/>
                    </a:prstClr>
                  </a:outerShdw>
                </a:effectLst>
                <a:uLnTx/>
                <a:uFillTx/>
                <a:latin typeface="BNazanin"/>
                <a:ea typeface="+mn-ea"/>
                <a:cs typeface="B Niki Border" panose="00000400000000000000" pitchFamily="2" charset="-78"/>
              </a:rPr>
              <a:t>مواردی</a:t>
            </a:r>
            <a:r>
              <a:rPr kumimoji="0" lang="fa-IR" sz="2800" b="1" i="0" u="none" strike="noStrike" kern="1200" cap="none" spc="0" normalizeH="0" baseline="0" noProof="0" dirty="0">
                <a:ln>
                  <a:noFill/>
                </a:ln>
                <a:solidFill>
                  <a:prstClr val="black"/>
                </a:solidFill>
                <a:effectLst>
                  <a:glow rad="63500">
                    <a:srgbClr val="C0504D">
                      <a:satMod val="175000"/>
                      <a:alpha val="40000"/>
                    </a:srgbClr>
                  </a:glow>
                  <a:outerShdw blurRad="50800" dist="38100" dir="5400000" algn="t" rotWithShape="0">
                    <a:prstClr val="black">
                      <a:alpha val="40000"/>
                    </a:prstClr>
                  </a:outerShdw>
                </a:effectLst>
                <a:uLnTx/>
                <a:uFillTx/>
                <a:latin typeface="BNazanin"/>
                <a:ea typeface="+mn-ea"/>
                <a:cs typeface="B Niki Border" panose="00000400000000000000" pitchFamily="2" charset="-78"/>
              </a:rPr>
              <a:t> در قانون مجازات اسلامی</a:t>
            </a:r>
            <a:r>
              <a:rPr kumimoji="0" lang="fa-IR" sz="2800" b="1" i="0" u="none" strike="noStrike" kern="1200" cap="none" spc="0" normalizeH="0" baseline="0" noProof="0" dirty="0">
                <a:ln>
                  <a:noFill/>
                </a:ln>
                <a:solidFill>
                  <a:prstClr val="black"/>
                </a:solidFill>
                <a:effectLst>
                  <a:outerShdw blurRad="50800" dist="38100" dir="5400000" algn="t" rotWithShape="0">
                    <a:prstClr val="black">
                      <a:alpha val="40000"/>
                    </a:prstClr>
                  </a:outerShdw>
                </a:effectLst>
                <a:uLnTx/>
                <a:uFillTx/>
                <a:latin typeface="BNazanin"/>
                <a:ea typeface="+mn-ea"/>
                <a:cs typeface="B Niki Border" panose="00000400000000000000" pitchFamily="2" charset="-78"/>
              </a:rPr>
              <a:t>، مجازات‌هایی نظیر تعطیلی (</a:t>
            </a:r>
            <a:r>
              <a:rPr kumimoji="0" lang="fa-IR" sz="2000" b="1" i="0" u="none" strike="noStrike" kern="1200" cap="none" spc="0" normalizeH="0" baseline="0" noProof="0" dirty="0">
                <a:ln>
                  <a:noFill/>
                </a:ln>
                <a:solidFill>
                  <a:prstClr val="black"/>
                </a:solidFill>
                <a:effectLst>
                  <a:outerShdw blurRad="50800" dist="38100" dir="5400000" algn="t" rotWithShape="0">
                    <a:prstClr val="black">
                      <a:alpha val="40000"/>
                    </a:prstClr>
                  </a:outerShdw>
                </a:effectLst>
                <a:uLnTx/>
                <a:uFillTx/>
                <a:latin typeface="BNazanin"/>
                <a:ea typeface="+mn-ea"/>
                <a:cs typeface="B Niki Border" panose="00000400000000000000" pitchFamily="2" charset="-78"/>
              </a:rPr>
              <a:t>اعم از دائم یا موقت</a:t>
            </a:r>
            <a:r>
              <a:rPr kumimoji="0" lang="fa-IR" sz="2800" b="1" i="0" u="none" strike="noStrike" kern="1200" cap="none" spc="0" normalizeH="0" baseline="0" noProof="0" dirty="0">
                <a:ln>
                  <a:noFill/>
                </a:ln>
                <a:solidFill>
                  <a:prstClr val="black"/>
                </a:solidFill>
                <a:effectLst>
                  <a:outerShdw blurRad="50800" dist="38100" dir="5400000" algn="t" rotWithShape="0">
                    <a:prstClr val="black">
                      <a:alpha val="40000"/>
                    </a:prstClr>
                  </a:outerShdw>
                </a:effectLst>
                <a:uLnTx/>
                <a:uFillTx/>
                <a:latin typeface="BNazanin"/>
                <a:ea typeface="+mn-ea"/>
                <a:cs typeface="B Niki Border" panose="00000400000000000000" pitchFamily="2" charset="-78"/>
              </a:rPr>
              <a:t>) لغو مجوز تأسیس یا فعالیت یا انحلال با تحقق شرایطی و حسب اوضاع و احوال و نوع جرم یا تخلف </a:t>
            </a:r>
            <a:r>
              <a:rPr kumimoji="0" lang="fa-IR" sz="2800" b="1" i="0" u="none" strike="noStrike" kern="1200" cap="none" spc="0" normalizeH="0" baseline="0" noProof="0" dirty="0" err="1">
                <a:ln>
                  <a:noFill/>
                </a:ln>
                <a:solidFill>
                  <a:prstClr val="black"/>
                </a:solidFill>
                <a:effectLst>
                  <a:outerShdw blurRad="50800" dist="38100" dir="5400000" algn="t" rotWithShape="0">
                    <a:prstClr val="black">
                      <a:alpha val="40000"/>
                    </a:prstClr>
                  </a:outerShdw>
                </a:effectLst>
                <a:uLnTx/>
                <a:uFillTx/>
                <a:latin typeface="BNazanin"/>
                <a:ea typeface="+mn-ea"/>
                <a:cs typeface="B Niki Border" panose="00000400000000000000" pitchFamily="2" charset="-78"/>
              </a:rPr>
              <a:t>ارتکابی</a:t>
            </a:r>
            <a:r>
              <a:rPr kumimoji="0" lang="fa-IR" sz="2800" b="1" i="0" u="none" strike="noStrike" kern="1200" cap="none" spc="0" normalizeH="0" baseline="0" noProof="0" dirty="0">
                <a:ln>
                  <a:noFill/>
                </a:ln>
                <a:solidFill>
                  <a:prstClr val="black"/>
                </a:solidFill>
                <a:effectLst>
                  <a:outerShdw blurRad="50800" dist="38100" dir="5400000" algn="t" rotWithShape="0">
                    <a:prstClr val="black">
                      <a:alpha val="40000"/>
                    </a:prstClr>
                  </a:outerShdw>
                </a:effectLst>
                <a:uLnTx/>
                <a:uFillTx/>
                <a:latin typeface="BNazanin"/>
                <a:ea typeface="+mn-ea"/>
                <a:cs typeface="B Niki Border" panose="00000400000000000000" pitchFamily="2" charset="-78"/>
              </a:rPr>
              <a:t> برای مجازات شخص حقوقی در نظر گرفته شده است که در مورد جرایم یا تخلفات بانک دیجیتال </a:t>
            </a:r>
            <a:r>
              <a:rPr kumimoji="0" lang="fa-IR" sz="2800" b="1" i="0" u="none" strike="noStrike" kern="1200" cap="none" spc="0" normalizeH="0" baseline="0" noProof="0" dirty="0" err="1">
                <a:ln>
                  <a:noFill/>
                </a:ln>
                <a:solidFill>
                  <a:prstClr val="black"/>
                </a:solidFill>
                <a:effectLst>
                  <a:outerShdw blurRad="50800" dist="38100" dir="5400000" algn="t" rotWithShape="0">
                    <a:prstClr val="black">
                      <a:alpha val="40000"/>
                    </a:prstClr>
                  </a:outerShdw>
                </a:effectLst>
                <a:uLnTx/>
                <a:uFillTx/>
                <a:latin typeface="BNazanin"/>
                <a:ea typeface="+mn-ea"/>
                <a:cs typeface="B Niki Border" panose="00000400000000000000" pitchFamily="2" charset="-78"/>
              </a:rPr>
              <a:t>نیزقابل</a:t>
            </a:r>
            <a:r>
              <a:rPr kumimoji="0" lang="fa-IR" sz="2800" b="1" i="0" u="none" strike="noStrike" kern="1200" cap="none" spc="0" normalizeH="0" baseline="0" noProof="0" dirty="0">
                <a:ln>
                  <a:noFill/>
                </a:ln>
                <a:solidFill>
                  <a:prstClr val="black"/>
                </a:solidFill>
                <a:effectLst>
                  <a:outerShdw blurRad="50800" dist="38100" dir="5400000" algn="t" rotWithShape="0">
                    <a:prstClr val="black">
                      <a:alpha val="40000"/>
                    </a:prstClr>
                  </a:outerShdw>
                </a:effectLst>
                <a:uLnTx/>
                <a:uFillTx/>
                <a:latin typeface="BNazanin"/>
                <a:ea typeface="+mn-ea"/>
                <a:cs typeface="B Niki Border" panose="00000400000000000000" pitchFamily="2" charset="-78"/>
              </a:rPr>
              <a:t> </a:t>
            </a:r>
            <a:r>
              <a:rPr kumimoji="0" lang="fa-IR" sz="2800" b="1" i="0" u="none" strike="noStrike" kern="1200" cap="none" spc="0" normalizeH="0" baseline="0" noProof="0" dirty="0" err="1">
                <a:ln>
                  <a:noFill/>
                </a:ln>
                <a:solidFill>
                  <a:prstClr val="black"/>
                </a:solidFill>
                <a:effectLst>
                  <a:outerShdw blurRad="50800" dist="38100" dir="5400000" algn="t" rotWithShape="0">
                    <a:prstClr val="black">
                      <a:alpha val="40000"/>
                    </a:prstClr>
                  </a:outerShdw>
                </a:effectLst>
                <a:uLnTx/>
                <a:uFillTx/>
                <a:latin typeface="BNazanin"/>
                <a:ea typeface="+mn-ea"/>
                <a:cs typeface="B Niki Border" panose="00000400000000000000" pitchFamily="2" charset="-78"/>
              </a:rPr>
              <a:t>تسری</a:t>
            </a:r>
            <a:r>
              <a:rPr kumimoji="0" lang="fa-IR" sz="2800" b="1" i="0" u="none" strike="noStrike" kern="1200" cap="none" spc="0" normalizeH="0" baseline="0" noProof="0" dirty="0">
                <a:ln>
                  <a:noFill/>
                </a:ln>
                <a:solidFill>
                  <a:prstClr val="black"/>
                </a:solidFill>
                <a:effectLst>
                  <a:outerShdw blurRad="50800" dist="38100" dir="5400000" algn="t" rotWithShape="0">
                    <a:prstClr val="black">
                      <a:alpha val="40000"/>
                    </a:prstClr>
                  </a:outerShdw>
                </a:effectLst>
                <a:uLnTx/>
                <a:uFillTx/>
                <a:latin typeface="BNazanin"/>
                <a:ea typeface="+mn-ea"/>
                <a:cs typeface="B Niki Border" panose="00000400000000000000" pitchFamily="2" charset="-78"/>
              </a:rPr>
              <a:t> است.</a:t>
            </a:r>
          </a:p>
          <a:p>
            <a:pPr marL="0" indent="0" algn="r" rtl="1">
              <a:buNone/>
            </a:pPr>
            <a:r>
              <a:rPr lang="fa-IR" dirty="0"/>
              <a:t> </a:t>
            </a:r>
          </a:p>
          <a:p>
            <a:pPr marL="0" indent="0" algn="r" rtl="1">
              <a:buNone/>
            </a:pPr>
            <a:endParaRPr lang="fa-IR" dirty="0"/>
          </a:p>
        </p:txBody>
      </p:sp>
    </p:spTree>
    <p:extLst>
      <p:ext uri="{BB962C8B-B14F-4D97-AF65-F5344CB8AC3E}">
        <p14:creationId xmlns:p14="http://schemas.microsoft.com/office/powerpoint/2010/main" val="19014306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99592" y="188640"/>
            <a:ext cx="8056984" cy="792087"/>
          </a:xfrm>
          <a:blipFill>
            <a:blip r:embed="rId3"/>
            <a:tile tx="0" ty="0" sx="100000" sy="100000" flip="none" algn="tl"/>
          </a:blipFill>
        </p:spPr>
        <p:txBody>
          <a:bodyPr>
            <a:normAutofit/>
          </a:bodyPr>
          <a:lstStyle/>
          <a:p>
            <a:pPr lvl="0" rtl="1">
              <a:spcBef>
                <a:spcPct val="20000"/>
              </a:spcBef>
            </a:pPr>
            <a:r>
              <a:rPr lang="fa-IR" sz="2800" b="1" dirty="0" err="1">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نگرشي</a:t>
            </a:r>
            <a:r>
              <a:rPr lang="fa-IR" sz="2800" b="1" dirty="0">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 بر ضوابط </a:t>
            </a:r>
            <a:r>
              <a:rPr lang="fa-IR" sz="2800" b="1" dirty="0" err="1">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ابلاغي</a:t>
            </a:r>
            <a:endParaRPr lang="en-US" sz="3600" b="1" dirty="0">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endParaRPr>
          </a:p>
        </p:txBody>
      </p:sp>
      <p:sp>
        <p:nvSpPr>
          <p:cNvPr id="3" name="Content Placeholder 2"/>
          <p:cNvSpPr>
            <a:spLocks noGrp="1"/>
          </p:cNvSpPr>
          <p:nvPr>
            <p:ph type="subTitle" idx="1"/>
          </p:nvPr>
        </p:nvSpPr>
        <p:spPr>
          <a:xfrm>
            <a:off x="971600" y="1052736"/>
            <a:ext cx="7920880" cy="5616624"/>
          </a:xfrm>
          <a:solidFill>
            <a:schemeClr val="accent5">
              <a:lumMod val="40000"/>
              <a:lumOff val="60000"/>
            </a:schemeClr>
          </a:solidFill>
        </p:spPr>
        <p:txBody>
          <a:bodyPr>
            <a:normAutofit/>
          </a:bodyPr>
          <a:lstStyle/>
          <a:p>
            <a:pPr marL="0" marR="0" lvl="0" indent="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fa-IR" sz="2800" b="0" i="0" u="none" strike="noStrike" kern="1200" cap="none" spc="0" normalizeH="0" baseline="0" noProof="0" dirty="0">
                <a:ln>
                  <a:noFill/>
                </a:ln>
                <a:solidFill>
                  <a:srgbClr val="002060"/>
                </a:solidFill>
                <a:effectLst/>
                <a:uLnTx/>
                <a:uFillTx/>
                <a:latin typeface="BNazanin"/>
                <a:ea typeface="+mn-ea"/>
                <a:cs typeface="B Titr" panose="00000700000000000000" pitchFamily="2" charset="-78"/>
              </a:rPr>
              <a:t>جرائم و کیفرها:</a:t>
            </a:r>
          </a:p>
          <a:p>
            <a:pPr marL="0" marR="0" lvl="0" indent="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fa-IR" sz="2800" b="1" i="0" u="none" strike="noStrike" kern="1200" cap="none" spc="0" normalizeH="0" baseline="0" noProof="0" dirty="0">
                <a:ln>
                  <a:noFill/>
                </a:ln>
                <a:solidFill>
                  <a:srgbClr val="002060"/>
                </a:solidFill>
                <a:effectLst/>
                <a:uLnTx/>
                <a:uFillTx/>
                <a:latin typeface="yekanbakh"/>
                <a:ea typeface="+mn-ea"/>
                <a:cs typeface="B Nikoo" panose="00000400000000000000" pitchFamily="2" charset="-78"/>
              </a:rPr>
              <a:t>2 ـ جرائم مدیران و کارکنان بانک </a:t>
            </a:r>
            <a:r>
              <a:rPr kumimoji="0" lang="fa-IR" sz="2000" b="0"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yekanbakh"/>
                <a:ea typeface="+mn-ea"/>
                <a:cs typeface="B Koodak" panose="00000700000000000000" pitchFamily="2" charset="-78"/>
              </a:rPr>
              <a:t>(اشخاص حقیقی)</a:t>
            </a:r>
          </a:p>
          <a:p>
            <a:pPr marL="0" marR="0" lvl="0" indent="0" algn="r"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fa-IR" sz="2800" b="0" i="0" u="none" strike="noStrike" kern="1200" cap="none" spc="0" normalizeH="0" baseline="0" noProof="0" dirty="0">
              <a:ln>
                <a:noFill/>
              </a:ln>
              <a:solidFill>
                <a:prstClr val="black">
                  <a:tint val="75000"/>
                </a:prstClr>
              </a:solidFill>
              <a:effectLst/>
              <a:uLnTx/>
              <a:uFillTx/>
              <a:latin typeface="BNazanin"/>
              <a:ea typeface="+mn-ea"/>
              <a:cs typeface="Arial" panose="020B0604020202020204" pitchFamily="34" charset="0"/>
            </a:endParaRPr>
          </a:p>
          <a:p>
            <a:pPr marL="0" marR="0" lvl="0" indent="0" algn="justLow" defTabSz="914400" rtl="1" eaLnBrk="1" fontAlgn="auto" latinLnBrk="0" hangingPunct="1">
              <a:lnSpc>
                <a:spcPct val="100000"/>
              </a:lnSpc>
              <a:spcBef>
                <a:spcPct val="20000"/>
              </a:spcBef>
              <a:spcAft>
                <a:spcPts val="0"/>
              </a:spcAft>
              <a:buClrTx/>
              <a:buSzTx/>
              <a:buFont typeface="Arial" pitchFamily="34" charset="0"/>
              <a:buNone/>
              <a:tabLst/>
              <a:defRPr/>
            </a:pPr>
            <a:r>
              <a:rPr kumimoji="0" lang="fa-IR" sz="2800" b="1" i="0" u="none" strike="noStrike" kern="1200" cap="none" spc="0" normalizeH="0" baseline="0" noProof="0" dirty="0">
                <a:ln>
                  <a:noFill/>
                </a:ln>
                <a:solidFill>
                  <a:prstClr val="black"/>
                </a:solidFill>
                <a:effectLst>
                  <a:outerShdw blurRad="50800" dist="38100" dir="5400000" algn="t" rotWithShape="0">
                    <a:prstClr val="black">
                      <a:alpha val="40000"/>
                    </a:prstClr>
                  </a:outerShdw>
                </a:effectLst>
                <a:uLnTx/>
                <a:uFillTx/>
                <a:latin typeface="BNazanin"/>
                <a:ea typeface="+mn-ea"/>
                <a:cs typeface="B Niki Border" panose="00000400000000000000" pitchFamily="2" charset="-78"/>
              </a:rPr>
              <a:t>جرایم </a:t>
            </a:r>
            <a:r>
              <a:rPr kumimoji="0" lang="fa-IR" sz="2800" b="1" i="0" u="none" strike="noStrike" kern="1200" cap="none" spc="0" normalizeH="0" baseline="0" noProof="0" dirty="0" err="1">
                <a:ln>
                  <a:noFill/>
                </a:ln>
                <a:solidFill>
                  <a:prstClr val="black"/>
                </a:solidFill>
                <a:effectLst>
                  <a:outerShdw blurRad="50800" dist="38100" dir="5400000" algn="t" rotWithShape="0">
                    <a:prstClr val="black">
                      <a:alpha val="40000"/>
                    </a:prstClr>
                  </a:outerShdw>
                </a:effectLst>
                <a:uLnTx/>
                <a:uFillTx/>
                <a:latin typeface="BNazanin"/>
                <a:ea typeface="+mn-ea"/>
                <a:cs typeface="B Niki Border" panose="00000400000000000000" pitchFamily="2" charset="-78"/>
              </a:rPr>
              <a:t>ارتکابی</a:t>
            </a:r>
            <a:r>
              <a:rPr kumimoji="0" lang="fa-IR" sz="2800" b="1" i="0" u="none" strike="noStrike" kern="1200" cap="none" spc="0" normalizeH="0" baseline="0" noProof="0" dirty="0">
                <a:ln>
                  <a:noFill/>
                </a:ln>
                <a:solidFill>
                  <a:prstClr val="black"/>
                </a:solidFill>
                <a:effectLst>
                  <a:outerShdw blurRad="50800" dist="38100" dir="5400000" algn="t" rotWithShape="0">
                    <a:prstClr val="black">
                      <a:alpha val="40000"/>
                    </a:prstClr>
                  </a:outerShdw>
                </a:effectLst>
                <a:uLnTx/>
                <a:uFillTx/>
                <a:latin typeface="BNazanin"/>
                <a:ea typeface="+mn-ea"/>
                <a:cs typeface="B Niki Border" panose="00000400000000000000" pitchFamily="2" charset="-78"/>
              </a:rPr>
              <a:t> توسط </a:t>
            </a:r>
            <a:r>
              <a:rPr kumimoji="0" lang="fa-IR" sz="2800" b="1" i="0" u="sng" strike="noStrike" kern="1200" cap="none" spc="0" normalizeH="0" baseline="0" noProof="0" dirty="0">
                <a:ln>
                  <a:noFill/>
                </a:ln>
                <a:solidFill>
                  <a:prstClr val="black"/>
                </a:solidFill>
                <a:effectLst>
                  <a:outerShdw blurRad="50800" dist="38100" dir="5400000" algn="t" rotWithShape="0">
                    <a:prstClr val="black">
                      <a:alpha val="40000"/>
                    </a:prstClr>
                  </a:outerShdw>
                </a:effectLst>
                <a:uLnTx/>
                <a:uFillTx/>
                <a:latin typeface="BNazanin"/>
                <a:ea typeface="+mn-ea"/>
                <a:cs typeface="B Niki Border" panose="00000400000000000000" pitchFamily="2" charset="-78"/>
              </a:rPr>
              <a:t>مدیران و کارکنان بانک</a:t>
            </a:r>
            <a:r>
              <a:rPr kumimoji="0" lang="fa-IR" sz="2800" b="1" i="0" u="none" strike="noStrike" kern="1200" cap="none" spc="0" normalizeH="0" baseline="0" noProof="0" dirty="0">
                <a:ln>
                  <a:noFill/>
                </a:ln>
                <a:solidFill>
                  <a:prstClr val="black"/>
                </a:solidFill>
                <a:effectLst>
                  <a:outerShdw blurRad="50800" dist="38100" dir="5400000" algn="t" rotWithShape="0">
                    <a:prstClr val="black">
                      <a:alpha val="40000"/>
                    </a:prstClr>
                  </a:outerShdw>
                </a:effectLst>
                <a:uLnTx/>
                <a:uFillTx/>
                <a:latin typeface="BNazanin"/>
                <a:ea typeface="+mn-ea"/>
                <a:cs typeface="B Niki Border" panose="00000400000000000000" pitchFamily="2" charset="-78"/>
              </a:rPr>
              <a:t>، عمدتاً در قالب عناوین جزایی مربوط از قبیل سرقت، جعل، اختلاس، ارتشاء و...بوده که مجازات آن نیز حسب مورد تابع قوانین </a:t>
            </a:r>
            <a:r>
              <a:rPr kumimoji="0" lang="fa-IR" sz="2800" b="1" i="0" u="none" strike="noStrike" kern="1200" cap="none" spc="0" normalizeH="0" baseline="0" noProof="0" dirty="0" err="1">
                <a:ln>
                  <a:noFill/>
                </a:ln>
                <a:solidFill>
                  <a:prstClr val="black"/>
                </a:solidFill>
                <a:effectLst>
                  <a:outerShdw blurRad="50800" dist="38100" dir="5400000" algn="t" rotWithShape="0">
                    <a:prstClr val="black">
                      <a:alpha val="40000"/>
                    </a:prstClr>
                  </a:outerShdw>
                </a:effectLst>
                <a:uLnTx/>
                <a:uFillTx/>
                <a:latin typeface="BNazanin"/>
                <a:ea typeface="+mn-ea"/>
                <a:cs typeface="B Niki Border" panose="00000400000000000000" pitchFamily="2" charset="-78"/>
              </a:rPr>
              <a:t>ومقررات</a:t>
            </a:r>
            <a:r>
              <a:rPr kumimoji="0" lang="fa-IR" sz="2800" b="1" i="0" u="none" strike="noStrike" kern="1200" cap="none" spc="0" normalizeH="0" baseline="0" noProof="0" dirty="0">
                <a:ln>
                  <a:noFill/>
                </a:ln>
                <a:solidFill>
                  <a:prstClr val="black"/>
                </a:solidFill>
                <a:effectLst>
                  <a:outerShdw blurRad="50800" dist="38100" dir="5400000" algn="t" rotWithShape="0">
                    <a:prstClr val="black">
                      <a:alpha val="40000"/>
                    </a:prstClr>
                  </a:outerShdw>
                </a:effectLst>
                <a:uLnTx/>
                <a:uFillTx/>
                <a:latin typeface="BNazanin"/>
                <a:ea typeface="+mn-ea"/>
                <a:cs typeface="B Niki Border" panose="00000400000000000000" pitchFamily="2" charset="-78"/>
              </a:rPr>
              <a:t> مربوط از جمله </a:t>
            </a:r>
            <a:r>
              <a:rPr kumimoji="0" lang="fa-IR" sz="2800" b="1" i="0" u="none" strike="noStrike" kern="1200" cap="none" spc="0" normalizeH="0" baseline="0" noProof="0" dirty="0" err="1">
                <a:ln>
                  <a:noFill/>
                </a:ln>
                <a:solidFill>
                  <a:prstClr val="black"/>
                </a:solidFill>
                <a:effectLst>
                  <a:outerShdw blurRad="50800" dist="38100" dir="5400000" algn="t" rotWithShape="0">
                    <a:prstClr val="black">
                      <a:alpha val="40000"/>
                    </a:prstClr>
                  </a:outerShdw>
                </a:effectLst>
                <a:uLnTx/>
                <a:uFillTx/>
                <a:latin typeface="BNazanin"/>
                <a:ea typeface="+mn-ea"/>
                <a:cs typeface="B Niki Border" panose="00000400000000000000" pitchFamily="2" charset="-78"/>
              </a:rPr>
              <a:t>مجازات‌های</a:t>
            </a:r>
            <a:r>
              <a:rPr kumimoji="0" lang="fa-IR" sz="2800" b="1" i="0" u="none" strike="noStrike" kern="1200" cap="none" spc="0" normalizeH="0" baseline="0" noProof="0" dirty="0">
                <a:ln>
                  <a:noFill/>
                </a:ln>
                <a:solidFill>
                  <a:prstClr val="black"/>
                </a:solidFill>
                <a:effectLst>
                  <a:outerShdw blurRad="50800" dist="38100" dir="5400000" algn="t" rotWithShape="0">
                    <a:prstClr val="black">
                      <a:alpha val="40000"/>
                    </a:prstClr>
                  </a:outerShdw>
                </a:effectLst>
                <a:uLnTx/>
                <a:uFillTx/>
                <a:latin typeface="BNazanin"/>
                <a:ea typeface="+mn-ea"/>
                <a:cs typeface="B Niki Border" panose="00000400000000000000" pitchFamily="2" charset="-78"/>
              </a:rPr>
              <a:t> در نظر گرفته شده برای مدیران </a:t>
            </a:r>
            <a:r>
              <a:rPr kumimoji="0" lang="fa-IR" sz="2800" b="1" i="0" u="none" strike="noStrike" kern="1200" cap="none" spc="0" normalizeH="0" baseline="0" noProof="0" dirty="0" err="1">
                <a:ln>
                  <a:noFill/>
                </a:ln>
                <a:solidFill>
                  <a:prstClr val="black"/>
                </a:solidFill>
                <a:effectLst>
                  <a:outerShdw blurRad="50800" dist="38100" dir="5400000" algn="t" rotWithShape="0">
                    <a:prstClr val="black">
                      <a:alpha val="40000"/>
                    </a:prstClr>
                  </a:outerShdw>
                </a:effectLst>
                <a:uLnTx/>
                <a:uFillTx/>
                <a:latin typeface="BNazanin"/>
                <a:ea typeface="+mn-ea"/>
                <a:cs typeface="B Niki Border" panose="00000400000000000000" pitchFamily="2" charset="-78"/>
              </a:rPr>
              <a:t>شرکت‌های</a:t>
            </a:r>
            <a:r>
              <a:rPr kumimoji="0" lang="fa-IR" sz="2800" b="1" i="0" u="none" strike="noStrike" kern="1200" cap="none" spc="0" normalizeH="0" baseline="0" noProof="0" dirty="0">
                <a:ln>
                  <a:noFill/>
                </a:ln>
                <a:solidFill>
                  <a:prstClr val="black"/>
                </a:solidFill>
                <a:effectLst>
                  <a:outerShdw blurRad="50800" dist="38100" dir="5400000" algn="t" rotWithShape="0">
                    <a:prstClr val="black">
                      <a:alpha val="40000"/>
                    </a:prstClr>
                  </a:outerShdw>
                </a:effectLst>
                <a:uLnTx/>
                <a:uFillTx/>
                <a:latin typeface="BNazanin"/>
                <a:ea typeface="+mn-ea"/>
                <a:cs typeface="B Niki Border" panose="00000400000000000000" pitchFamily="2" charset="-78"/>
              </a:rPr>
              <a:t> سهامی در </a:t>
            </a:r>
            <a:r>
              <a:rPr kumimoji="0" lang="fa-IR" sz="2400" b="1" i="0" u="none" strike="noStrike" kern="1200" cap="none" spc="0" normalizeH="0" baseline="0" noProof="0" dirty="0">
                <a:ln>
                  <a:noFill/>
                </a:ln>
                <a:solidFill>
                  <a:prstClr val="black"/>
                </a:solidFill>
                <a:effectLst>
                  <a:glow rad="63500">
                    <a:srgbClr val="C0504D">
                      <a:satMod val="175000"/>
                      <a:alpha val="40000"/>
                    </a:srgbClr>
                  </a:glow>
                  <a:outerShdw blurRad="50800" dist="38100" dir="5400000" algn="t" rotWithShape="0">
                    <a:prstClr val="black">
                      <a:alpha val="40000"/>
                    </a:prstClr>
                  </a:outerShdw>
                </a:effectLst>
                <a:uLnTx/>
                <a:uFillTx/>
                <a:latin typeface="BNazanin"/>
                <a:ea typeface="+mn-ea"/>
                <a:cs typeface="B Niki Border" panose="00000400000000000000" pitchFamily="2" charset="-78"/>
              </a:rPr>
              <a:t>لایحه اصلاحی سال 1347 قانون تجارت (مواد 246، 258 و 260 لایحه)</a:t>
            </a:r>
            <a:r>
              <a:rPr kumimoji="0" lang="fa-IR" sz="2800" b="1" i="0" u="none" strike="noStrike" kern="1200" cap="none" spc="0" normalizeH="0" baseline="0" noProof="0" dirty="0">
                <a:ln>
                  <a:noFill/>
                </a:ln>
                <a:solidFill>
                  <a:prstClr val="black"/>
                </a:solidFill>
                <a:effectLst>
                  <a:outerShdw blurRad="50800" dist="38100" dir="5400000" algn="t" rotWithShape="0">
                    <a:prstClr val="black">
                      <a:alpha val="40000"/>
                    </a:prstClr>
                  </a:outerShdw>
                </a:effectLst>
                <a:uLnTx/>
                <a:uFillTx/>
                <a:latin typeface="BNazanin"/>
                <a:ea typeface="+mn-ea"/>
                <a:cs typeface="B Niki Border" panose="00000400000000000000" pitchFamily="2" charset="-78"/>
              </a:rPr>
              <a:t>، </a:t>
            </a:r>
            <a:r>
              <a:rPr kumimoji="0" lang="fa-IR" sz="2400" b="1" i="0" u="none" strike="noStrike" kern="1200" cap="none" spc="0" normalizeH="0" baseline="0" noProof="0" dirty="0">
                <a:ln>
                  <a:noFill/>
                </a:ln>
                <a:solidFill>
                  <a:prstClr val="black"/>
                </a:solidFill>
                <a:effectLst>
                  <a:glow rad="63500">
                    <a:srgbClr val="C0504D">
                      <a:satMod val="175000"/>
                      <a:alpha val="40000"/>
                    </a:srgbClr>
                  </a:glow>
                  <a:outerShdw blurRad="50800" dist="38100" dir="5400000" algn="t" rotWithShape="0">
                    <a:prstClr val="black">
                      <a:alpha val="40000"/>
                    </a:prstClr>
                  </a:outerShdw>
                </a:effectLst>
                <a:uLnTx/>
                <a:uFillTx/>
                <a:latin typeface="BNazanin"/>
                <a:ea typeface="+mn-ea"/>
                <a:cs typeface="B Niki Border" panose="00000400000000000000" pitchFamily="2" charset="-78"/>
              </a:rPr>
              <a:t>قانون مجازات اسلامی یا قانون جرایم </a:t>
            </a:r>
            <a:r>
              <a:rPr kumimoji="0" lang="fa-IR" sz="2400" b="1" i="0" u="none" strike="noStrike" kern="1200" cap="none" spc="0" normalizeH="0" baseline="0" noProof="0" dirty="0" err="1">
                <a:ln>
                  <a:noFill/>
                </a:ln>
                <a:solidFill>
                  <a:prstClr val="black"/>
                </a:solidFill>
                <a:effectLst>
                  <a:glow rad="63500">
                    <a:srgbClr val="C0504D">
                      <a:satMod val="175000"/>
                      <a:alpha val="40000"/>
                    </a:srgbClr>
                  </a:glow>
                  <a:outerShdw blurRad="50800" dist="38100" dir="5400000" algn="t" rotWithShape="0">
                    <a:prstClr val="black">
                      <a:alpha val="40000"/>
                    </a:prstClr>
                  </a:outerShdw>
                </a:effectLst>
                <a:uLnTx/>
                <a:uFillTx/>
                <a:latin typeface="BNazanin"/>
                <a:ea typeface="+mn-ea"/>
                <a:cs typeface="B Niki Border" panose="00000400000000000000" pitchFamily="2" charset="-78"/>
              </a:rPr>
              <a:t>رایانه‌ای</a:t>
            </a:r>
            <a:r>
              <a:rPr kumimoji="0" lang="fa-IR" sz="2800" b="1" i="0" u="none" strike="noStrike" kern="1200" cap="none" spc="0" normalizeH="0" baseline="0" noProof="0" dirty="0">
                <a:ln>
                  <a:noFill/>
                </a:ln>
                <a:solidFill>
                  <a:prstClr val="black"/>
                </a:solidFill>
                <a:effectLst>
                  <a:outerShdw blurRad="50800" dist="38100" dir="5400000" algn="t" rotWithShape="0">
                    <a:prstClr val="black">
                      <a:alpha val="40000"/>
                    </a:prstClr>
                  </a:outerShdw>
                </a:effectLst>
                <a:uLnTx/>
                <a:uFillTx/>
                <a:latin typeface="BNazanin"/>
                <a:ea typeface="+mn-ea"/>
                <a:cs typeface="B Niki Border" panose="00000400000000000000" pitchFamily="2" charset="-78"/>
              </a:rPr>
              <a:t> مصوب سال 1388می‌باشد.</a:t>
            </a:r>
            <a:r>
              <a:rPr lang="fa-IR" dirty="0"/>
              <a:t> </a:t>
            </a:r>
          </a:p>
          <a:p>
            <a:pPr marL="0" indent="0" algn="r" rtl="1">
              <a:buNone/>
            </a:pPr>
            <a:endParaRPr lang="fa-IR" dirty="0"/>
          </a:p>
        </p:txBody>
      </p:sp>
    </p:spTree>
    <p:extLst>
      <p:ext uri="{BB962C8B-B14F-4D97-AF65-F5344CB8AC3E}">
        <p14:creationId xmlns:p14="http://schemas.microsoft.com/office/powerpoint/2010/main" val="12827410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99592" y="188640"/>
            <a:ext cx="8056984" cy="792087"/>
          </a:xfrm>
          <a:blipFill>
            <a:blip r:embed="rId3"/>
            <a:tile tx="0" ty="0" sx="100000" sy="100000" flip="none" algn="tl"/>
          </a:blipFill>
        </p:spPr>
        <p:txBody>
          <a:bodyPr>
            <a:normAutofit/>
          </a:bodyPr>
          <a:lstStyle/>
          <a:p>
            <a:pPr lvl="0" rtl="1">
              <a:spcBef>
                <a:spcPct val="20000"/>
              </a:spcBef>
            </a:pPr>
            <a:r>
              <a:rPr lang="fa-IR" sz="2800" b="1" dirty="0" err="1">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نگرشي</a:t>
            </a:r>
            <a:r>
              <a:rPr lang="fa-IR" sz="2800" b="1" dirty="0">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 بر ضوابط </a:t>
            </a:r>
            <a:r>
              <a:rPr lang="fa-IR" sz="2800" b="1" dirty="0" err="1">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ابلاغي</a:t>
            </a:r>
            <a:endParaRPr lang="en-US" sz="3600" b="1" dirty="0">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endParaRPr>
          </a:p>
        </p:txBody>
      </p:sp>
      <p:sp>
        <p:nvSpPr>
          <p:cNvPr id="3" name="Content Placeholder 2"/>
          <p:cNvSpPr>
            <a:spLocks noGrp="1"/>
          </p:cNvSpPr>
          <p:nvPr>
            <p:ph type="subTitle" idx="1"/>
          </p:nvPr>
        </p:nvSpPr>
        <p:spPr>
          <a:xfrm>
            <a:off x="971600" y="1052736"/>
            <a:ext cx="7920880" cy="5616624"/>
          </a:xfrm>
          <a:solidFill>
            <a:schemeClr val="accent5">
              <a:lumMod val="40000"/>
              <a:lumOff val="60000"/>
            </a:schemeClr>
          </a:solidFill>
        </p:spPr>
        <p:txBody>
          <a:bodyPr>
            <a:normAutofit/>
          </a:bodyPr>
          <a:lstStyle/>
          <a:p>
            <a:pPr marL="0" indent="0" algn="justLow" rtl="1">
              <a:buNone/>
            </a:pPr>
            <a:r>
              <a:rPr lang="fa-IR" sz="26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Titr" panose="00000700000000000000" pitchFamily="2" charset="-78"/>
              </a:rPr>
              <a:t>مصوبات دولت و </a:t>
            </a:r>
            <a:r>
              <a:rPr lang="fa-IR" sz="2600" b="1" dirty="0" err="1">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Titr" panose="00000700000000000000" pitchFamily="2" charset="-78"/>
              </a:rPr>
              <a:t>شوراي</a:t>
            </a:r>
            <a:r>
              <a:rPr lang="fa-IR" sz="26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Titr" panose="00000700000000000000" pitchFamily="2" charset="-78"/>
              </a:rPr>
              <a:t> پول و اعتبار :</a:t>
            </a:r>
          </a:p>
          <a:p>
            <a:pPr marL="0" indent="0" algn="justLow" rtl="1">
              <a:buNone/>
            </a:pPr>
            <a:endParaRPr lang="fa-IR" sz="28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Titr" panose="00000700000000000000" pitchFamily="2" charset="-78"/>
            </a:endParaRPr>
          </a:p>
          <a:p>
            <a:pPr marL="457200" indent="-457200" algn="justLow" rtl="1">
              <a:buFont typeface="Wingdings" panose="05000000000000000000" pitchFamily="2" charset="2"/>
              <a:buChar char="q"/>
            </a:pPr>
            <a:r>
              <a:rPr lang="fa-IR" sz="2800" b="1" dirty="0">
                <a:solidFill>
                  <a:srgbClr val="002060"/>
                </a:solidFill>
                <a:effectLst>
                  <a:glow rad="63500">
                    <a:schemeClr val="accent2">
                      <a:satMod val="175000"/>
                      <a:alpha val="40000"/>
                    </a:schemeClr>
                  </a:glow>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Titr" panose="00000700000000000000" pitchFamily="2" charset="-78"/>
              </a:rPr>
              <a:t>ماده 88 آيين‌نامه نحوه تأسيس و اداره مؤسسات اعتباري غيردولتي مصوب سال 1393 هيأت وزيران</a:t>
            </a:r>
          </a:p>
          <a:p>
            <a:pPr marL="457200" indent="-457200" algn="justLow" rtl="1">
              <a:buFont typeface="Wingdings" panose="05000000000000000000" pitchFamily="2" charset="2"/>
              <a:buChar char="q"/>
            </a:pPr>
            <a:endParaRPr lang="fa-IR" sz="2800" b="1" dirty="0">
              <a:solidFill>
                <a:srgbClr val="002060"/>
              </a:solidFill>
              <a:effectLst>
                <a:glow rad="63500">
                  <a:schemeClr val="accent2">
                    <a:satMod val="175000"/>
                    <a:alpha val="40000"/>
                  </a:schemeClr>
                </a:glow>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Titr" panose="00000700000000000000" pitchFamily="2" charset="-78"/>
            </a:endParaRPr>
          </a:p>
          <a:p>
            <a:pPr marL="457200" indent="-457200" algn="justLow" rtl="1">
              <a:buFont typeface="Wingdings" panose="05000000000000000000" pitchFamily="2" charset="2"/>
              <a:buChar char="q"/>
            </a:pPr>
            <a:r>
              <a:rPr lang="fa-IR" sz="2800" b="1" dirty="0">
                <a:solidFill>
                  <a:srgbClr val="002060"/>
                </a:solidFill>
                <a:effectLst>
                  <a:glow rad="63500">
                    <a:schemeClr val="accent2">
                      <a:satMod val="175000"/>
                      <a:alpha val="40000"/>
                    </a:schemeClr>
                  </a:glow>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Titr" panose="00000700000000000000" pitchFamily="2" charset="-78"/>
              </a:rPr>
              <a:t>مواد 87 و 136 اساسنامه نمونه بانک‌هاي تجاري غيردولتي مصوب شوراي پول و اعتبار </a:t>
            </a:r>
          </a:p>
          <a:p>
            <a:pPr marL="457200" indent="-457200" algn="justLow" rtl="1">
              <a:buFont typeface="Wingdings" panose="05000000000000000000" pitchFamily="2" charset="2"/>
              <a:buChar char="q"/>
            </a:pPr>
            <a:endParaRPr lang="fa-IR" sz="2800" b="1" dirty="0">
              <a:solidFill>
                <a:srgbClr val="002060"/>
              </a:solidFill>
              <a:effectLst>
                <a:glow rad="63500">
                  <a:schemeClr val="accent2">
                    <a:satMod val="175000"/>
                    <a:alpha val="40000"/>
                  </a:schemeClr>
                </a:glow>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Titr" panose="00000700000000000000" pitchFamily="2" charset="-78"/>
            </a:endParaRPr>
          </a:p>
          <a:p>
            <a:pPr marL="457200" indent="-457200" algn="justLow" rtl="1">
              <a:buFont typeface="Wingdings" panose="05000000000000000000" pitchFamily="2" charset="2"/>
              <a:buChar char="q"/>
            </a:pPr>
            <a:r>
              <a:rPr lang="fa-IR" sz="2800" b="1" dirty="0">
                <a:solidFill>
                  <a:srgbClr val="002060"/>
                </a:solidFill>
                <a:effectLst>
                  <a:glow rad="63500">
                    <a:schemeClr val="accent2">
                      <a:satMod val="175000"/>
                      <a:alpha val="40000"/>
                    </a:schemeClr>
                  </a:glow>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Titr" panose="00000700000000000000" pitchFamily="2" charset="-78"/>
              </a:rPr>
              <a:t>ماده 23 آيين‌نامه وصول مطالبات غيرجاري مؤسسات اعتباري مصوب سال 1394 شوراي پول و اعتبار</a:t>
            </a:r>
            <a:endParaRPr lang="en-US" sz="4000" b="1" dirty="0">
              <a:solidFill>
                <a:srgbClr val="002060"/>
              </a:solidFill>
              <a:effectLst>
                <a:glow rad="63500">
                  <a:schemeClr val="accent2">
                    <a:satMod val="175000"/>
                    <a:alpha val="40000"/>
                  </a:schemeClr>
                </a:glow>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B Titr" panose="00000700000000000000" pitchFamily="2" charset="-78"/>
            </a:endParaRPr>
          </a:p>
          <a:p>
            <a:pPr marL="0" indent="0" algn="r" rtl="1">
              <a:buNone/>
            </a:pPr>
            <a:r>
              <a:rPr lang="fa-IR" dirty="0"/>
              <a:t> </a:t>
            </a:r>
          </a:p>
          <a:p>
            <a:pPr marL="0" indent="0" algn="r" rtl="1">
              <a:buNone/>
            </a:pPr>
            <a:endParaRPr lang="fa-IR" dirty="0"/>
          </a:p>
        </p:txBody>
      </p:sp>
    </p:spTree>
    <p:extLst>
      <p:ext uri="{BB962C8B-B14F-4D97-AF65-F5344CB8AC3E}">
        <p14:creationId xmlns:p14="http://schemas.microsoft.com/office/powerpoint/2010/main" val="7002508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5840" y="188640"/>
            <a:ext cx="7772400" cy="1008112"/>
          </a:xfrm>
          <a:blipFill>
            <a:blip r:embed="rId3"/>
            <a:tile tx="0" ty="0" sx="100000" sy="100000" flip="none" algn="tl"/>
          </a:blipFill>
        </p:spPr>
        <p:txBody>
          <a:bodyPr>
            <a:normAutofit/>
          </a:bodyPr>
          <a:lstStyle/>
          <a:p>
            <a:pPr>
              <a:lnSpc>
                <a:spcPct val="150000"/>
              </a:lnSpc>
            </a:pPr>
            <a:r>
              <a:rPr lang="fa-IR" sz="2400" kern="0" dirty="0">
                <a:solidFill>
                  <a:prstClr val="black"/>
                </a:solidFill>
                <a:effectLst>
                  <a:glow rad="101600">
                    <a:srgbClr val="FFC000">
                      <a:alpha val="60000"/>
                    </a:srgbClr>
                  </a:glow>
                  <a:outerShdw blurRad="38100" dist="38100" dir="2700000" algn="tl">
                    <a:srgbClr val="000000">
                      <a:alpha val="43137"/>
                    </a:srgbClr>
                  </a:outerShdw>
                </a:effectLst>
                <a:latin typeface="Times New Roman" panose="02020603050405020304" pitchFamily="18" charset="0"/>
                <a:ea typeface="MS Mincho"/>
                <a:cs typeface="B Titr" panose="00000700000000000000" pitchFamily="2" charset="-78"/>
              </a:rPr>
              <a:t>بررسي و تحليل رابطه حقوقي بانک مرکزي با مؤسسات اعتباري</a:t>
            </a:r>
            <a:endParaRPr lang="fa-IR" sz="18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endParaRPr>
          </a:p>
        </p:txBody>
      </p:sp>
      <p:sp>
        <p:nvSpPr>
          <p:cNvPr id="3" name="Content Placeholder 2"/>
          <p:cNvSpPr>
            <a:spLocks noGrp="1"/>
          </p:cNvSpPr>
          <p:nvPr>
            <p:ph type="subTitle" idx="1"/>
          </p:nvPr>
        </p:nvSpPr>
        <p:spPr>
          <a:xfrm>
            <a:off x="971600" y="1340768"/>
            <a:ext cx="7920880" cy="5256584"/>
          </a:xfrm>
        </p:spPr>
        <p:style>
          <a:lnRef idx="1">
            <a:schemeClr val="accent5"/>
          </a:lnRef>
          <a:fillRef idx="2">
            <a:schemeClr val="accent5"/>
          </a:fillRef>
          <a:effectRef idx="1">
            <a:schemeClr val="accent5"/>
          </a:effectRef>
          <a:fontRef idx="minor">
            <a:schemeClr val="dk1"/>
          </a:fontRef>
        </p:style>
        <p:txBody>
          <a:bodyPr>
            <a:normAutofit/>
            <a:scene3d>
              <a:camera prst="orthographicFront"/>
              <a:lightRig rig="threePt" dir="t"/>
            </a:scene3d>
            <a:sp3d extrusionH="57150">
              <a:bevelT w="38100" h="38100" prst="convex"/>
            </a:sp3d>
          </a:bodyPr>
          <a:lstStyle/>
          <a:p>
            <a:pPr algn="r" rtl="1"/>
            <a:r>
              <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rPr>
              <a:t>تعريف بانک‌ مرکزي  ـ  </a:t>
            </a:r>
            <a:r>
              <a:rPr lang="en-US" sz="2800" b="1" dirty="0">
                <a:ln w="0"/>
                <a:solidFill>
                  <a:srgbClr val="C00000"/>
                </a:solidFill>
                <a:effectLst>
                  <a:glow rad="139700">
                    <a:schemeClr val="accent4">
                      <a:satMod val="175000"/>
                      <a:alpha val="40000"/>
                    </a:schemeClr>
                  </a:glow>
                  <a:outerShdw blurRad="38100" dist="25400" dir="5400000" algn="ctr" rotWithShape="0">
                    <a:srgbClr val="6E747A">
                      <a:alpha val="43000"/>
                    </a:srgbClr>
                  </a:outerShdw>
                </a:effectLst>
                <a:cs typeface="B Titr" panose="00000700000000000000" pitchFamily="2" charset="-78"/>
              </a:rPr>
              <a:t>Central bank</a:t>
            </a:r>
            <a:endParaRPr lang="fa-IR" sz="2400" b="1" dirty="0">
              <a:ln w="0"/>
              <a:solidFill>
                <a:srgbClr val="C00000"/>
              </a:solidFill>
              <a:effectLst>
                <a:glow rad="139700">
                  <a:schemeClr val="accent4">
                    <a:satMod val="175000"/>
                    <a:alpha val="40000"/>
                  </a:schemeClr>
                </a:glow>
                <a:outerShdw blurRad="38100" dist="25400" dir="5400000" algn="ctr" rotWithShape="0">
                  <a:srgbClr val="6E747A">
                    <a:alpha val="43000"/>
                  </a:srgbClr>
                </a:outerShdw>
              </a:effectLst>
              <a:cs typeface="B Titr" panose="00000700000000000000" pitchFamily="2" charset="-78"/>
            </a:endParaRPr>
          </a:p>
          <a:p>
            <a:pPr algn="r" rtl="1"/>
            <a:endPar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r>
              <a:rPr lang="fa-IR" sz="2800" dirty="0">
                <a:solidFill>
                  <a:srgbClr val="212529"/>
                </a:solidFill>
                <a:latin typeface="YekanBakh"/>
              </a:rPr>
              <a:t>  </a:t>
            </a:r>
            <a:r>
              <a:rPr lang="fa-IR" sz="2400" b="1" dirty="0">
                <a:solidFill>
                  <a:srgbClr val="212529"/>
                </a:solidFill>
                <a:effectLst>
                  <a:outerShdw blurRad="38100" dist="38100" dir="2700000" algn="tl">
                    <a:srgbClr val="000000">
                      <a:alpha val="43137"/>
                    </a:srgbClr>
                  </a:outerShdw>
                </a:effectLst>
                <a:latin typeface="YekanBakh"/>
                <a:cs typeface="B Koodak" panose="00000700000000000000" pitchFamily="2" charset="-78"/>
              </a:rPr>
              <a:t>در فرهنگ بزرگ سخن : </a:t>
            </a:r>
          </a:p>
          <a:p>
            <a:pPr rtl="1"/>
            <a:r>
              <a:rPr lang="fa-IR" sz="3600" b="1" dirty="0">
                <a:solidFill>
                  <a:srgbClr val="C00000"/>
                </a:solidFill>
                <a:effectLst>
                  <a:glow rad="63500">
                    <a:schemeClr val="accent1">
                      <a:satMod val="175000"/>
                      <a:alpha val="40000"/>
                    </a:schemeClr>
                  </a:glow>
                  <a:outerShdw blurRad="38100" dist="38100" dir="2700000" algn="tl">
                    <a:srgbClr val="000000">
                      <a:alpha val="43137"/>
                    </a:srgbClr>
                  </a:outerShdw>
                </a:effectLst>
                <a:latin typeface="YekanBakh"/>
                <a:cs typeface="B Niki Outline" panose="00000400000000000000" pitchFamily="2" charset="-78"/>
              </a:rPr>
              <a:t>بانک مجري سياست‌هاي پولي واعتباري/ بانک بانک‌ها</a:t>
            </a:r>
          </a:p>
          <a:p>
            <a:pPr algn="r" rtl="1"/>
            <a:endParaRPr lang="fa-IR" sz="2800" dirty="0">
              <a:solidFill>
                <a:srgbClr val="212529"/>
              </a:solidFill>
              <a:latin typeface="YekanBakh"/>
            </a:endParaRPr>
          </a:p>
          <a:p>
            <a:pPr algn="r" rtl="1"/>
            <a:endParaRPr lang="fa-IR" sz="2800" dirty="0">
              <a:solidFill>
                <a:srgbClr val="212529"/>
              </a:solidFill>
              <a:latin typeface="YekanBakh"/>
            </a:endParaRPr>
          </a:p>
          <a:p>
            <a:pPr algn="justLow" rtl="1"/>
            <a:r>
              <a:rPr lang="fa-IR" b="1" dirty="0">
                <a:solidFill>
                  <a:srgbClr val="FF0000"/>
                </a:solidFill>
                <a:effectLst>
                  <a:outerShdw blurRad="38100" dist="38100" dir="2700000" algn="tl">
                    <a:srgbClr val="000000">
                      <a:alpha val="43137"/>
                    </a:srgbClr>
                  </a:outerShdw>
                </a:effectLst>
                <a:latin typeface="YekanBakh"/>
                <a:cs typeface="B Kamran Outline" panose="00000400000000000000" pitchFamily="2" charset="-78"/>
              </a:rPr>
              <a:t>شخصيت حقوقي (</a:t>
            </a:r>
            <a:r>
              <a:rPr lang="fa-IR" sz="2400" b="1" dirty="0">
                <a:solidFill>
                  <a:srgbClr val="FF0000"/>
                </a:solidFill>
                <a:effectLst>
                  <a:outerShdw blurRad="38100" dist="38100" dir="2700000" algn="tl">
                    <a:srgbClr val="000000">
                      <a:alpha val="43137"/>
                    </a:srgbClr>
                  </a:outerShdw>
                </a:effectLst>
                <a:latin typeface="YekanBakh"/>
                <a:cs typeface="B Kamran Outline" panose="00000400000000000000" pitchFamily="2" charset="-78"/>
              </a:rPr>
              <a:t>نهاد مالي</a:t>
            </a:r>
            <a:r>
              <a:rPr lang="fa-IR" b="1" dirty="0">
                <a:solidFill>
                  <a:srgbClr val="FF0000"/>
                </a:solidFill>
                <a:effectLst>
                  <a:outerShdw blurRad="38100" dist="38100" dir="2700000" algn="tl">
                    <a:srgbClr val="000000">
                      <a:alpha val="43137"/>
                    </a:srgbClr>
                  </a:outerShdw>
                </a:effectLst>
                <a:latin typeface="YekanBakh"/>
                <a:cs typeface="B Kamran Outline" panose="00000400000000000000" pitchFamily="2" charset="-78"/>
              </a:rPr>
              <a:t>) که کنترل ممتازي بر توليد و توزيع پول و اعتبار براي يک کشور يا گروهي از کشورها (</a:t>
            </a:r>
            <a:r>
              <a:rPr lang="fa-IR" sz="2400" b="1" dirty="0">
                <a:solidFill>
                  <a:srgbClr val="FF0000"/>
                </a:solidFill>
                <a:effectLst>
                  <a:outerShdw blurRad="38100" dist="38100" dir="2700000" algn="tl">
                    <a:srgbClr val="000000">
                      <a:alpha val="43137"/>
                    </a:srgbClr>
                  </a:outerShdw>
                </a:effectLst>
                <a:latin typeface="YekanBakh"/>
                <a:cs typeface="B Kamran Outline" panose="00000400000000000000" pitchFamily="2" charset="-78"/>
              </a:rPr>
              <a:t>بانک مرکزي اروپا</a:t>
            </a:r>
            <a:r>
              <a:rPr lang="fa-IR" b="1" dirty="0">
                <a:solidFill>
                  <a:srgbClr val="FF0000"/>
                </a:solidFill>
                <a:effectLst>
                  <a:outerShdw blurRad="38100" dist="38100" dir="2700000" algn="tl">
                    <a:srgbClr val="000000">
                      <a:alpha val="43137"/>
                    </a:srgbClr>
                  </a:outerShdw>
                </a:effectLst>
                <a:latin typeface="YekanBakh"/>
                <a:cs typeface="B Kamran Outline" panose="00000400000000000000" pitchFamily="2" charset="-78"/>
              </a:rPr>
              <a:t>) دارد. </a:t>
            </a:r>
          </a:p>
        </p:txBody>
      </p:sp>
    </p:spTree>
    <p:extLst>
      <p:ext uri="{BB962C8B-B14F-4D97-AF65-F5344CB8AC3E}">
        <p14:creationId xmlns:p14="http://schemas.microsoft.com/office/powerpoint/2010/main" val="42497061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5840" y="188640"/>
            <a:ext cx="7772400" cy="1008112"/>
          </a:xfrm>
          <a:blipFill>
            <a:blip r:embed="rId3"/>
            <a:tile tx="0" ty="0" sx="100000" sy="100000" flip="none" algn="tl"/>
          </a:blipFill>
        </p:spPr>
        <p:txBody>
          <a:bodyPr>
            <a:normAutofit/>
          </a:bodyPr>
          <a:lstStyle/>
          <a:p>
            <a:pPr>
              <a:lnSpc>
                <a:spcPct val="150000"/>
              </a:lnSpc>
            </a:pPr>
            <a:r>
              <a:rPr lang="fa-IR" sz="2400" kern="0" dirty="0">
                <a:solidFill>
                  <a:prstClr val="black"/>
                </a:solidFill>
                <a:effectLst>
                  <a:glow rad="101600">
                    <a:srgbClr val="FFC000">
                      <a:alpha val="60000"/>
                    </a:srgbClr>
                  </a:glow>
                  <a:outerShdw blurRad="38100" dist="38100" dir="2700000" algn="tl">
                    <a:srgbClr val="000000">
                      <a:alpha val="43137"/>
                    </a:srgbClr>
                  </a:outerShdw>
                </a:effectLst>
                <a:latin typeface="Times New Roman" panose="02020603050405020304" pitchFamily="18" charset="0"/>
                <a:ea typeface="MS Mincho"/>
                <a:cs typeface="B Titr" panose="00000700000000000000" pitchFamily="2" charset="-78"/>
              </a:rPr>
              <a:t>بررسي و تحليل رابطه حقوقي بانک مرکزي با مؤسسات اعتباري</a:t>
            </a:r>
            <a:endParaRPr lang="fa-IR" sz="18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endParaRPr>
          </a:p>
        </p:txBody>
      </p:sp>
      <p:sp>
        <p:nvSpPr>
          <p:cNvPr id="3" name="Content Placeholder 2"/>
          <p:cNvSpPr>
            <a:spLocks noGrp="1"/>
          </p:cNvSpPr>
          <p:nvPr>
            <p:ph type="subTitle" idx="1"/>
          </p:nvPr>
        </p:nvSpPr>
        <p:spPr>
          <a:xfrm>
            <a:off x="971600" y="1340768"/>
            <a:ext cx="7920880" cy="5256584"/>
          </a:xfrm>
        </p:spPr>
        <p:style>
          <a:lnRef idx="1">
            <a:schemeClr val="accent5"/>
          </a:lnRef>
          <a:fillRef idx="2">
            <a:schemeClr val="accent5"/>
          </a:fillRef>
          <a:effectRef idx="1">
            <a:schemeClr val="accent5"/>
          </a:effectRef>
          <a:fontRef idx="minor">
            <a:schemeClr val="dk1"/>
          </a:fontRef>
        </p:style>
        <p:txBody>
          <a:bodyPr>
            <a:normAutofit lnSpcReduction="10000"/>
            <a:scene3d>
              <a:camera prst="orthographicFront"/>
              <a:lightRig rig="threePt" dir="t"/>
            </a:scene3d>
            <a:sp3d extrusionH="57150">
              <a:bevelT w="38100" h="38100" prst="convex"/>
            </a:sp3d>
          </a:bodyPr>
          <a:lstStyle/>
          <a:p>
            <a:pPr algn="r" rtl="1"/>
            <a:r>
              <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rPr>
              <a:t>ماهيت و اوصاف بانک‌هاي مرکزي    </a:t>
            </a:r>
            <a:r>
              <a:rPr lang="en-US" b="1" dirty="0">
                <a:ln w="0"/>
                <a:solidFill>
                  <a:srgbClr val="002060"/>
                </a:solidFill>
                <a:effectLst>
                  <a:outerShdw blurRad="38100" dist="25400" dir="5400000" algn="ctr" rotWithShape="0">
                    <a:srgbClr val="6E747A">
                      <a:alpha val="43000"/>
                    </a:srgbClr>
                  </a:outerShdw>
                </a:effectLst>
                <a:cs typeface="B Titr" panose="00000700000000000000" pitchFamily="2" charset="-78"/>
              </a:rPr>
              <a:t>Central bank</a:t>
            </a:r>
            <a:endParaRPr lang="fa-IR" sz="2600" b="1"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endPar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marL="457200" lvl="0" indent="-457200" algn="justLow" rtl="1">
              <a:buFont typeface="Wingdings" panose="05000000000000000000" pitchFamily="2" charset="2"/>
              <a:buChar char="ü"/>
            </a:pPr>
            <a:r>
              <a:rPr lang="fa-IR" sz="2800" b="1" dirty="0">
                <a:solidFill>
                  <a:srgbClr val="212529"/>
                </a:solidFill>
                <a:effectLst>
                  <a:outerShdw blurRad="38100" dist="38100" dir="2700000" algn="tl">
                    <a:srgbClr val="000000">
                      <a:alpha val="43137"/>
                    </a:srgbClr>
                  </a:outerShdw>
                </a:effectLst>
                <a:latin typeface="YekanBakh"/>
                <a:cs typeface="B Traffic" panose="00000400000000000000" pitchFamily="2" charset="-78"/>
              </a:rPr>
              <a:t>بانک‌هاي مرکزي ذاتاً مؤسساتي غيرمتصدي، غيربازاري يا حتي ضدرقابتي هستند.</a:t>
            </a:r>
          </a:p>
          <a:p>
            <a:pPr marL="457200" lvl="0" indent="-457200" algn="justLow" rtl="1">
              <a:buFont typeface="Wingdings" panose="05000000000000000000" pitchFamily="2" charset="2"/>
              <a:buChar char="ü"/>
            </a:pPr>
            <a:r>
              <a:rPr lang="fa-IR" sz="2600" b="1" dirty="0">
                <a:solidFill>
                  <a:srgbClr val="212529"/>
                </a:solidFill>
                <a:effectLst>
                  <a:outerShdw blurRad="38100" dist="38100" dir="2700000" algn="tl">
                    <a:srgbClr val="000000">
                      <a:alpha val="43137"/>
                    </a:srgbClr>
                  </a:outerShdw>
                </a:effectLst>
                <a:latin typeface="YekanBakh"/>
                <a:cs typeface="B Traffic" panose="00000400000000000000" pitchFamily="2" charset="-78"/>
              </a:rPr>
              <a:t>اگرچه برخي از بانک‌هاي مرکزي ملي شده‌اند، اما بسياري از بانک‌هاي مرکزي سازمان‌هاي دولتي نيستند.</a:t>
            </a:r>
            <a:endParaRPr lang="fa-IR" sz="2400" b="1" dirty="0">
              <a:ln w="0"/>
              <a:solidFill>
                <a:srgbClr val="002060"/>
              </a:solidFill>
              <a:effectLst>
                <a:outerShdw blurRad="38100" dist="38100" dir="2700000" algn="tl">
                  <a:srgbClr val="000000">
                    <a:alpha val="43137"/>
                  </a:srgbClr>
                </a:outerShdw>
              </a:effectLst>
              <a:cs typeface="B Traffic" panose="00000400000000000000" pitchFamily="2" charset="-78"/>
            </a:endParaRPr>
          </a:p>
          <a:p>
            <a:pPr marL="457200" lvl="0" indent="-457200" algn="justLow" rtl="1">
              <a:buFont typeface="Wingdings" panose="05000000000000000000" pitchFamily="2" charset="2"/>
              <a:buChar char="ü"/>
            </a:pPr>
            <a:r>
              <a:rPr lang="fa-IR" sz="2800" b="1" dirty="0">
                <a:solidFill>
                  <a:srgbClr val="212529"/>
                </a:solidFill>
                <a:effectLst>
                  <a:outerShdw blurRad="38100" dist="38100" dir="2700000" algn="tl">
                    <a:srgbClr val="000000">
                      <a:alpha val="43137"/>
                    </a:srgbClr>
                  </a:outerShdw>
                </a:effectLst>
                <a:latin typeface="YekanBakh"/>
                <a:cs typeface="B Traffic" panose="00000400000000000000" pitchFamily="2" charset="-78"/>
              </a:rPr>
              <a:t>در اقتصادهاي مدرن، </a:t>
            </a:r>
            <a:r>
              <a:rPr lang="fa-IR" sz="2800" b="1" dirty="0">
                <a:solidFill>
                  <a:srgbClr val="FFFF00"/>
                </a:solidFill>
                <a:effectLst>
                  <a:outerShdw blurRad="38100" dist="38100" dir="2700000" algn="tl">
                    <a:srgbClr val="000000">
                      <a:alpha val="43137"/>
                    </a:srgbClr>
                  </a:outerShdw>
                </a:effectLst>
                <a:latin typeface="YekanBakh"/>
                <a:cs typeface="B Traffic" panose="00000400000000000000" pitchFamily="2" charset="-78"/>
              </a:rPr>
              <a:t>بانک مرکزي </a:t>
            </a:r>
            <a:r>
              <a:rPr lang="fa-IR" sz="2800" b="1" dirty="0">
                <a:solidFill>
                  <a:srgbClr val="212529"/>
                </a:solidFill>
                <a:effectLst>
                  <a:outerShdw blurRad="38100" dist="38100" dir="2700000" algn="tl">
                    <a:srgbClr val="000000">
                      <a:alpha val="43137"/>
                    </a:srgbClr>
                  </a:outerShdw>
                </a:effectLst>
                <a:latin typeface="YekanBakh"/>
                <a:cs typeface="B Traffic" panose="00000400000000000000" pitchFamily="2" charset="-78"/>
              </a:rPr>
              <a:t>معمولاً مسئول تدوين سياست پولي و تنظيم‌گر بانک‌هاي ديگر است.</a:t>
            </a:r>
          </a:p>
          <a:p>
            <a:pPr algn="r" rtl="1"/>
            <a:endPar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rtl="1"/>
            <a:r>
              <a:rPr lang="fa-IR" sz="2800" dirty="0">
                <a:solidFill>
                  <a:srgbClr val="212529"/>
                </a:solidFill>
                <a:latin typeface="YekanBakh"/>
              </a:rPr>
              <a:t> </a:t>
            </a:r>
            <a:r>
              <a:rPr lang="fa-IR" sz="2600" b="1" dirty="0">
                <a:solidFill>
                  <a:srgbClr val="FF0000"/>
                </a:solidFill>
                <a:effectLst>
                  <a:outerShdw blurRad="38100" dist="38100" dir="2700000" algn="tl">
                    <a:srgbClr val="000000">
                      <a:alpha val="43137"/>
                    </a:srgbClr>
                  </a:outerShdw>
                </a:effectLst>
                <a:latin typeface="YekanBakh"/>
                <a:cs typeface="B Kamran Outline" panose="00000400000000000000" pitchFamily="2" charset="-78"/>
              </a:rPr>
              <a:t>استقلال </a:t>
            </a:r>
            <a:r>
              <a:rPr lang="fa-IR" sz="2600" b="1" dirty="0">
                <a:solidFill>
                  <a:srgbClr val="FFFF00"/>
                </a:solidFill>
                <a:effectLst>
                  <a:outerShdw blurRad="38100" dist="38100" dir="2700000" algn="tl">
                    <a:srgbClr val="000000">
                      <a:alpha val="43137"/>
                    </a:srgbClr>
                  </a:outerShdw>
                </a:effectLst>
                <a:latin typeface="YekanBakh"/>
                <a:cs typeface="B Kamran Outline" panose="00000400000000000000" pitchFamily="2" charset="-78"/>
              </a:rPr>
              <a:t>بانک مرکزي </a:t>
            </a:r>
            <a:r>
              <a:rPr lang="fa-IR" sz="2600" b="1" dirty="0">
                <a:solidFill>
                  <a:srgbClr val="FF0000"/>
                </a:solidFill>
                <a:effectLst>
                  <a:outerShdw blurRad="38100" dist="38100" dir="2700000" algn="tl">
                    <a:srgbClr val="000000">
                      <a:alpha val="43137"/>
                    </a:srgbClr>
                  </a:outerShdw>
                </a:effectLst>
                <a:latin typeface="YekanBakh"/>
                <a:cs typeface="B Kamran Outline" panose="00000400000000000000" pitchFamily="2" charset="-78"/>
              </a:rPr>
              <a:t>به شرايط سياسي داخلي و همچنين درجه توسعه و رشد اقتصادي کشور بستگي دارد و هيچ الگوي مشخص و واحدي نمي‌توان براي رابط بين دولت و </a:t>
            </a:r>
            <a:r>
              <a:rPr lang="fa-IR" sz="2600" b="1" dirty="0">
                <a:solidFill>
                  <a:srgbClr val="FFFF00"/>
                </a:solidFill>
                <a:effectLst>
                  <a:outerShdw blurRad="38100" dist="38100" dir="2700000" algn="tl">
                    <a:srgbClr val="000000">
                      <a:alpha val="43137"/>
                    </a:srgbClr>
                  </a:outerShdw>
                </a:effectLst>
                <a:latin typeface="YekanBakh"/>
                <a:cs typeface="B Kamran Outline" panose="00000400000000000000" pitchFamily="2" charset="-78"/>
              </a:rPr>
              <a:t>بانک مرکزي </a:t>
            </a:r>
            <a:r>
              <a:rPr lang="fa-IR" sz="2600" b="1" dirty="0">
                <a:solidFill>
                  <a:srgbClr val="FF0000"/>
                </a:solidFill>
                <a:effectLst>
                  <a:outerShdw blurRad="38100" dist="38100" dir="2700000" algn="tl">
                    <a:srgbClr val="000000">
                      <a:alpha val="43137"/>
                    </a:srgbClr>
                  </a:outerShdw>
                </a:effectLst>
                <a:latin typeface="YekanBakh"/>
                <a:cs typeface="B Kamran Outline" panose="00000400000000000000" pitchFamily="2" charset="-78"/>
              </a:rPr>
              <a:t>معيّن نمود.</a:t>
            </a:r>
            <a:r>
              <a:rPr lang="fa-IR" sz="2800" dirty="0"/>
              <a:t> </a:t>
            </a:r>
            <a:endPar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p:txBody>
      </p:sp>
    </p:spTree>
    <p:extLst>
      <p:ext uri="{BB962C8B-B14F-4D97-AF65-F5344CB8AC3E}">
        <p14:creationId xmlns:p14="http://schemas.microsoft.com/office/powerpoint/2010/main" val="27571247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116632"/>
            <a:ext cx="7772400" cy="792088"/>
          </a:xfrm>
          <a:blipFill>
            <a:blip r:embed="rId3"/>
            <a:tile tx="0" ty="0" sx="100000" sy="100000" flip="none" algn="tl"/>
          </a:blipFill>
        </p:spPr>
        <p:txBody>
          <a:bodyPr>
            <a:normAutofit/>
          </a:bodyPr>
          <a:lstStyle/>
          <a:p>
            <a:r>
              <a:rPr lang="fa-IR" sz="2800" b="1" dirty="0">
                <a:ln w="13462">
                  <a:solidFill>
                    <a:prstClr val="white"/>
                  </a:solidFill>
                  <a:prstDash val="solid"/>
                </a:ln>
                <a:solidFill>
                  <a:prstClr val="black">
                    <a:lumMod val="85000"/>
                    <a:lumOff val="15000"/>
                  </a:prstClr>
                </a:solidFill>
                <a:effectLst>
                  <a:glow rad="101600">
                    <a:srgbClr val="92D050">
                      <a:satMod val="175000"/>
                      <a:alpha val="40000"/>
                    </a:srgbClr>
                  </a:glow>
                  <a:outerShdw dist="38100" dir="2700000" algn="bl" rotWithShape="0">
                    <a:srgbClr val="4BACC6"/>
                  </a:outerShdw>
                </a:effectLst>
                <a:cs typeface="B Titr" panose="00000700000000000000" pitchFamily="2" charset="-78"/>
              </a:rPr>
              <a:t>تعريف و تبيين مفهوم مسؤليت، مصاديق و مفاهيم مشابه </a:t>
            </a:r>
            <a:endParaRPr lang="fa-IR" sz="24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endParaRPr>
          </a:p>
        </p:txBody>
      </p:sp>
      <p:sp>
        <p:nvSpPr>
          <p:cNvPr id="5" name="Subtitle 4"/>
          <p:cNvSpPr>
            <a:spLocks noGrp="1"/>
          </p:cNvSpPr>
          <p:nvPr>
            <p:ph type="subTitle" idx="1"/>
          </p:nvPr>
        </p:nvSpPr>
        <p:spPr>
          <a:xfrm>
            <a:off x="1371600" y="1124744"/>
            <a:ext cx="7304856" cy="5400600"/>
          </a:xfrm>
        </p:spPr>
        <p:txBody>
          <a:bodyPr>
            <a:normAutofit/>
          </a:bodyPr>
          <a:lstStyle/>
          <a:p>
            <a:pPr lvl="0" algn="r" rtl="1"/>
            <a:r>
              <a:rPr lang="fa-IR" sz="2800" dirty="0">
                <a:solidFill>
                  <a:srgbClr val="002060"/>
                </a:solidFill>
                <a:latin typeface="BNazanin"/>
                <a:cs typeface="B Titr" panose="00000700000000000000" pitchFamily="2" charset="-78"/>
              </a:rPr>
              <a:t>اهم وظايف بانک‌هاي مرکزي:</a:t>
            </a:r>
          </a:p>
          <a:p>
            <a:pPr lvl="0" algn="r" rtl="1"/>
            <a:r>
              <a:rPr lang="fa-IR" dirty="0">
                <a:solidFill>
                  <a:srgbClr val="212529"/>
                </a:solidFill>
                <a:latin typeface="YekanBakh"/>
              </a:rPr>
              <a:t>                 </a:t>
            </a:r>
          </a:p>
        </p:txBody>
      </p:sp>
      <p:graphicFrame>
        <p:nvGraphicFramePr>
          <p:cNvPr id="3" name="Diagram 2"/>
          <p:cNvGraphicFramePr/>
          <p:nvPr>
            <p:extLst>
              <p:ext uri="{D42A27DB-BD31-4B8C-83A1-F6EECF244321}">
                <p14:modId xmlns:p14="http://schemas.microsoft.com/office/powerpoint/2010/main" val="357719251"/>
              </p:ext>
            </p:extLst>
          </p:nvPr>
        </p:nvGraphicFramePr>
        <p:xfrm>
          <a:off x="1881808" y="2132856"/>
          <a:ext cx="6096000" cy="420801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1242920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116632"/>
            <a:ext cx="7772400" cy="792088"/>
          </a:xfrm>
          <a:blipFill>
            <a:blip r:embed="rId3"/>
            <a:tile tx="0" ty="0" sx="100000" sy="100000" flip="none" algn="tl"/>
          </a:blipFill>
        </p:spPr>
        <p:txBody>
          <a:bodyPr>
            <a:normAutofit/>
          </a:bodyPr>
          <a:lstStyle/>
          <a:p>
            <a:r>
              <a:rPr lang="fa-IR" sz="2800" b="1" dirty="0">
                <a:ln w="13462">
                  <a:solidFill>
                    <a:prstClr val="white"/>
                  </a:solidFill>
                  <a:prstDash val="solid"/>
                </a:ln>
                <a:solidFill>
                  <a:prstClr val="black">
                    <a:lumMod val="85000"/>
                    <a:lumOff val="15000"/>
                  </a:prstClr>
                </a:solidFill>
                <a:effectLst>
                  <a:glow rad="101600">
                    <a:srgbClr val="92D050">
                      <a:satMod val="175000"/>
                      <a:alpha val="40000"/>
                    </a:srgbClr>
                  </a:glow>
                  <a:outerShdw dist="38100" dir="2700000" algn="bl" rotWithShape="0">
                    <a:srgbClr val="4BACC6"/>
                  </a:outerShdw>
                </a:effectLst>
                <a:cs typeface="B Titr" panose="00000700000000000000" pitchFamily="2" charset="-78"/>
              </a:rPr>
              <a:t>تعريف و تبيين مفهوم مسؤليت، مصاديق و مفاهيم مشابه </a:t>
            </a:r>
            <a:endParaRPr lang="fa-IR" sz="24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endParaRPr>
          </a:p>
        </p:txBody>
      </p:sp>
      <p:sp>
        <p:nvSpPr>
          <p:cNvPr id="5" name="Subtitle 4"/>
          <p:cNvSpPr>
            <a:spLocks noGrp="1"/>
          </p:cNvSpPr>
          <p:nvPr>
            <p:ph type="subTitle" idx="1"/>
          </p:nvPr>
        </p:nvSpPr>
        <p:spPr>
          <a:xfrm>
            <a:off x="1043608" y="980728"/>
            <a:ext cx="7632848" cy="5544616"/>
          </a:xfrm>
        </p:spPr>
        <p:txBody>
          <a:bodyPr>
            <a:normAutofit fontScale="92500"/>
          </a:bodyPr>
          <a:lstStyle/>
          <a:p>
            <a:pPr lvl="0" algn="r" rtl="1"/>
            <a:r>
              <a:rPr lang="fa-IR" sz="2800" dirty="0">
                <a:solidFill>
                  <a:srgbClr val="002060"/>
                </a:solidFill>
                <a:latin typeface="BNazanin"/>
                <a:cs typeface="B Titr" panose="00000700000000000000" pitchFamily="2" charset="-78"/>
              </a:rPr>
              <a:t>اهم وظايف بانک‌هاي مرکزي :</a:t>
            </a:r>
          </a:p>
          <a:p>
            <a:pPr lvl="0" algn="r" rtl="1"/>
            <a:r>
              <a:rPr lang="fa-IR" dirty="0">
                <a:solidFill>
                  <a:srgbClr val="212529"/>
                </a:solidFill>
                <a:latin typeface="YekanBakh"/>
              </a:rPr>
              <a:t>                       </a:t>
            </a:r>
            <a:r>
              <a:rPr lang="fa-IR" sz="2600" b="1" dirty="0">
                <a:solidFill>
                  <a:srgbClr val="002060"/>
                </a:solidFill>
                <a:effectLst>
                  <a:glow rad="63500">
                    <a:schemeClr val="accent2">
                      <a:satMod val="175000"/>
                      <a:alpha val="40000"/>
                    </a:schemeClr>
                  </a:glow>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Titr" panose="00000700000000000000" pitchFamily="2" charset="-78"/>
              </a:rPr>
              <a:t>نقش اقتصادي</a:t>
            </a:r>
            <a:endParaRPr lang="fa-IR" sz="3000" b="1" dirty="0">
              <a:solidFill>
                <a:srgbClr val="002060"/>
              </a:solidFill>
              <a:effectLst>
                <a:glow rad="63500">
                  <a:schemeClr val="accent2">
                    <a:satMod val="175000"/>
                    <a:alpha val="40000"/>
                  </a:schemeClr>
                </a:glow>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Titr" panose="00000700000000000000" pitchFamily="2" charset="-78"/>
            </a:endParaRPr>
          </a:p>
          <a:p>
            <a:pPr lvl="0" algn="justLow" rtl="1"/>
            <a:r>
              <a:rPr lang="fa-IR" sz="3000" b="1" dirty="0">
                <a:solidFill>
                  <a:srgbClr val="002060"/>
                </a:solidFill>
                <a:effectLst>
                  <a:glow rad="63500">
                    <a:srgbClr val="7030A0">
                      <a:alpha val="40000"/>
                    </a:srgbClr>
                  </a:glow>
                </a:effectLst>
                <a:latin typeface="Times New Roman" panose="02020603050405020304" pitchFamily="18" charset="0"/>
                <a:ea typeface="Times New Roman" panose="02020603050405020304" pitchFamily="18" charset="0"/>
                <a:cs typeface="B Niki Outline" panose="00000400000000000000" pitchFamily="2" charset="-78"/>
              </a:rPr>
              <a:t>مديريت عمليات پولي (</a:t>
            </a:r>
            <a:r>
              <a:rPr lang="fa-IR" sz="2200" b="1" dirty="0">
                <a:solidFill>
                  <a:srgbClr val="002060"/>
                </a:solidFill>
                <a:effectLst>
                  <a:glow rad="63500">
                    <a:srgbClr val="7030A0">
                      <a:alpha val="40000"/>
                    </a:srgbClr>
                  </a:glow>
                </a:effectLst>
                <a:latin typeface="Times New Roman" panose="02020603050405020304" pitchFamily="18" charset="0"/>
                <a:ea typeface="Times New Roman" panose="02020603050405020304" pitchFamily="18" charset="0"/>
                <a:cs typeface="B Niki Outline" panose="00000400000000000000" pitchFamily="2" charset="-78"/>
              </a:rPr>
              <a:t>ريالي و ارزي</a:t>
            </a:r>
            <a:r>
              <a:rPr lang="fa-IR" sz="3000" b="1" dirty="0">
                <a:solidFill>
                  <a:srgbClr val="002060"/>
                </a:solidFill>
                <a:effectLst>
                  <a:glow rad="63500">
                    <a:srgbClr val="7030A0">
                      <a:alpha val="40000"/>
                    </a:srgbClr>
                  </a:glow>
                </a:effectLst>
                <a:latin typeface="Times New Roman" panose="02020603050405020304" pitchFamily="18" charset="0"/>
                <a:ea typeface="Times New Roman" panose="02020603050405020304" pitchFamily="18" charset="0"/>
                <a:cs typeface="B Niki Outline" panose="00000400000000000000" pitchFamily="2" charset="-78"/>
              </a:rPr>
              <a:t>) و اعتباري شامل کنترل ارزش پول ملي، مديريت ذخاير ارزي و تعيين نرخ بهره براي وام‌ها و </a:t>
            </a:r>
            <a:r>
              <a:rPr lang="fa-IR" sz="3000" b="1" dirty="0">
                <a:solidFill>
                  <a:srgbClr val="002060"/>
                </a:solidFill>
                <a:effectLst>
                  <a:glow rad="63500">
                    <a:srgbClr val="7030A0">
                      <a:alpha val="40000"/>
                    </a:srgbClr>
                  </a:glow>
                </a:effectLst>
                <a:latin typeface="Times New Roman" panose="02020603050405020304" pitchFamily="18" charset="0"/>
                <a:ea typeface="Times New Roman" panose="02020603050405020304" pitchFamily="18" charset="0"/>
                <a:cs typeface="B Niki Outline" panose="00000400000000000000" pitchFamily="2" charset="-78"/>
                <a:hlinkClick r:id="rId4"/>
              </a:rPr>
              <a:t>اوراق قرضه</a:t>
            </a:r>
            <a:r>
              <a:rPr lang="fa-IR" sz="3000" b="1" dirty="0">
                <a:solidFill>
                  <a:srgbClr val="002060"/>
                </a:solidFill>
                <a:effectLst>
                  <a:glow rad="63500">
                    <a:srgbClr val="7030A0">
                      <a:alpha val="40000"/>
                    </a:srgbClr>
                  </a:glow>
                </a:effectLst>
                <a:latin typeface="Times New Roman" panose="02020603050405020304" pitchFamily="18" charset="0"/>
                <a:ea typeface="Times New Roman" panose="02020603050405020304" pitchFamily="18" charset="0"/>
                <a:cs typeface="B Niki Outline" panose="00000400000000000000" pitchFamily="2" charset="-78"/>
              </a:rPr>
              <a:t> و...</a:t>
            </a:r>
          </a:p>
          <a:p>
            <a:pPr algn="r" rtl="1"/>
            <a:r>
              <a:rPr lang="fa-IR" dirty="0">
                <a:solidFill>
                  <a:srgbClr val="212529"/>
                </a:solidFill>
                <a:latin typeface="YekanBakh"/>
              </a:rPr>
              <a:t>                        </a:t>
            </a:r>
            <a:r>
              <a:rPr lang="fa-IR" sz="2600" b="1" dirty="0">
                <a:solidFill>
                  <a:srgbClr val="002060"/>
                </a:solidFill>
                <a:effectLst>
                  <a:glow rad="63500">
                    <a:schemeClr val="accent2">
                      <a:satMod val="175000"/>
                      <a:alpha val="40000"/>
                    </a:schemeClr>
                  </a:glow>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Titr" panose="00000700000000000000" pitchFamily="2" charset="-78"/>
              </a:rPr>
              <a:t>نقش نظارتي</a:t>
            </a:r>
          </a:p>
          <a:p>
            <a:pPr lvl="0" algn="justLow" rtl="1"/>
            <a:r>
              <a:rPr lang="fa-IR" sz="3000" b="1" dirty="0">
                <a:solidFill>
                  <a:srgbClr val="002060"/>
                </a:solidFill>
                <a:effectLst>
                  <a:glow rad="63500">
                    <a:srgbClr val="0070C0">
                      <a:alpha val="40000"/>
                    </a:srgbClr>
                  </a:glow>
                </a:effectLst>
                <a:latin typeface="Times New Roman" panose="02020603050405020304" pitchFamily="18" charset="0"/>
                <a:ea typeface="Times New Roman" panose="02020603050405020304" pitchFamily="18" charset="0"/>
                <a:cs typeface="B Niki Outline" panose="00000400000000000000" pitchFamily="2" charset="-78"/>
              </a:rPr>
              <a:t>بانک‌هاي تجاري را از طريق الزامات سرمايه، الزامات ذخيره و ساير ابزارهاي نظارتي (</a:t>
            </a:r>
            <a:r>
              <a:rPr lang="fa-IR" sz="2200" b="1" dirty="0">
                <a:solidFill>
                  <a:srgbClr val="002060"/>
                </a:solidFill>
                <a:effectLst>
                  <a:glow rad="63500">
                    <a:srgbClr val="0070C0">
                      <a:alpha val="40000"/>
                    </a:srgbClr>
                  </a:glow>
                </a:effectLst>
                <a:latin typeface="Times New Roman" panose="02020603050405020304" pitchFamily="18" charset="0"/>
                <a:ea typeface="Times New Roman" panose="02020603050405020304" pitchFamily="18" charset="0"/>
                <a:cs typeface="B Niki Outline" panose="00000400000000000000" pitchFamily="2" charset="-78"/>
              </a:rPr>
              <a:t>نظارت بر نظام پرداخت و تسويه</a:t>
            </a:r>
            <a:r>
              <a:rPr lang="fa-IR" sz="3000" b="1" dirty="0">
                <a:solidFill>
                  <a:srgbClr val="002060"/>
                </a:solidFill>
                <a:effectLst>
                  <a:glow rad="63500">
                    <a:srgbClr val="0070C0">
                      <a:alpha val="40000"/>
                    </a:srgbClr>
                  </a:glow>
                </a:effectLst>
                <a:latin typeface="Times New Roman" panose="02020603050405020304" pitchFamily="18" charset="0"/>
                <a:ea typeface="Times New Roman" panose="02020603050405020304" pitchFamily="18" charset="0"/>
                <a:cs typeface="B Niki Outline" panose="00000400000000000000" pitchFamily="2" charset="-78"/>
              </a:rPr>
              <a:t>)کنترل و هدايت مي‌کند</a:t>
            </a:r>
          </a:p>
          <a:p>
            <a:pPr lvl="0" algn="justLow" rtl="1"/>
            <a:endParaRPr lang="fa-IR" sz="3000" b="1" dirty="0">
              <a:solidFill>
                <a:srgbClr val="002060"/>
              </a:solidFill>
              <a:effectLst>
                <a:glow rad="63500">
                  <a:srgbClr val="0070C0">
                    <a:alpha val="40000"/>
                  </a:srgbClr>
                </a:glow>
              </a:effectLst>
              <a:latin typeface="Times New Roman" panose="02020603050405020304" pitchFamily="18" charset="0"/>
              <a:ea typeface="Times New Roman" panose="02020603050405020304" pitchFamily="18" charset="0"/>
              <a:cs typeface="B Niki Outline" panose="00000400000000000000" pitchFamily="2" charset="-78"/>
            </a:endParaRPr>
          </a:p>
          <a:p>
            <a:pPr lvl="0" algn="r" rtl="1"/>
            <a:r>
              <a:rPr lang="fa-IR" dirty="0">
                <a:solidFill>
                  <a:srgbClr val="212529"/>
                </a:solidFill>
                <a:latin typeface="YekanBakh"/>
              </a:rPr>
              <a:t>                       </a:t>
            </a:r>
            <a:r>
              <a:rPr lang="fa-IR" sz="2600" b="1" dirty="0">
                <a:solidFill>
                  <a:srgbClr val="002060"/>
                </a:solidFill>
                <a:effectLst>
                  <a:glow rad="63500">
                    <a:schemeClr val="accent2">
                      <a:satMod val="175000"/>
                      <a:alpha val="40000"/>
                    </a:schemeClr>
                  </a:glow>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Titr" panose="00000700000000000000" pitchFamily="2" charset="-78"/>
              </a:rPr>
              <a:t>نقش حمايتي</a:t>
            </a:r>
          </a:p>
          <a:p>
            <a:pPr lvl="0" algn="justLow" rtl="1"/>
            <a:r>
              <a:rPr lang="fa-IR" sz="3000" b="1" dirty="0">
                <a:solidFill>
                  <a:srgbClr val="002060"/>
                </a:solidFill>
                <a:effectLst>
                  <a:glow rad="63500">
                    <a:srgbClr val="FF0000">
                      <a:alpha val="40000"/>
                    </a:srgbClr>
                  </a:glow>
                </a:effectLst>
                <a:latin typeface="Times New Roman" panose="02020603050405020304" pitchFamily="18" charset="0"/>
                <a:ea typeface="Times New Roman" panose="02020603050405020304" pitchFamily="18" charset="0"/>
                <a:cs typeface="B Niki Outline" panose="00000400000000000000" pitchFamily="2" charset="-78"/>
              </a:rPr>
              <a:t>ارايه وام‌هاي اضطراري و خدمات مالي به ويژه در مواقع بحران‌هاي مالي </a:t>
            </a:r>
            <a:r>
              <a:rPr lang="en-US" sz="2200" b="1" dirty="0">
                <a:solidFill>
                  <a:srgbClr val="002060"/>
                </a:solidFill>
                <a:effectLst>
                  <a:glow rad="63500">
                    <a:srgbClr val="FF0000">
                      <a:alpha val="40000"/>
                    </a:srgbClr>
                  </a:glow>
                </a:effectLst>
                <a:latin typeface="Times New Roman" panose="02020603050405020304" pitchFamily="18" charset="0"/>
                <a:ea typeface="Times New Roman" panose="02020603050405020304" pitchFamily="18" charset="0"/>
                <a:cs typeface="B Niki Outline" panose="00000400000000000000" pitchFamily="2" charset="-78"/>
              </a:rPr>
              <a:t>Last resort lender   </a:t>
            </a:r>
            <a:endParaRPr lang="fa-IR" sz="2200" b="1" dirty="0">
              <a:solidFill>
                <a:srgbClr val="002060"/>
              </a:solidFill>
              <a:effectLst>
                <a:glow rad="63500">
                  <a:srgbClr val="FF0000">
                    <a:alpha val="40000"/>
                  </a:srgbClr>
                </a:glow>
              </a:effectLst>
              <a:latin typeface="Times New Roman" panose="02020603050405020304" pitchFamily="18" charset="0"/>
              <a:ea typeface="Times New Roman" panose="02020603050405020304" pitchFamily="18" charset="0"/>
              <a:cs typeface="B Niki Outline" panose="00000400000000000000" pitchFamily="2" charset="-78"/>
            </a:endParaRPr>
          </a:p>
        </p:txBody>
      </p:sp>
    </p:spTree>
    <p:extLst>
      <p:ext uri="{BB962C8B-B14F-4D97-AF65-F5344CB8AC3E}">
        <p14:creationId xmlns:p14="http://schemas.microsoft.com/office/powerpoint/2010/main" val="417865803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wipe(down)">
                                      <p:cBhvr>
                                        <p:cTn id="20" dur="500"/>
                                        <p:tgtEl>
                                          <p:spTgt spid="5">
                                            <p:txEl>
                                              <p:pRg st="3" end="3"/>
                                            </p:txEl>
                                          </p:spTgt>
                                        </p:tgtEl>
                                      </p:cBhvr>
                                    </p:animEffect>
                                  </p:childTnLst>
                                </p:cTn>
                              </p:par>
                              <p:par>
                                <p:cTn id="21" presetID="22" presetClass="entr" presetSubtype="4" fill="hold" nodeType="with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wipe(down)">
                                      <p:cBhvr>
                                        <p:cTn id="23" dur="500"/>
                                        <p:tgtEl>
                                          <p:spTgt spid="5">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5">
                                            <p:txEl>
                                              <p:pRg st="6" end="6"/>
                                            </p:txEl>
                                          </p:spTgt>
                                        </p:tgtEl>
                                        <p:attrNameLst>
                                          <p:attrName>style.visibility</p:attrName>
                                        </p:attrNameLst>
                                      </p:cBhvr>
                                      <p:to>
                                        <p:strVal val="visible"/>
                                      </p:to>
                                    </p:set>
                                    <p:animEffect transition="in" filter="barn(inVertical)">
                                      <p:cBhvr>
                                        <p:cTn id="28" dur="500"/>
                                        <p:tgtEl>
                                          <p:spTgt spid="5">
                                            <p:txEl>
                                              <p:pRg st="6" end="6"/>
                                            </p:txEl>
                                          </p:spTgt>
                                        </p:tgtEl>
                                      </p:cBhvr>
                                    </p:animEffect>
                                  </p:childTnLst>
                                </p:cTn>
                              </p:par>
                              <p:par>
                                <p:cTn id="29" presetID="16" presetClass="entr" presetSubtype="21" fill="hold" nodeType="with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animEffect transition="in" filter="barn(inVertical)">
                                      <p:cBhvr>
                                        <p:cTn id="31"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5840" y="188640"/>
            <a:ext cx="7772400" cy="1008112"/>
          </a:xfrm>
          <a:blipFill>
            <a:blip r:embed="rId3"/>
            <a:tile tx="0" ty="0" sx="100000" sy="100000" flip="none" algn="tl"/>
          </a:blipFill>
        </p:spPr>
        <p:txBody>
          <a:bodyPr>
            <a:normAutofit/>
          </a:bodyPr>
          <a:lstStyle/>
          <a:p>
            <a:pPr>
              <a:lnSpc>
                <a:spcPct val="150000"/>
              </a:lnSpc>
            </a:pPr>
            <a:r>
              <a:rPr lang="fa-IR" sz="2400" kern="0" dirty="0">
                <a:solidFill>
                  <a:prstClr val="black"/>
                </a:solidFill>
                <a:effectLst>
                  <a:glow rad="101600">
                    <a:srgbClr val="FFC000">
                      <a:alpha val="60000"/>
                    </a:srgbClr>
                  </a:glow>
                  <a:outerShdw blurRad="38100" dist="38100" dir="2700000" algn="tl">
                    <a:srgbClr val="000000">
                      <a:alpha val="43137"/>
                    </a:srgbClr>
                  </a:outerShdw>
                </a:effectLst>
                <a:latin typeface="Times New Roman" panose="02020603050405020304" pitchFamily="18" charset="0"/>
                <a:ea typeface="MS Mincho"/>
                <a:cs typeface="B Titr" panose="00000700000000000000" pitchFamily="2" charset="-78"/>
              </a:rPr>
              <a:t>بررسي و تحليل رابطه حقوقي بانک مرکزي با مؤسسات اعتباري</a:t>
            </a:r>
            <a:endParaRPr lang="fa-IR" sz="18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endParaRPr>
          </a:p>
        </p:txBody>
      </p:sp>
      <p:sp>
        <p:nvSpPr>
          <p:cNvPr id="3" name="Content Placeholder 2"/>
          <p:cNvSpPr>
            <a:spLocks noGrp="1"/>
          </p:cNvSpPr>
          <p:nvPr>
            <p:ph type="subTitle" idx="1"/>
          </p:nvPr>
        </p:nvSpPr>
        <p:spPr>
          <a:xfrm>
            <a:off x="971600" y="1340768"/>
            <a:ext cx="7920880" cy="5256584"/>
          </a:xfrm>
        </p:spPr>
        <p:style>
          <a:lnRef idx="1">
            <a:schemeClr val="accent5"/>
          </a:lnRef>
          <a:fillRef idx="2">
            <a:schemeClr val="accent5"/>
          </a:fillRef>
          <a:effectRef idx="1">
            <a:schemeClr val="accent5"/>
          </a:effectRef>
          <a:fontRef idx="minor">
            <a:schemeClr val="dk1"/>
          </a:fontRef>
        </p:style>
        <p:txBody>
          <a:bodyPr>
            <a:normAutofit/>
            <a:scene3d>
              <a:camera prst="orthographicFront"/>
              <a:lightRig rig="threePt" dir="t"/>
            </a:scene3d>
            <a:sp3d extrusionH="57150">
              <a:bevelT w="38100" h="38100" prst="convex"/>
            </a:sp3d>
          </a:bodyPr>
          <a:lstStyle/>
          <a:p>
            <a:pPr algn="r" rtl="1"/>
            <a:r>
              <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rPr>
              <a:t>تعريف مؤسسه اعتباري :        </a:t>
            </a:r>
          </a:p>
          <a:p>
            <a:pPr algn="r" rtl="1"/>
            <a:endPar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justLow" rtl="1"/>
            <a:r>
              <a:rPr lang="fa-IR" sz="2800" b="1" dirty="0">
                <a:solidFill>
                  <a:schemeClr val="tx1"/>
                </a:solidFill>
                <a:effectLst>
                  <a:outerShdw blurRad="38100" dist="38100" dir="2700000" algn="tl">
                    <a:srgbClr val="000000">
                      <a:alpha val="43137"/>
                    </a:srgbClr>
                  </a:outerShdw>
                </a:effectLst>
                <a:cs typeface="B Niki Border" panose="00000400000000000000" pitchFamily="2" charset="-78"/>
              </a:rPr>
              <a:t>بانک يا مؤسسه اعتباري غيربانکي که </a:t>
            </a:r>
            <a:r>
              <a:rPr lang="fa-IR" sz="2800" b="1" dirty="0">
                <a:solidFill>
                  <a:schemeClr val="tx1"/>
                </a:solidFill>
                <a:effectLst>
                  <a:glow rad="228600">
                    <a:schemeClr val="accent6">
                      <a:satMod val="175000"/>
                      <a:alpha val="40000"/>
                    </a:schemeClr>
                  </a:glow>
                  <a:outerShdw blurRad="38100" dist="38100" dir="2700000" algn="tl">
                    <a:srgbClr val="000000">
                      <a:alpha val="43137"/>
                    </a:srgbClr>
                  </a:outerShdw>
                </a:effectLst>
                <a:cs typeface="B Niki Border" panose="00000400000000000000" pitchFamily="2" charset="-78"/>
              </a:rPr>
              <a:t>به موجب قانون يا با مجوز بانک مرکزي</a:t>
            </a:r>
            <a:r>
              <a:rPr lang="fa-IR" sz="2800" b="1" dirty="0">
                <a:solidFill>
                  <a:schemeClr val="tx1"/>
                </a:solidFill>
                <a:effectLst>
                  <a:outerShdw blurRad="38100" dist="38100" dir="2700000" algn="tl">
                    <a:srgbClr val="000000">
                      <a:alpha val="43137"/>
                    </a:srgbClr>
                  </a:outerShdw>
                </a:effectLst>
                <a:cs typeface="B Niki Border" panose="00000400000000000000" pitchFamily="2" charset="-78"/>
              </a:rPr>
              <a:t> در قالب يک شخصيت حقوقي تأسيس شده و تحت نظارت آن بانک به </a:t>
            </a:r>
            <a:r>
              <a:rPr lang="fa-IR" sz="2800" b="1" u="sng" dirty="0">
                <a:solidFill>
                  <a:schemeClr val="tx1"/>
                </a:solidFill>
                <a:effectLst>
                  <a:outerShdw blurRad="38100" dist="38100" dir="2700000" algn="tl">
                    <a:srgbClr val="000000">
                      <a:alpha val="43137"/>
                    </a:srgbClr>
                  </a:outerShdw>
                </a:effectLst>
                <a:cs typeface="B Niki Border" panose="00000400000000000000" pitchFamily="2" charset="-78"/>
              </a:rPr>
              <a:t>فعاليت بانکي </a:t>
            </a:r>
            <a:r>
              <a:rPr lang="fa-IR" sz="2800" b="1" dirty="0">
                <a:solidFill>
                  <a:schemeClr val="tx1"/>
                </a:solidFill>
                <a:effectLst>
                  <a:outerShdw blurRad="38100" dist="38100" dir="2700000" algn="tl">
                    <a:srgbClr val="000000">
                      <a:alpha val="43137"/>
                    </a:srgbClr>
                  </a:outerShdw>
                </a:effectLst>
                <a:cs typeface="B Niki Border" panose="00000400000000000000" pitchFamily="2" charset="-78"/>
              </a:rPr>
              <a:t>مي‌پردازد</a:t>
            </a:r>
          </a:p>
          <a:p>
            <a:pPr algn="r" rtl="1"/>
            <a:endParaRPr lang="fa-IR" sz="28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r>
              <a:rPr lang="fa-IR" sz="2800" dirty="0">
                <a:ln w="0"/>
                <a:solidFill>
                  <a:srgbClr val="002060"/>
                </a:solidFill>
                <a:effectLst>
                  <a:outerShdw blurRad="38100" dist="25400" dir="5400000" algn="ctr" rotWithShape="0">
                    <a:srgbClr val="6E747A">
                      <a:alpha val="43000"/>
                    </a:srgbClr>
                  </a:outerShdw>
                </a:effectLst>
                <a:cs typeface="B Titr" panose="00000700000000000000" pitchFamily="2" charset="-78"/>
              </a:rPr>
              <a:t>                </a:t>
            </a:r>
            <a:r>
              <a:rPr lang="fa-IR" sz="2800" dirty="0">
                <a:ln w="0"/>
                <a:solidFill>
                  <a:schemeClr val="tx1"/>
                </a:solidFill>
                <a:effectLst>
                  <a:outerShdw blurRad="38100" dist="25400" dir="5400000" algn="ctr" rotWithShape="0">
                    <a:srgbClr val="6E747A">
                      <a:alpha val="43000"/>
                    </a:srgbClr>
                  </a:outerShdw>
                </a:effectLst>
                <a:cs typeface="B Elham" panose="00000400000000000000" pitchFamily="2" charset="-78"/>
              </a:rPr>
              <a:t>فعاليت‌هاي بانکي </a:t>
            </a:r>
            <a:r>
              <a:rPr lang="fa-IR" sz="2400" dirty="0">
                <a:ln w="0"/>
                <a:solidFill>
                  <a:schemeClr val="tx1"/>
                </a:solidFill>
                <a:effectLst>
                  <a:outerShdw blurRad="38100" dist="25400" dir="5400000" algn="ctr" rotWithShape="0">
                    <a:srgbClr val="6E747A">
                      <a:alpha val="43000"/>
                    </a:srgbClr>
                  </a:outerShdw>
                </a:effectLst>
                <a:cs typeface="B Elham" panose="00000400000000000000" pitchFamily="2" charset="-78"/>
              </a:rPr>
              <a:t>(دستورالعمل عمليات مجاز بانکي)</a:t>
            </a:r>
          </a:p>
          <a:p>
            <a:pPr algn="r" rtl="1"/>
            <a:endParaRPr lang="fa-IR" sz="28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rtl="1"/>
            <a:r>
              <a:rPr lang="fa-IR" sz="2800" b="1" dirty="0">
                <a:ln w="0"/>
                <a:solidFill>
                  <a:schemeClr val="tx1"/>
                </a:solidFill>
                <a:effectLst>
                  <a:glow rad="63500">
                    <a:schemeClr val="accent1">
                      <a:satMod val="175000"/>
                      <a:alpha val="40000"/>
                    </a:schemeClr>
                  </a:glow>
                </a:effectLst>
                <a:cs typeface="B Niki Outline" panose="00000400000000000000" pitchFamily="2" charset="-78"/>
              </a:rPr>
              <a:t>از جمله سپرده‌پذيري، واسطه‌گري وجوه‌، تأمين مالي و ارائه ساير خدمات و تسهيلات پولي و بانکي</a:t>
            </a:r>
            <a:endParaRPr lang="fa-IR" sz="2600" b="1" dirty="0">
              <a:ln w="0"/>
              <a:solidFill>
                <a:schemeClr val="tx1"/>
              </a:solidFill>
              <a:effectLst>
                <a:glow rad="63500">
                  <a:schemeClr val="accent1">
                    <a:satMod val="175000"/>
                    <a:alpha val="40000"/>
                  </a:schemeClr>
                </a:glow>
              </a:effectLst>
              <a:cs typeface="B Niki Outline" panose="00000400000000000000" pitchFamily="2" charset="-78"/>
            </a:endParaRPr>
          </a:p>
        </p:txBody>
      </p:sp>
    </p:spTree>
    <p:extLst>
      <p:ext uri="{BB962C8B-B14F-4D97-AF65-F5344CB8AC3E}">
        <p14:creationId xmlns:p14="http://schemas.microsoft.com/office/powerpoint/2010/main" val="1114879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type="subTitle" idx="1"/>
          </p:nvPr>
        </p:nvSpPr>
        <p:spPr>
          <a:xfrm>
            <a:off x="1044724" y="1052736"/>
            <a:ext cx="7771284" cy="5328592"/>
          </a:xfrm>
        </p:spPr>
        <p:txBody>
          <a:bodyPr>
            <a:normAutofit/>
          </a:bodyPr>
          <a:lstStyle/>
          <a:p>
            <a:pPr algn="just" rtl="1"/>
            <a:endParaRPr lang="fa-IR" b="1" u="sng" dirty="0">
              <a:ln/>
              <a:solidFill>
                <a:schemeClr val="tx2">
                  <a:lumMod val="75000"/>
                </a:schemeClr>
              </a:solidFill>
              <a:effectLst>
                <a:outerShdw blurRad="38100" dist="19050" dir="2700000" algn="tl" rotWithShape="0">
                  <a:schemeClr val="dk1">
                    <a:lumMod val="50000"/>
                    <a:alpha val="40000"/>
                  </a:schemeClr>
                </a:outerShdw>
              </a:effectLst>
              <a:latin typeface="Shabnam"/>
              <a:cs typeface="B Titr" panose="00000700000000000000" pitchFamily="2" charset="-78"/>
            </a:endParaRPr>
          </a:p>
          <a:p>
            <a:pPr algn="just" rtl="1"/>
            <a:endParaRPr lang="fa-IR" b="1" u="sng" dirty="0">
              <a:ln/>
              <a:solidFill>
                <a:schemeClr val="tx2">
                  <a:lumMod val="75000"/>
                </a:schemeClr>
              </a:solidFill>
              <a:effectLst>
                <a:outerShdw blurRad="38100" dist="19050" dir="2700000" algn="tl" rotWithShape="0">
                  <a:schemeClr val="dk1">
                    <a:lumMod val="50000"/>
                    <a:alpha val="40000"/>
                  </a:schemeClr>
                </a:outerShdw>
              </a:effectLst>
              <a:latin typeface="Shabnam"/>
              <a:cs typeface="B Titr" panose="00000700000000000000" pitchFamily="2" charset="-78"/>
            </a:endParaRPr>
          </a:p>
          <a:p>
            <a:pPr algn="just" rtl="1"/>
            <a:r>
              <a:rPr lang="fa-IR" b="1" u="sng" dirty="0">
                <a:ln/>
                <a:solidFill>
                  <a:schemeClr val="tx2">
                    <a:lumMod val="75000"/>
                  </a:schemeClr>
                </a:solidFill>
                <a:effectLst>
                  <a:outerShdw blurRad="38100" dist="19050" dir="2700000" algn="tl" rotWithShape="0">
                    <a:schemeClr val="dk1">
                      <a:lumMod val="50000"/>
                      <a:alpha val="40000"/>
                    </a:schemeClr>
                  </a:outerShdw>
                </a:effectLst>
                <a:latin typeface="Shabnam"/>
                <a:cs typeface="B Titr" panose="00000700000000000000" pitchFamily="2" charset="-78"/>
              </a:rPr>
              <a:t>مسؤليت</a:t>
            </a:r>
            <a:r>
              <a:rPr lang="fa-IR" sz="2200" b="1" u="sng" dirty="0">
                <a:ln/>
                <a:solidFill>
                  <a:schemeClr val="tx2">
                    <a:lumMod val="75000"/>
                  </a:schemeClr>
                </a:solidFill>
                <a:effectLst>
                  <a:outerShdw blurRad="38100" dist="19050" dir="2700000" algn="tl" rotWithShape="0">
                    <a:schemeClr val="dk1">
                      <a:lumMod val="50000"/>
                      <a:alpha val="40000"/>
                    </a:schemeClr>
                  </a:outerShdw>
                </a:effectLst>
                <a:latin typeface="Shabnam"/>
                <a:cs typeface="B Titr" panose="00000700000000000000" pitchFamily="2" charset="-78"/>
              </a:rPr>
              <a:t> :</a:t>
            </a:r>
          </a:p>
          <a:p>
            <a:pPr algn="just" rtl="1"/>
            <a:endParaRPr lang="fa-IR" sz="2200" b="1" u="sng" dirty="0">
              <a:ln/>
              <a:solidFill>
                <a:schemeClr val="tx2">
                  <a:lumMod val="75000"/>
                </a:schemeClr>
              </a:solidFill>
              <a:effectLst>
                <a:outerShdw blurRad="38100" dist="19050" dir="2700000" algn="tl" rotWithShape="0">
                  <a:schemeClr val="dk1">
                    <a:lumMod val="50000"/>
                    <a:alpha val="40000"/>
                  </a:schemeClr>
                </a:outerShdw>
              </a:effectLst>
              <a:latin typeface="Shabnam"/>
              <a:cs typeface="B Titr" panose="00000700000000000000" pitchFamily="2" charset="-78"/>
            </a:endParaRPr>
          </a:p>
          <a:p>
            <a:pPr algn="just" rtl="1"/>
            <a:r>
              <a:rPr lang="fa-IR" sz="2200" b="1" u="sng" dirty="0">
                <a:ln/>
                <a:solidFill>
                  <a:schemeClr val="tx2">
                    <a:lumMod val="75000"/>
                  </a:schemeClr>
                </a:solidFill>
                <a:effectLst>
                  <a:outerShdw blurRad="38100" dist="19050" dir="2700000" algn="tl" rotWithShape="0">
                    <a:schemeClr val="dk1">
                      <a:lumMod val="50000"/>
                      <a:alpha val="40000"/>
                    </a:schemeClr>
                  </a:outerShdw>
                </a:effectLst>
                <a:latin typeface="Shabnam"/>
                <a:cs typeface="B Titr" panose="00000700000000000000" pitchFamily="2" charset="-78"/>
              </a:rPr>
              <a:t>اخلاقي</a:t>
            </a:r>
          </a:p>
          <a:p>
            <a:pPr algn="just" rtl="1"/>
            <a:endParaRPr lang="fa-IR" sz="2200" b="1" u="sng" dirty="0">
              <a:ln/>
              <a:solidFill>
                <a:schemeClr val="tx2">
                  <a:lumMod val="75000"/>
                </a:schemeClr>
              </a:solidFill>
              <a:effectLst>
                <a:outerShdw blurRad="38100" dist="19050" dir="2700000" algn="tl" rotWithShape="0">
                  <a:schemeClr val="dk1">
                    <a:lumMod val="50000"/>
                    <a:alpha val="40000"/>
                  </a:schemeClr>
                </a:outerShdw>
              </a:effectLst>
              <a:latin typeface="Shabnam"/>
              <a:cs typeface="B Titr" panose="00000700000000000000" pitchFamily="2" charset="-78"/>
            </a:endParaRPr>
          </a:p>
          <a:p>
            <a:pPr algn="just" rtl="1"/>
            <a:r>
              <a:rPr lang="fa-IR" sz="2400" b="1" u="sng" dirty="0">
                <a:ln/>
                <a:solidFill>
                  <a:schemeClr val="tx2">
                    <a:lumMod val="75000"/>
                  </a:schemeClr>
                </a:solidFill>
                <a:effectLst>
                  <a:outerShdw blurRad="38100" dist="19050" dir="2700000" algn="tl" rotWithShape="0">
                    <a:schemeClr val="dk1">
                      <a:lumMod val="50000"/>
                      <a:alpha val="40000"/>
                    </a:schemeClr>
                  </a:outerShdw>
                </a:effectLst>
                <a:latin typeface="Shabnam"/>
                <a:cs typeface="B Titr" panose="00000700000000000000" pitchFamily="2" charset="-78"/>
              </a:rPr>
              <a:t>مدني</a:t>
            </a:r>
            <a:r>
              <a:rPr lang="fa-IR" sz="2200" b="1" u="sng" dirty="0">
                <a:ln/>
                <a:solidFill>
                  <a:schemeClr val="tx2">
                    <a:lumMod val="75000"/>
                  </a:schemeClr>
                </a:solidFill>
                <a:effectLst>
                  <a:outerShdw blurRad="38100" dist="19050" dir="2700000" algn="tl" rotWithShape="0">
                    <a:schemeClr val="dk1">
                      <a:lumMod val="50000"/>
                      <a:alpha val="40000"/>
                    </a:schemeClr>
                  </a:outerShdw>
                </a:effectLst>
                <a:latin typeface="Shabnam"/>
                <a:cs typeface="B Titr" panose="00000700000000000000" pitchFamily="2" charset="-78"/>
              </a:rPr>
              <a:t> (</a:t>
            </a:r>
            <a:r>
              <a:rPr lang="fa-IR" sz="1800" b="1" u="sng" dirty="0">
                <a:ln/>
                <a:solidFill>
                  <a:schemeClr val="tx2">
                    <a:lumMod val="75000"/>
                  </a:schemeClr>
                </a:solidFill>
                <a:effectLst>
                  <a:outerShdw blurRad="38100" dist="19050" dir="2700000" algn="tl" rotWithShape="0">
                    <a:schemeClr val="dk1">
                      <a:lumMod val="50000"/>
                      <a:alpha val="40000"/>
                    </a:schemeClr>
                  </a:outerShdw>
                </a:effectLst>
                <a:latin typeface="Shabnam"/>
                <a:cs typeface="B Titr" panose="00000700000000000000" pitchFamily="2" charset="-78"/>
              </a:rPr>
              <a:t>قهري/ قرادادي</a:t>
            </a:r>
            <a:r>
              <a:rPr lang="fa-IR" sz="2200" b="1" u="sng" dirty="0">
                <a:ln/>
                <a:solidFill>
                  <a:schemeClr val="tx2">
                    <a:lumMod val="75000"/>
                  </a:schemeClr>
                </a:solidFill>
                <a:effectLst>
                  <a:outerShdw blurRad="38100" dist="19050" dir="2700000" algn="tl" rotWithShape="0">
                    <a:schemeClr val="dk1">
                      <a:lumMod val="50000"/>
                      <a:alpha val="40000"/>
                    </a:schemeClr>
                  </a:outerShdw>
                </a:effectLst>
                <a:latin typeface="Shabnam"/>
                <a:cs typeface="B Titr" panose="00000700000000000000" pitchFamily="2" charset="-78"/>
              </a:rPr>
              <a:t>)</a:t>
            </a:r>
          </a:p>
          <a:p>
            <a:pPr algn="just" rtl="1"/>
            <a:endParaRPr lang="fa-IR" sz="2200" b="1" u="sng" dirty="0">
              <a:ln/>
              <a:solidFill>
                <a:schemeClr val="tx2">
                  <a:lumMod val="75000"/>
                </a:schemeClr>
              </a:solidFill>
              <a:effectLst>
                <a:outerShdw blurRad="38100" dist="19050" dir="2700000" algn="tl" rotWithShape="0">
                  <a:schemeClr val="dk1">
                    <a:lumMod val="50000"/>
                    <a:alpha val="40000"/>
                  </a:schemeClr>
                </a:outerShdw>
              </a:effectLst>
              <a:latin typeface="Shabnam"/>
              <a:cs typeface="B Titr" panose="00000700000000000000" pitchFamily="2" charset="-78"/>
            </a:endParaRPr>
          </a:p>
          <a:p>
            <a:pPr algn="just" rtl="1"/>
            <a:endParaRPr lang="fa-IR" sz="2200" b="1" u="sng" dirty="0">
              <a:ln/>
              <a:solidFill>
                <a:schemeClr val="tx2">
                  <a:lumMod val="75000"/>
                </a:schemeClr>
              </a:solidFill>
              <a:effectLst>
                <a:outerShdw blurRad="38100" dist="19050" dir="2700000" algn="tl" rotWithShape="0">
                  <a:schemeClr val="dk1">
                    <a:lumMod val="50000"/>
                    <a:alpha val="40000"/>
                  </a:schemeClr>
                </a:outerShdw>
              </a:effectLst>
              <a:latin typeface="Shabnam"/>
              <a:cs typeface="B Titr" panose="00000700000000000000" pitchFamily="2" charset="-78"/>
            </a:endParaRPr>
          </a:p>
          <a:p>
            <a:pPr algn="just" rtl="1"/>
            <a:r>
              <a:rPr lang="fa-IR" sz="2200" b="1" u="sng" dirty="0">
                <a:ln/>
                <a:solidFill>
                  <a:schemeClr val="tx2">
                    <a:lumMod val="75000"/>
                  </a:schemeClr>
                </a:solidFill>
                <a:effectLst>
                  <a:outerShdw blurRad="38100" dist="19050" dir="2700000" algn="tl" rotWithShape="0">
                    <a:schemeClr val="dk1">
                      <a:lumMod val="50000"/>
                      <a:alpha val="40000"/>
                    </a:schemeClr>
                  </a:outerShdw>
                </a:effectLst>
                <a:latin typeface="Shabnam"/>
                <a:cs typeface="B Titr" panose="00000700000000000000" pitchFamily="2" charset="-78"/>
              </a:rPr>
              <a:t>کيفري :  حاکميت بلامنازع قانون ـ ضرورت تفسير مضيق قوانين جزايي</a:t>
            </a:r>
            <a:endParaRPr lang="fa-IR" sz="2500" b="1" dirty="0">
              <a:ln/>
              <a:solidFill>
                <a:srgbClr val="0070C0"/>
              </a:solidFill>
              <a:effectLst>
                <a:outerShdw blurRad="38100" dist="19050" dir="2700000" algn="tl" rotWithShape="0">
                  <a:schemeClr val="dk1">
                    <a:lumMod val="50000"/>
                    <a:alpha val="40000"/>
                  </a:schemeClr>
                </a:outerShdw>
              </a:effectLst>
              <a:latin typeface="Shabnam"/>
              <a:cs typeface="B Titr" panose="00000700000000000000" pitchFamily="2" charset="-78"/>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85617" y="1052736"/>
            <a:ext cx="3088382" cy="1401657"/>
          </a:xfrm>
          <a:prstGeom prst="rect">
            <a:avLst/>
          </a:prstGeom>
        </p:spPr>
      </p:pic>
      <p:sp>
        <p:nvSpPr>
          <p:cNvPr id="4" name="Title 1"/>
          <p:cNvSpPr>
            <a:spLocks noGrp="1"/>
          </p:cNvSpPr>
          <p:nvPr>
            <p:ph type="ctrTitle"/>
          </p:nvPr>
        </p:nvSpPr>
        <p:spPr>
          <a:xfrm>
            <a:off x="1043608" y="116632"/>
            <a:ext cx="7772400" cy="792088"/>
          </a:xfrm>
          <a:blipFill>
            <a:blip r:embed="rId4"/>
            <a:tile tx="0" ty="0" sx="100000" sy="100000" flip="none" algn="tl"/>
          </a:blipFill>
        </p:spPr>
        <p:txBody>
          <a:bodyPr>
            <a:normAutofit/>
          </a:bodyPr>
          <a:lstStyle/>
          <a:p>
            <a:r>
              <a:rPr lang="fa-IR" sz="3200" b="1" dirty="0">
                <a:ln w="13462">
                  <a:solidFill>
                    <a:prstClr val="white"/>
                  </a:solidFill>
                  <a:prstDash val="solid"/>
                </a:ln>
                <a:solidFill>
                  <a:prstClr val="black">
                    <a:lumMod val="85000"/>
                    <a:lumOff val="15000"/>
                  </a:prstClr>
                </a:solidFill>
                <a:effectLst>
                  <a:glow rad="101600">
                    <a:schemeClr val="accent6">
                      <a:satMod val="175000"/>
                      <a:alpha val="40000"/>
                    </a:schemeClr>
                  </a:glow>
                  <a:outerShdw dist="38100" dir="2700000" algn="bl" rotWithShape="0">
                    <a:srgbClr val="4BACC6"/>
                  </a:outerShdw>
                </a:effectLst>
                <a:cs typeface="B Titr" panose="00000700000000000000" pitchFamily="2" charset="-78"/>
              </a:rPr>
              <a:t>مقدمه</a:t>
            </a:r>
          </a:p>
        </p:txBody>
      </p:sp>
    </p:spTree>
    <p:extLst>
      <p:ext uri="{BB962C8B-B14F-4D97-AF65-F5344CB8AC3E}">
        <p14:creationId xmlns:p14="http://schemas.microsoft.com/office/powerpoint/2010/main" val="56402477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116632"/>
            <a:ext cx="7772400" cy="792088"/>
          </a:xfrm>
          <a:blipFill>
            <a:blip r:embed="rId3"/>
            <a:tile tx="0" ty="0" sx="100000" sy="100000" flip="none" algn="tl"/>
          </a:blipFill>
        </p:spPr>
        <p:txBody>
          <a:bodyPr>
            <a:normAutofit/>
          </a:bodyPr>
          <a:lstStyle/>
          <a:p>
            <a:r>
              <a:rPr lang="fa-IR" sz="2800" b="1" dirty="0">
                <a:ln w="13462">
                  <a:solidFill>
                    <a:prstClr val="white"/>
                  </a:solidFill>
                  <a:prstDash val="solid"/>
                </a:ln>
                <a:solidFill>
                  <a:prstClr val="black">
                    <a:lumMod val="85000"/>
                    <a:lumOff val="15000"/>
                  </a:prstClr>
                </a:solidFill>
                <a:effectLst>
                  <a:glow rad="101600">
                    <a:srgbClr val="92D050">
                      <a:satMod val="175000"/>
                      <a:alpha val="40000"/>
                    </a:srgbClr>
                  </a:glow>
                  <a:outerShdw dist="38100" dir="2700000" algn="bl" rotWithShape="0">
                    <a:srgbClr val="4BACC6"/>
                  </a:outerShdw>
                </a:effectLst>
                <a:cs typeface="B Titr" panose="00000700000000000000" pitchFamily="2" charset="-78"/>
              </a:rPr>
              <a:t>تعريف و تبيين مفهوم مسؤليت، مصاديق و مفاهيم مشابه </a:t>
            </a:r>
            <a:endParaRPr lang="fa-IR" sz="24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endParaRPr>
          </a:p>
        </p:txBody>
      </p:sp>
      <p:sp>
        <p:nvSpPr>
          <p:cNvPr id="5" name="Subtitle 4"/>
          <p:cNvSpPr>
            <a:spLocks noGrp="1"/>
          </p:cNvSpPr>
          <p:nvPr>
            <p:ph type="subTitle" idx="1"/>
          </p:nvPr>
        </p:nvSpPr>
        <p:spPr>
          <a:xfrm>
            <a:off x="1371600" y="1124744"/>
            <a:ext cx="7304856" cy="5400600"/>
          </a:xfrm>
        </p:spPr>
        <p:txBody>
          <a:bodyPr>
            <a:normAutofit lnSpcReduction="10000"/>
          </a:bodyPr>
          <a:lstStyle/>
          <a:p>
            <a:pPr lvl="0" algn="r" rtl="1"/>
            <a:r>
              <a:rPr lang="fa-IR" sz="2400" dirty="0">
                <a:solidFill>
                  <a:srgbClr val="002060"/>
                </a:solidFill>
                <a:latin typeface="BNazanin"/>
                <a:cs typeface="B Titr" panose="00000700000000000000" pitchFamily="2" charset="-78"/>
              </a:rPr>
              <a:t>ويژگي‌هاي عملکردي بانک‌هاي مرکزي :       </a:t>
            </a:r>
          </a:p>
          <a:p>
            <a:pPr lvl="0" algn="r" rtl="1"/>
            <a:endParaRPr lang="fa-IR" sz="2800" dirty="0">
              <a:solidFill>
                <a:srgbClr val="002060"/>
              </a:solidFill>
              <a:latin typeface="BNazanin"/>
              <a:cs typeface="B Titr" panose="00000700000000000000" pitchFamily="2" charset="-78"/>
            </a:endParaRPr>
          </a:p>
          <a:p>
            <a:pPr lvl="0" algn="r" rtl="1"/>
            <a:endParaRPr lang="fa-IR" sz="2800" dirty="0"/>
          </a:p>
          <a:p>
            <a:pPr lvl="0" algn="r" rtl="1"/>
            <a:r>
              <a:rPr lang="fa-IR" sz="2800" dirty="0"/>
              <a:t> </a:t>
            </a:r>
          </a:p>
          <a:p>
            <a:pPr lvl="0" algn="r" rtl="1"/>
            <a:endParaRPr lang="fa-IR" sz="2800" dirty="0"/>
          </a:p>
          <a:p>
            <a:pPr lvl="0" algn="justLow" rtl="1"/>
            <a:r>
              <a:rPr lang="fa-IR" sz="2800" dirty="0">
                <a:solidFill>
                  <a:schemeClr val="tx1"/>
                </a:solidFill>
                <a:cs typeface="B Niki Border" panose="00000400000000000000" pitchFamily="2" charset="-78"/>
              </a:rPr>
              <a:t>عملکرد مناسب </a:t>
            </a:r>
            <a:r>
              <a:rPr lang="fa-IR" sz="2800" dirty="0">
                <a:solidFill>
                  <a:srgbClr val="1C33DE"/>
                </a:solidFill>
                <a:cs typeface="B Niki Border" panose="00000400000000000000" pitchFamily="2" charset="-78"/>
              </a:rPr>
              <a:t>بانک مرکزي </a:t>
            </a:r>
            <a:r>
              <a:rPr lang="fa-IR" sz="2800" dirty="0">
                <a:solidFill>
                  <a:schemeClr val="tx1"/>
                </a:solidFill>
                <a:cs typeface="B Niki Border" panose="00000400000000000000" pitchFamily="2" charset="-78"/>
              </a:rPr>
              <a:t>تابع استقلال اين بانک از دولت، پاسخگو بودن آن به مردم و دولت و درنهايت شفاف بودن رويه‌ها و اقدامات اين بانک است.</a:t>
            </a:r>
          </a:p>
          <a:p>
            <a:pPr lvl="0" algn="r" rtl="1"/>
            <a:endParaRPr lang="fa-IR" sz="2800" dirty="0">
              <a:solidFill>
                <a:srgbClr val="002060"/>
              </a:solidFill>
              <a:latin typeface="BNazanin"/>
              <a:cs typeface="B Titr" panose="00000700000000000000" pitchFamily="2" charset="-78"/>
            </a:endParaRPr>
          </a:p>
          <a:p>
            <a:pPr lvl="0" rtl="1"/>
            <a:r>
              <a:rPr lang="fa-IR" sz="2800" dirty="0">
                <a:solidFill>
                  <a:schemeClr val="tx1"/>
                </a:solidFill>
                <a:effectLst>
                  <a:glow rad="101600">
                    <a:schemeClr val="accent5">
                      <a:satMod val="175000"/>
                      <a:alpha val="40000"/>
                    </a:schemeClr>
                  </a:glow>
                </a:effectLst>
                <a:cs typeface="B Niki Border" panose="00000400000000000000" pitchFamily="2" charset="-78"/>
              </a:rPr>
              <a:t>وظايف و اختيارات بانک مرکزي در نظارت بر امور بانک‌ها از جمله </a:t>
            </a:r>
            <a:r>
              <a:rPr lang="fa-IR" sz="2800" u="sng" dirty="0">
                <a:solidFill>
                  <a:schemeClr val="tx1"/>
                </a:solidFill>
                <a:effectLst>
                  <a:glow rad="101600">
                    <a:schemeClr val="accent5">
                      <a:satMod val="175000"/>
                      <a:alpha val="40000"/>
                    </a:schemeClr>
                  </a:glow>
                </a:effectLst>
                <a:cs typeface="B Niki Border" panose="00000400000000000000" pitchFamily="2" charset="-78"/>
              </a:rPr>
              <a:t>امور حاکميتي </a:t>
            </a:r>
            <a:r>
              <a:rPr lang="fa-IR" sz="2800" dirty="0">
                <a:solidFill>
                  <a:schemeClr val="tx1"/>
                </a:solidFill>
                <a:effectLst>
                  <a:glow rad="101600">
                    <a:schemeClr val="accent5">
                      <a:satMod val="175000"/>
                      <a:alpha val="40000"/>
                    </a:schemeClr>
                  </a:glow>
                </a:effectLst>
                <a:cs typeface="B Niki Border" panose="00000400000000000000" pitchFamily="2" charset="-78"/>
              </a:rPr>
              <a:t>بوده و وقابل واگذاري به ساير اشخاص و مؤسسات اعتباري نمي‌باشد</a:t>
            </a:r>
            <a:r>
              <a:rPr lang="fa-IR" sz="2800" dirty="0"/>
              <a:t>.</a:t>
            </a:r>
          </a:p>
        </p:txBody>
      </p:sp>
      <p:graphicFrame>
        <p:nvGraphicFramePr>
          <p:cNvPr id="3" name="Diagram 2"/>
          <p:cNvGraphicFramePr/>
          <p:nvPr>
            <p:extLst>
              <p:ext uri="{D42A27DB-BD31-4B8C-83A1-F6EECF244321}">
                <p14:modId xmlns:p14="http://schemas.microsoft.com/office/powerpoint/2010/main" val="2611776742"/>
              </p:ext>
            </p:extLst>
          </p:nvPr>
        </p:nvGraphicFramePr>
        <p:xfrm>
          <a:off x="2215580" y="1484784"/>
          <a:ext cx="5428456" cy="201622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6182110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116632"/>
            <a:ext cx="7772400" cy="792088"/>
          </a:xfrm>
          <a:blipFill>
            <a:blip r:embed="rId3"/>
            <a:tile tx="0" ty="0" sx="100000" sy="100000" flip="none" algn="tl"/>
          </a:blipFill>
        </p:spPr>
        <p:txBody>
          <a:bodyPr>
            <a:normAutofit/>
          </a:bodyPr>
          <a:lstStyle/>
          <a:p>
            <a:r>
              <a:rPr lang="fa-IR" sz="2800" b="1" dirty="0">
                <a:ln w="13462">
                  <a:solidFill>
                    <a:prstClr val="white"/>
                  </a:solidFill>
                  <a:prstDash val="solid"/>
                </a:ln>
                <a:solidFill>
                  <a:prstClr val="black">
                    <a:lumMod val="85000"/>
                    <a:lumOff val="15000"/>
                  </a:prstClr>
                </a:solidFill>
                <a:effectLst>
                  <a:glow rad="101600">
                    <a:srgbClr val="92D050">
                      <a:satMod val="175000"/>
                      <a:alpha val="40000"/>
                    </a:srgbClr>
                  </a:glow>
                  <a:outerShdw dist="38100" dir="2700000" algn="bl" rotWithShape="0">
                    <a:srgbClr val="4BACC6"/>
                  </a:outerShdw>
                </a:effectLst>
                <a:cs typeface="B Titr" panose="00000700000000000000" pitchFamily="2" charset="-78"/>
              </a:rPr>
              <a:t>تعريف و تبيين مفهوم مسؤليت، مصاديق و مفاهيم مشابه </a:t>
            </a:r>
            <a:endParaRPr lang="fa-IR" sz="24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endParaRPr>
          </a:p>
        </p:txBody>
      </p:sp>
      <p:sp>
        <p:nvSpPr>
          <p:cNvPr id="5" name="Subtitle 4"/>
          <p:cNvSpPr>
            <a:spLocks noGrp="1"/>
          </p:cNvSpPr>
          <p:nvPr>
            <p:ph type="subTitle" idx="1"/>
          </p:nvPr>
        </p:nvSpPr>
        <p:spPr>
          <a:xfrm>
            <a:off x="1043608" y="1124744"/>
            <a:ext cx="7772400" cy="5400600"/>
          </a:xfrm>
        </p:spPr>
        <p:txBody>
          <a:bodyPr>
            <a:normAutofit/>
          </a:bodyPr>
          <a:lstStyle/>
          <a:p>
            <a:pPr lvl="0" algn="r" rtl="1"/>
            <a:r>
              <a:rPr lang="fa-IR" sz="2800" dirty="0">
                <a:ln w="0"/>
                <a:solidFill>
                  <a:srgbClr val="002060"/>
                </a:solidFill>
                <a:effectLst>
                  <a:outerShdw blurRad="38100" dist="25400" dir="5400000" algn="ctr" rotWithShape="0">
                    <a:srgbClr val="6E747A">
                      <a:alpha val="43000"/>
                    </a:srgbClr>
                  </a:outerShdw>
                </a:effectLst>
                <a:cs typeface="B Titr" panose="00000700000000000000" pitchFamily="2" charset="-78"/>
              </a:rPr>
              <a:t>بانک مرکزي جمهوري اسلامي ايران </a:t>
            </a:r>
          </a:p>
          <a:p>
            <a:pPr lvl="0" algn="r" rtl="1"/>
            <a:r>
              <a:rPr lang="fa-IR" sz="2800" b="1" dirty="0">
                <a:solidFill>
                  <a:schemeClr val="tx1"/>
                </a:solidFill>
                <a:effectLst>
                  <a:outerShdw blurRad="38100" dist="38100" dir="2700000" algn="tl">
                    <a:srgbClr val="000000">
                      <a:alpha val="43137"/>
                    </a:srgbClr>
                  </a:outerShdw>
                </a:effectLst>
                <a:latin typeface="BNazanin"/>
                <a:cs typeface="B Hamid" panose="00000400000000000000" pitchFamily="2" charset="-78"/>
              </a:rPr>
              <a:t>    </a:t>
            </a:r>
            <a:r>
              <a:rPr lang="fa-IR" sz="3000" b="1" u="sng" dirty="0">
                <a:solidFill>
                  <a:schemeClr val="tx1"/>
                </a:solidFill>
                <a:effectLst>
                  <a:glow rad="63500">
                    <a:schemeClr val="accent4">
                      <a:satMod val="175000"/>
                      <a:alpha val="40000"/>
                    </a:schemeClr>
                  </a:glow>
                  <a:outerShdw blurRad="38100" dist="38100" dir="2700000" algn="tl">
                    <a:srgbClr val="000000">
                      <a:alpha val="43137"/>
                    </a:srgbClr>
                  </a:outerShdw>
                </a:effectLst>
                <a:latin typeface="BNazanin"/>
                <a:cs typeface="B Hamid" panose="00000400000000000000" pitchFamily="2" charset="-78"/>
              </a:rPr>
              <a:t>تأسيس در سال 1339 به موجب قانون بانکي و پولي کشور</a:t>
            </a:r>
          </a:p>
          <a:p>
            <a:pPr lvl="0" algn="justLow" rtl="1"/>
            <a:r>
              <a:rPr lang="fa-IR" sz="3000" b="1"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BNazanin"/>
                <a:cs typeface="B Mehr" panose="00000700000000000000" pitchFamily="2" charset="-78"/>
              </a:rPr>
              <a:t>شخصيت حقوقي مستقل با وظايف و اختيارات مشخص و انحصاري </a:t>
            </a:r>
            <a:r>
              <a:rPr lang="fa-IR" sz="3000" b="1" u="sng"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BNazanin"/>
                <a:cs typeface="B Mehr" panose="00000700000000000000" pitchFamily="2" charset="-78"/>
              </a:rPr>
              <a:t>در ارتباط با شبکه بانکي </a:t>
            </a:r>
            <a:r>
              <a:rPr lang="fa-IR" sz="3000" b="1"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BNazanin"/>
                <a:cs typeface="B Mehr" panose="00000700000000000000" pitchFamily="2" charset="-78"/>
              </a:rPr>
              <a:t>در قانون پولي و بانکي مصوب سال 1351</a:t>
            </a:r>
          </a:p>
          <a:p>
            <a:pPr lvl="0" algn="r" rtl="1"/>
            <a:endParaRPr lang="fa-IR" dirty="0">
              <a:solidFill>
                <a:prstClr val="black">
                  <a:tint val="75000"/>
                </a:prstClr>
              </a:solidFill>
              <a:latin typeface="BNazanin"/>
            </a:endParaRPr>
          </a:p>
          <a:p>
            <a:pPr lvl="0" algn="r" rtl="1"/>
            <a:endParaRPr lang="fa-IR" dirty="0">
              <a:solidFill>
                <a:prstClr val="black">
                  <a:tint val="75000"/>
                </a:prstClr>
              </a:solidFill>
              <a:latin typeface="BNazanin"/>
            </a:endParaRPr>
          </a:p>
        </p:txBody>
      </p:sp>
      <p:sp>
        <p:nvSpPr>
          <p:cNvPr id="10" name="Flowchart: Terminator 9"/>
          <p:cNvSpPr/>
          <p:nvPr/>
        </p:nvSpPr>
        <p:spPr>
          <a:xfrm>
            <a:off x="1049273" y="5062039"/>
            <a:ext cx="3878303" cy="1198430"/>
          </a:xfrm>
          <a:prstGeom prst="flowChartTerminator">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rtl="1">
              <a:spcBef>
                <a:spcPct val="20000"/>
              </a:spcBef>
            </a:pPr>
            <a:r>
              <a:rPr lang="fa-IR" sz="2800" b="1" dirty="0">
                <a:solidFill>
                  <a:srgbClr val="1C33DE"/>
                </a:solidFill>
                <a:effectLst>
                  <a:outerShdw blurRad="38100" dist="38100" dir="2700000" algn="tl">
                    <a:srgbClr val="000000">
                      <a:alpha val="43137"/>
                    </a:srgbClr>
                  </a:outerShdw>
                </a:effectLst>
                <a:latin typeface="BNazanin"/>
                <a:cs typeface="B Koodak" panose="00000700000000000000" pitchFamily="2" charset="-78"/>
              </a:rPr>
              <a:t>مديريت عمليات پولي </a:t>
            </a:r>
            <a:r>
              <a:rPr lang="fa-IR" sz="2000" b="1" dirty="0">
                <a:solidFill>
                  <a:srgbClr val="1C33DE"/>
                </a:solidFill>
                <a:effectLst>
                  <a:outerShdw blurRad="38100" dist="38100" dir="2700000" algn="tl">
                    <a:srgbClr val="000000">
                      <a:alpha val="43137"/>
                    </a:srgbClr>
                  </a:outerShdw>
                </a:effectLst>
                <a:latin typeface="BNazanin"/>
                <a:cs typeface="B Koodak" panose="00000700000000000000" pitchFamily="2" charset="-78"/>
              </a:rPr>
              <a:t>(ريالي و ارزي)</a:t>
            </a:r>
            <a:r>
              <a:rPr lang="fa-IR" sz="2800" b="1" dirty="0">
                <a:solidFill>
                  <a:srgbClr val="1C33DE"/>
                </a:solidFill>
                <a:effectLst>
                  <a:outerShdw blurRad="38100" dist="38100" dir="2700000" algn="tl">
                    <a:srgbClr val="000000">
                      <a:alpha val="43137"/>
                    </a:srgbClr>
                  </a:outerShdw>
                </a:effectLst>
                <a:latin typeface="BNazanin"/>
                <a:cs typeface="B Koodak" panose="00000700000000000000" pitchFamily="2" charset="-78"/>
              </a:rPr>
              <a:t> و اعتباري</a:t>
            </a:r>
          </a:p>
        </p:txBody>
      </p:sp>
      <p:sp>
        <p:nvSpPr>
          <p:cNvPr id="11" name="Flowchart: Terminator 10"/>
          <p:cNvSpPr/>
          <p:nvPr/>
        </p:nvSpPr>
        <p:spPr>
          <a:xfrm>
            <a:off x="5076056" y="5062039"/>
            <a:ext cx="3888432" cy="1198430"/>
          </a:xfrm>
          <a:prstGeom prst="flowChartTerminator">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dirty="0">
                <a:solidFill>
                  <a:srgbClr val="FFFF00"/>
                </a:solidFill>
                <a:effectLst>
                  <a:outerShdw blurRad="38100" dist="38100" dir="2700000" algn="tl">
                    <a:srgbClr val="000000">
                      <a:alpha val="43137"/>
                    </a:srgbClr>
                  </a:outerShdw>
                </a:effectLst>
                <a:latin typeface="BNazanin"/>
                <a:cs typeface="B Koodak" panose="00000700000000000000" pitchFamily="2" charset="-78"/>
              </a:rPr>
              <a:t>نظارت بانکي</a:t>
            </a:r>
          </a:p>
        </p:txBody>
      </p:sp>
      <p:sp>
        <p:nvSpPr>
          <p:cNvPr id="12" name="Down Arrow 11"/>
          <p:cNvSpPr/>
          <p:nvPr/>
        </p:nvSpPr>
        <p:spPr>
          <a:xfrm>
            <a:off x="4471629" y="3645024"/>
            <a:ext cx="1060374" cy="1669043"/>
          </a:xfrm>
          <a:prstGeom prst="downArrow">
            <a:avLst/>
          </a:prstGeom>
        </p:spPr>
        <p:style>
          <a:lnRef idx="0">
            <a:schemeClr val="accent1"/>
          </a:lnRef>
          <a:fillRef idx="3">
            <a:schemeClr val="accent1"/>
          </a:fillRef>
          <a:effectRef idx="3">
            <a:schemeClr val="accent1"/>
          </a:effectRef>
          <a:fontRef idx="minor">
            <a:schemeClr val="lt1"/>
          </a:fontRef>
        </p:style>
        <p:txBody>
          <a:bodyPr rtlCol="1" anchor="ctr"/>
          <a:lstStyle/>
          <a:p>
            <a:pPr algn="ctr"/>
            <a:endParaRPr lang="fa-IR"/>
          </a:p>
        </p:txBody>
      </p:sp>
    </p:spTree>
    <p:extLst>
      <p:ext uri="{BB962C8B-B14F-4D97-AF65-F5344CB8AC3E}">
        <p14:creationId xmlns:p14="http://schemas.microsoft.com/office/powerpoint/2010/main" val="26385510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5840" y="188640"/>
            <a:ext cx="7772400" cy="1008112"/>
          </a:xfrm>
          <a:blipFill>
            <a:blip r:embed="rId3"/>
            <a:tile tx="0" ty="0" sx="100000" sy="100000" flip="none" algn="tl"/>
          </a:blipFill>
        </p:spPr>
        <p:txBody>
          <a:bodyPr>
            <a:normAutofit/>
          </a:bodyPr>
          <a:lstStyle/>
          <a:p>
            <a:pPr>
              <a:lnSpc>
                <a:spcPct val="150000"/>
              </a:lnSpc>
            </a:pPr>
            <a:r>
              <a:rPr lang="fa-IR" sz="2400" kern="0" dirty="0">
                <a:solidFill>
                  <a:prstClr val="black"/>
                </a:solidFill>
                <a:effectLst>
                  <a:glow rad="101600">
                    <a:srgbClr val="FFC000">
                      <a:alpha val="60000"/>
                    </a:srgbClr>
                  </a:glow>
                  <a:outerShdw blurRad="38100" dist="38100" dir="2700000" algn="tl">
                    <a:srgbClr val="000000">
                      <a:alpha val="43137"/>
                    </a:srgbClr>
                  </a:outerShdw>
                </a:effectLst>
                <a:latin typeface="Times New Roman" panose="02020603050405020304" pitchFamily="18" charset="0"/>
                <a:ea typeface="MS Mincho"/>
                <a:cs typeface="B Titr" panose="00000700000000000000" pitchFamily="2" charset="-78"/>
              </a:rPr>
              <a:t>بررسي و تحليل رابطه حقوقي بانک مرکزي با مؤسسات اعتباري</a:t>
            </a:r>
            <a:endParaRPr lang="fa-IR" sz="18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endParaRPr>
          </a:p>
        </p:txBody>
      </p:sp>
      <p:sp>
        <p:nvSpPr>
          <p:cNvPr id="3" name="Content Placeholder 2"/>
          <p:cNvSpPr>
            <a:spLocks noGrp="1"/>
          </p:cNvSpPr>
          <p:nvPr>
            <p:ph type="subTitle" idx="1"/>
          </p:nvPr>
        </p:nvSpPr>
        <p:spPr>
          <a:xfrm>
            <a:off x="971600" y="1340768"/>
            <a:ext cx="7920880" cy="5256584"/>
          </a:xfrm>
        </p:spPr>
        <p:style>
          <a:lnRef idx="1">
            <a:schemeClr val="accent5"/>
          </a:lnRef>
          <a:fillRef idx="2">
            <a:schemeClr val="accent5"/>
          </a:fillRef>
          <a:effectRef idx="1">
            <a:schemeClr val="accent5"/>
          </a:effectRef>
          <a:fontRef idx="minor">
            <a:schemeClr val="dk1"/>
          </a:fontRef>
        </p:style>
        <p:txBody>
          <a:bodyPr>
            <a:normAutofit/>
            <a:scene3d>
              <a:camera prst="orthographicFront"/>
              <a:lightRig rig="threePt" dir="t"/>
            </a:scene3d>
            <a:sp3d extrusionH="57150">
              <a:bevelT w="38100" h="38100" prst="convex"/>
            </a:sp3d>
          </a:bodyPr>
          <a:lstStyle/>
          <a:p>
            <a:pPr algn="r" rtl="1"/>
            <a:r>
              <a:rPr lang="fa-IR" sz="2600">
                <a:ln w="0"/>
                <a:solidFill>
                  <a:srgbClr val="002060"/>
                </a:solidFill>
                <a:effectLst>
                  <a:outerShdw blurRad="38100" dist="25400" dir="5400000" algn="ctr" rotWithShape="0">
                    <a:srgbClr val="6E747A">
                      <a:alpha val="43000"/>
                    </a:srgbClr>
                  </a:outerShdw>
                </a:effectLst>
                <a:cs typeface="B Titr" panose="00000700000000000000" pitchFamily="2" charset="-78"/>
              </a:rPr>
              <a:t>مباني حقوقي </a:t>
            </a:r>
            <a:r>
              <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rPr>
              <a:t>ناظر بر رابطه </a:t>
            </a:r>
            <a:r>
              <a:rPr lang="fa-IR" sz="2600">
                <a:ln w="0"/>
                <a:solidFill>
                  <a:srgbClr val="002060"/>
                </a:solidFill>
                <a:effectLst>
                  <a:outerShdw blurRad="38100" dist="25400" dir="5400000" algn="ctr" rotWithShape="0">
                    <a:srgbClr val="6E747A">
                      <a:alpha val="43000"/>
                    </a:srgbClr>
                  </a:outerShdw>
                </a:effectLst>
                <a:cs typeface="B Titr" panose="00000700000000000000" pitchFamily="2" charset="-78"/>
              </a:rPr>
              <a:t>بانک مرکزي </a:t>
            </a:r>
            <a:r>
              <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rPr>
              <a:t>با </a:t>
            </a:r>
            <a:r>
              <a:rPr lang="fa-IR" sz="2600">
                <a:ln w="0"/>
                <a:solidFill>
                  <a:srgbClr val="002060"/>
                </a:solidFill>
                <a:effectLst>
                  <a:outerShdw blurRad="38100" dist="25400" dir="5400000" algn="ctr" rotWithShape="0">
                    <a:srgbClr val="6E747A">
                      <a:alpha val="43000"/>
                    </a:srgbClr>
                  </a:outerShdw>
                </a:effectLst>
                <a:cs typeface="B Titr" panose="00000700000000000000" pitchFamily="2" charset="-78"/>
              </a:rPr>
              <a:t>مؤسسات اعتباري</a:t>
            </a:r>
            <a:endParaRPr lang="fa-IR" sz="2600" b="1"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endPar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r>
              <a:rPr lang="fa-IR" sz="2400" dirty="0">
                <a:ln w="0"/>
                <a:solidFill>
                  <a:srgbClr val="002060"/>
                </a:solidFill>
                <a:effectLst>
                  <a:outerShdw blurRad="38100" dist="25400" dir="5400000" algn="ctr" rotWithShape="0">
                    <a:srgbClr val="6E747A">
                      <a:alpha val="43000"/>
                    </a:srgbClr>
                  </a:outerShdw>
                </a:effectLst>
                <a:cs typeface="B Titr" panose="00000700000000000000" pitchFamily="2" charset="-78"/>
              </a:rPr>
              <a:t>الف </a:t>
            </a:r>
            <a:r>
              <a:rPr lang="fa-IR" sz="2400">
                <a:ln w="0"/>
                <a:solidFill>
                  <a:srgbClr val="002060"/>
                </a:solidFill>
                <a:effectLst>
                  <a:outerShdw blurRad="38100" dist="25400" dir="5400000" algn="ctr" rotWithShape="0">
                    <a:srgbClr val="6E747A">
                      <a:alpha val="43000"/>
                    </a:srgbClr>
                  </a:outerShdw>
                </a:effectLst>
                <a:cs typeface="B Titr" panose="00000700000000000000" pitchFamily="2" charset="-78"/>
              </a:rPr>
              <a:t>- قوانين بالادستي </a:t>
            </a:r>
            <a:endParaRPr lang="fa-IR" sz="24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endParaRPr lang="fa-IR" sz="24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marL="342900" indent="-342900" algn="r" rtl="1">
              <a:buFont typeface="Wingdings" panose="05000000000000000000" pitchFamily="2" charset="2"/>
              <a:buChar char="Ø"/>
            </a:pPr>
            <a:r>
              <a:rPr lang="fa-IR" sz="2800" dirty="0">
                <a:ln w="0"/>
                <a:solidFill>
                  <a:schemeClr val="tx1"/>
                </a:solidFill>
                <a:effectLst>
                  <a:glow rad="101600">
                    <a:srgbClr val="D7E527">
                      <a:alpha val="60000"/>
                    </a:srgbClr>
                  </a:glow>
                  <a:outerShdw blurRad="38100" dist="19050" dir="2700000" algn="tl" rotWithShape="0">
                    <a:schemeClr val="dk1">
                      <a:alpha val="40000"/>
                    </a:schemeClr>
                  </a:outerShdw>
                </a:effectLst>
                <a:cs typeface="B Shadi" panose="00000400000000000000" pitchFamily="2" charset="-78"/>
              </a:rPr>
              <a:t>   </a:t>
            </a:r>
            <a:r>
              <a:rPr lang="fa-IR" sz="2800">
                <a:ln w="0"/>
                <a:solidFill>
                  <a:schemeClr val="tx1"/>
                </a:solidFill>
                <a:effectLst>
                  <a:glow rad="101600">
                    <a:srgbClr val="D7E527">
                      <a:alpha val="60000"/>
                    </a:srgbClr>
                  </a:glow>
                  <a:outerShdw blurRad="38100" dist="19050" dir="2700000" algn="tl" rotWithShape="0">
                    <a:schemeClr val="dk1">
                      <a:alpha val="40000"/>
                    </a:schemeClr>
                  </a:outerShdw>
                </a:effectLst>
                <a:cs typeface="B Shadi" panose="00000400000000000000" pitchFamily="2" charset="-78"/>
              </a:rPr>
              <a:t>قانون اساسي</a:t>
            </a:r>
            <a:endParaRPr lang="fa-IR" sz="2800" dirty="0">
              <a:ln w="0"/>
              <a:solidFill>
                <a:schemeClr val="tx1"/>
              </a:solidFill>
              <a:effectLst>
                <a:glow rad="101600">
                  <a:srgbClr val="D7E527">
                    <a:alpha val="60000"/>
                  </a:srgbClr>
                </a:glow>
                <a:outerShdw blurRad="38100" dist="19050" dir="2700000" algn="tl" rotWithShape="0">
                  <a:schemeClr val="dk1">
                    <a:alpha val="40000"/>
                  </a:schemeClr>
                </a:outerShdw>
              </a:effectLst>
              <a:cs typeface="B Shadi" panose="00000400000000000000" pitchFamily="2" charset="-78"/>
            </a:endParaRPr>
          </a:p>
          <a:p>
            <a:pPr marL="457200" indent="-457200" algn="r" rtl="1">
              <a:buFont typeface="Wingdings" panose="05000000000000000000" pitchFamily="2" charset="2"/>
              <a:buChar char="Ø"/>
            </a:pPr>
            <a:r>
              <a:rPr lang="fa-IR" sz="2800" dirty="0">
                <a:ln w="0"/>
                <a:solidFill>
                  <a:schemeClr val="tx1"/>
                </a:solidFill>
                <a:effectLst>
                  <a:glow rad="101600">
                    <a:srgbClr val="D7E527">
                      <a:alpha val="60000"/>
                    </a:srgbClr>
                  </a:glow>
                  <a:outerShdw blurRad="38100" dist="19050" dir="2700000" algn="tl" rotWithShape="0">
                    <a:schemeClr val="dk1">
                      <a:alpha val="40000"/>
                    </a:schemeClr>
                  </a:outerShdw>
                </a:effectLst>
                <a:cs typeface="B Shadi" panose="00000400000000000000" pitchFamily="2" charset="-78"/>
              </a:rPr>
              <a:t>قانون </a:t>
            </a:r>
            <a:r>
              <a:rPr lang="fa-IR" sz="2800">
                <a:ln w="0"/>
                <a:solidFill>
                  <a:schemeClr val="tx1"/>
                </a:solidFill>
                <a:effectLst>
                  <a:glow rad="101600">
                    <a:srgbClr val="D7E527">
                      <a:alpha val="60000"/>
                    </a:srgbClr>
                  </a:glow>
                  <a:outerShdw blurRad="38100" dist="19050" dir="2700000" algn="tl" rotWithShape="0">
                    <a:schemeClr val="dk1">
                      <a:alpha val="40000"/>
                    </a:schemeClr>
                  </a:outerShdw>
                </a:effectLst>
                <a:cs typeface="B Shadi" panose="00000400000000000000" pitchFamily="2" charset="-78"/>
              </a:rPr>
              <a:t>احکام دائمي </a:t>
            </a:r>
            <a:endParaRPr lang="fa-IR" sz="2800" dirty="0">
              <a:ln w="0"/>
              <a:solidFill>
                <a:schemeClr val="tx1"/>
              </a:solidFill>
              <a:effectLst>
                <a:glow rad="101600">
                  <a:srgbClr val="D7E527">
                    <a:alpha val="60000"/>
                  </a:srgbClr>
                </a:glow>
                <a:outerShdw blurRad="38100" dist="19050" dir="2700000" algn="tl" rotWithShape="0">
                  <a:schemeClr val="dk1">
                    <a:alpha val="40000"/>
                  </a:schemeClr>
                </a:outerShdw>
              </a:effectLst>
              <a:cs typeface="B Shadi" panose="00000400000000000000" pitchFamily="2" charset="-78"/>
            </a:endParaRPr>
          </a:p>
          <a:p>
            <a:pPr marL="457200" indent="-457200" algn="r" rtl="1">
              <a:buFont typeface="Wingdings" panose="05000000000000000000" pitchFamily="2" charset="2"/>
              <a:buChar char="Ø"/>
            </a:pPr>
            <a:r>
              <a:rPr lang="fa-IR" sz="2800">
                <a:ln w="0"/>
                <a:solidFill>
                  <a:schemeClr val="tx1"/>
                </a:solidFill>
                <a:effectLst>
                  <a:glow rad="101600">
                    <a:srgbClr val="D7E527">
                      <a:alpha val="60000"/>
                    </a:srgbClr>
                  </a:glow>
                  <a:outerShdw blurRad="38100" dist="19050" dir="2700000" algn="tl" rotWithShape="0">
                    <a:schemeClr val="dk1">
                      <a:alpha val="40000"/>
                    </a:schemeClr>
                  </a:outerShdw>
                </a:effectLst>
                <a:cs typeface="B Shadi" panose="00000400000000000000" pitchFamily="2" charset="-78"/>
              </a:rPr>
              <a:t>قوانين </a:t>
            </a:r>
            <a:r>
              <a:rPr lang="fa-IR" sz="2800" dirty="0">
                <a:ln w="0"/>
                <a:solidFill>
                  <a:schemeClr val="tx1"/>
                </a:solidFill>
                <a:effectLst>
                  <a:glow rad="101600">
                    <a:srgbClr val="D7E527">
                      <a:alpha val="60000"/>
                    </a:srgbClr>
                  </a:glow>
                  <a:outerShdw blurRad="38100" dist="19050" dir="2700000" algn="tl" rotWithShape="0">
                    <a:schemeClr val="dk1">
                      <a:alpha val="40000"/>
                    </a:schemeClr>
                  </a:outerShdw>
                </a:effectLst>
                <a:cs typeface="B Shadi" panose="00000400000000000000" pitchFamily="2" charset="-78"/>
              </a:rPr>
              <a:t>5 ساله برنامه توسعه</a:t>
            </a:r>
          </a:p>
          <a:p>
            <a:pPr marL="457200" indent="-457200" algn="r" rtl="1">
              <a:buFont typeface="Wingdings" panose="05000000000000000000" pitchFamily="2" charset="2"/>
              <a:buChar char="Ø"/>
            </a:pPr>
            <a:r>
              <a:rPr lang="fa-IR" sz="2800">
                <a:ln w="0"/>
                <a:solidFill>
                  <a:schemeClr val="tx1"/>
                </a:solidFill>
                <a:effectLst>
                  <a:glow rad="101600">
                    <a:srgbClr val="D7E527">
                      <a:alpha val="60000"/>
                    </a:srgbClr>
                  </a:glow>
                  <a:outerShdw blurRad="38100" dist="19050" dir="2700000" algn="tl" rotWithShape="0">
                    <a:schemeClr val="dk1">
                      <a:alpha val="40000"/>
                    </a:schemeClr>
                  </a:outerShdw>
                </a:effectLst>
                <a:cs typeface="B Shadi" panose="00000400000000000000" pitchFamily="2" charset="-78"/>
              </a:rPr>
              <a:t>قانون اجراي سياست هاي </a:t>
            </a:r>
            <a:r>
              <a:rPr lang="fa-IR" sz="2800" dirty="0">
                <a:ln w="0"/>
                <a:solidFill>
                  <a:schemeClr val="tx1"/>
                </a:solidFill>
                <a:effectLst>
                  <a:glow rad="101600">
                    <a:srgbClr val="D7E527">
                      <a:alpha val="60000"/>
                    </a:srgbClr>
                  </a:glow>
                  <a:outerShdw blurRad="38100" dist="19050" dir="2700000" algn="tl" rotWithShape="0">
                    <a:schemeClr val="dk1">
                      <a:alpha val="40000"/>
                    </a:schemeClr>
                  </a:outerShdw>
                </a:effectLst>
                <a:cs typeface="B Shadi" panose="00000400000000000000" pitchFamily="2" charset="-78"/>
              </a:rPr>
              <a:t>اصل 44 </a:t>
            </a:r>
            <a:r>
              <a:rPr lang="fa-IR" sz="2800">
                <a:ln w="0"/>
                <a:solidFill>
                  <a:schemeClr val="tx1"/>
                </a:solidFill>
                <a:effectLst>
                  <a:glow rad="101600">
                    <a:srgbClr val="D7E527">
                      <a:alpha val="60000"/>
                    </a:srgbClr>
                  </a:glow>
                  <a:outerShdw blurRad="38100" dist="19050" dir="2700000" algn="tl" rotWithShape="0">
                    <a:schemeClr val="dk1">
                      <a:alpha val="40000"/>
                    </a:schemeClr>
                  </a:outerShdw>
                </a:effectLst>
                <a:cs typeface="B Shadi" panose="00000400000000000000" pitchFamily="2" charset="-78"/>
              </a:rPr>
              <a:t>قانون اساسي</a:t>
            </a:r>
            <a:endParaRPr lang="fa-IR" sz="2800" dirty="0">
              <a:ln w="0"/>
              <a:solidFill>
                <a:schemeClr val="tx1"/>
              </a:solidFill>
              <a:effectLst>
                <a:glow rad="101600">
                  <a:srgbClr val="D7E527">
                    <a:alpha val="60000"/>
                  </a:srgbClr>
                </a:glow>
                <a:outerShdw blurRad="38100" dist="19050" dir="2700000" algn="tl" rotWithShape="0">
                  <a:schemeClr val="dk1">
                    <a:alpha val="40000"/>
                  </a:schemeClr>
                </a:outerShdw>
              </a:effectLst>
              <a:cs typeface="B Shadi" panose="00000400000000000000" pitchFamily="2" charset="-78"/>
            </a:endParaRPr>
          </a:p>
        </p:txBody>
      </p:sp>
    </p:spTree>
    <p:extLst>
      <p:ext uri="{BB962C8B-B14F-4D97-AF65-F5344CB8AC3E}">
        <p14:creationId xmlns:p14="http://schemas.microsoft.com/office/powerpoint/2010/main" val="18013299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5840" y="188640"/>
            <a:ext cx="7772400" cy="1008112"/>
          </a:xfrm>
          <a:blipFill>
            <a:blip r:embed="rId3"/>
            <a:tile tx="0" ty="0" sx="100000" sy="100000" flip="none" algn="tl"/>
          </a:blipFill>
        </p:spPr>
        <p:txBody>
          <a:bodyPr>
            <a:normAutofit/>
          </a:bodyPr>
          <a:lstStyle/>
          <a:p>
            <a:pPr>
              <a:lnSpc>
                <a:spcPct val="150000"/>
              </a:lnSpc>
            </a:pPr>
            <a:r>
              <a:rPr lang="fa-IR" sz="2400" kern="0" dirty="0">
                <a:solidFill>
                  <a:prstClr val="black"/>
                </a:solidFill>
                <a:effectLst>
                  <a:glow rad="101600">
                    <a:srgbClr val="FFC000">
                      <a:alpha val="60000"/>
                    </a:srgbClr>
                  </a:glow>
                  <a:outerShdw blurRad="38100" dist="38100" dir="2700000" algn="tl">
                    <a:srgbClr val="000000">
                      <a:alpha val="43137"/>
                    </a:srgbClr>
                  </a:outerShdw>
                </a:effectLst>
                <a:latin typeface="Times New Roman" panose="02020603050405020304" pitchFamily="18" charset="0"/>
                <a:ea typeface="MS Mincho"/>
                <a:cs typeface="B Titr" panose="00000700000000000000" pitchFamily="2" charset="-78"/>
              </a:rPr>
              <a:t>بررسي و تحليل رابطه حقوقي بانک مرکزي با مؤسسات اعتباري</a:t>
            </a:r>
            <a:endParaRPr lang="fa-IR" sz="18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endParaRPr>
          </a:p>
        </p:txBody>
      </p:sp>
      <p:sp>
        <p:nvSpPr>
          <p:cNvPr id="3" name="Content Placeholder 2"/>
          <p:cNvSpPr>
            <a:spLocks noGrp="1"/>
          </p:cNvSpPr>
          <p:nvPr>
            <p:ph type="subTitle" idx="1"/>
          </p:nvPr>
        </p:nvSpPr>
        <p:spPr>
          <a:xfrm>
            <a:off x="971600" y="1340768"/>
            <a:ext cx="7920880" cy="5256584"/>
          </a:xfrm>
        </p:spPr>
        <p:style>
          <a:lnRef idx="1">
            <a:schemeClr val="accent5"/>
          </a:lnRef>
          <a:fillRef idx="2">
            <a:schemeClr val="accent5"/>
          </a:fillRef>
          <a:effectRef idx="1">
            <a:schemeClr val="accent5"/>
          </a:effectRef>
          <a:fontRef idx="minor">
            <a:schemeClr val="dk1"/>
          </a:fontRef>
        </p:style>
        <p:txBody>
          <a:bodyPr>
            <a:normAutofit/>
            <a:scene3d>
              <a:camera prst="orthographicFront"/>
              <a:lightRig rig="threePt" dir="t"/>
            </a:scene3d>
            <a:sp3d extrusionH="57150">
              <a:bevelT w="38100" h="38100" prst="convex"/>
            </a:sp3d>
          </a:bodyPr>
          <a:lstStyle/>
          <a:p>
            <a:pPr algn="r" rtl="1"/>
            <a:r>
              <a:rPr lang="fa-IR" sz="2600">
                <a:ln w="0"/>
                <a:solidFill>
                  <a:srgbClr val="002060"/>
                </a:solidFill>
                <a:effectLst>
                  <a:outerShdw blurRad="38100" dist="25400" dir="5400000" algn="ctr" rotWithShape="0">
                    <a:srgbClr val="6E747A">
                      <a:alpha val="43000"/>
                    </a:srgbClr>
                  </a:outerShdw>
                </a:effectLst>
                <a:cs typeface="B Titr" panose="00000700000000000000" pitchFamily="2" charset="-78"/>
              </a:rPr>
              <a:t>مباني حقوقي </a:t>
            </a:r>
            <a:r>
              <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rPr>
              <a:t>ناظر بر رابطه </a:t>
            </a:r>
            <a:r>
              <a:rPr lang="fa-IR" sz="2600">
                <a:ln w="0"/>
                <a:solidFill>
                  <a:srgbClr val="002060"/>
                </a:solidFill>
                <a:effectLst>
                  <a:outerShdw blurRad="38100" dist="25400" dir="5400000" algn="ctr" rotWithShape="0">
                    <a:srgbClr val="6E747A">
                      <a:alpha val="43000"/>
                    </a:srgbClr>
                  </a:outerShdw>
                </a:effectLst>
                <a:cs typeface="B Titr" panose="00000700000000000000" pitchFamily="2" charset="-78"/>
              </a:rPr>
              <a:t>بانک مرکزي </a:t>
            </a:r>
            <a:r>
              <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rPr>
              <a:t>با </a:t>
            </a:r>
            <a:r>
              <a:rPr lang="fa-IR" sz="2600">
                <a:ln w="0"/>
                <a:solidFill>
                  <a:srgbClr val="002060"/>
                </a:solidFill>
                <a:effectLst>
                  <a:outerShdw blurRad="38100" dist="25400" dir="5400000" algn="ctr" rotWithShape="0">
                    <a:srgbClr val="6E747A">
                      <a:alpha val="43000"/>
                    </a:srgbClr>
                  </a:outerShdw>
                </a:effectLst>
                <a:cs typeface="B Titr" panose="00000700000000000000" pitchFamily="2" charset="-78"/>
              </a:rPr>
              <a:t>مؤسسات اعتباري</a:t>
            </a:r>
            <a:endParaRPr lang="fa-IR" sz="2600" b="1"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r>
              <a:rPr lang="fa-IR" sz="2400" dirty="0">
                <a:ln w="0"/>
                <a:solidFill>
                  <a:srgbClr val="002060"/>
                </a:solidFill>
                <a:effectLst>
                  <a:outerShdw blurRad="38100" dist="25400" dir="5400000" algn="ctr" rotWithShape="0">
                    <a:srgbClr val="6E747A">
                      <a:alpha val="43000"/>
                    </a:srgbClr>
                  </a:outerShdw>
                </a:effectLst>
                <a:cs typeface="B Titr" panose="00000700000000000000" pitchFamily="2" charset="-78"/>
              </a:rPr>
              <a:t>ب </a:t>
            </a:r>
            <a:r>
              <a:rPr lang="fa-IR" sz="2400">
                <a:ln w="0"/>
                <a:solidFill>
                  <a:srgbClr val="002060"/>
                </a:solidFill>
                <a:effectLst>
                  <a:outerShdw blurRad="38100" dist="25400" dir="5400000" algn="ctr" rotWithShape="0">
                    <a:srgbClr val="6E747A">
                      <a:alpha val="43000"/>
                    </a:srgbClr>
                  </a:outerShdw>
                </a:effectLst>
                <a:cs typeface="B Titr" panose="00000700000000000000" pitchFamily="2" charset="-78"/>
              </a:rPr>
              <a:t>ـ قوانين تخصصي </a:t>
            </a:r>
            <a:r>
              <a:rPr lang="fa-IR" sz="2400" dirty="0">
                <a:ln w="0"/>
                <a:solidFill>
                  <a:srgbClr val="002060"/>
                </a:solidFill>
                <a:effectLst>
                  <a:outerShdw blurRad="38100" dist="25400" dir="5400000" algn="ctr" rotWithShape="0">
                    <a:srgbClr val="6E747A">
                      <a:alpha val="43000"/>
                    </a:srgbClr>
                  </a:outerShdw>
                </a:effectLst>
                <a:cs typeface="B Titr" panose="00000700000000000000" pitchFamily="2" charset="-78"/>
              </a:rPr>
              <a:t>:</a:t>
            </a:r>
          </a:p>
          <a:p>
            <a:pPr algn="r" rtl="1"/>
            <a:r>
              <a:rPr lang="fa-IR" sz="2400">
                <a:ln w="0"/>
                <a:solidFill>
                  <a:srgbClr val="FF0000"/>
                </a:solidFill>
                <a:effectLst>
                  <a:outerShdw blurRad="38100" dist="25400" dir="5400000" algn="ctr" rotWithShape="0">
                    <a:srgbClr val="6E747A">
                      <a:alpha val="43000"/>
                    </a:srgbClr>
                  </a:outerShdw>
                </a:effectLst>
                <a:cs typeface="B Shadi" panose="00000400000000000000" pitchFamily="2" charset="-78"/>
              </a:rPr>
              <a:t>قانون پولي و بانکي </a:t>
            </a:r>
            <a:endParaRPr lang="fa-IR" sz="2400" dirty="0">
              <a:ln w="0"/>
              <a:solidFill>
                <a:srgbClr val="FF0000"/>
              </a:solidFill>
              <a:effectLst>
                <a:outerShdw blurRad="38100" dist="25400" dir="5400000" algn="ctr" rotWithShape="0">
                  <a:srgbClr val="6E747A">
                    <a:alpha val="43000"/>
                  </a:srgbClr>
                </a:outerShdw>
              </a:effectLst>
              <a:cs typeface="B Shadi" panose="00000400000000000000" pitchFamily="2" charset="-78"/>
            </a:endParaRPr>
          </a:p>
          <a:p>
            <a:pPr algn="r" rtl="1"/>
            <a:r>
              <a:rPr lang="fa-IR" sz="2400">
                <a:ln w="0"/>
                <a:solidFill>
                  <a:srgbClr val="FF0000"/>
                </a:solidFill>
                <a:effectLst>
                  <a:outerShdw blurRad="38100" dist="25400" dir="5400000" algn="ctr" rotWithShape="0">
                    <a:srgbClr val="6E747A">
                      <a:alpha val="43000"/>
                    </a:srgbClr>
                  </a:outerShdw>
                </a:effectLst>
                <a:cs typeface="B Shadi" panose="00000400000000000000" pitchFamily="2" charset="-78"/>
              </a:rPr>
              <a:t>قانون عمليات بانکي </a:t>
            </a:r>
            <a:r>
              <a:rPr lang="fa-IR" sz="2400" dirty="0">
                <a:ln w="0"/>
                <a:solidFill>
                  <a:srgbClr val="FF0000"/>
                </a:solidFill>
                <a:effectLst>
                  <a:outerShdw blurRad="38100" dist="25400" dir="5400000" algn="ctr" rotWithShape="0">
                    <a:srgbClr val="6E747A">
                      <a:alpha val="43000"/>
                    </a:srgbClr>
                  </a:outerShdw>
                </a:effectLst>
                <a:cs typeface="B Shadi" panose="00000400000000000000" pitchFamily="2" charset="-78"/>
              </a:rPr>
              <a:t>بدون ربا</a:t>
            </a:r>
          </a:p>
          <a:p>
            <a:pPr algn="r" rtl="1"/>
            <a:r>
              <a:rPr lang="fa-IR" sz="2400">
                <a:ln w="0"/>
                <a:solidFill>
                  <a:srgbClr val="FF0000"/>
                </a:solidFill>
                <a:effectLst>
                  <a:outerShdw blurRad="38100" dist="25400" dir="5400000" algn="ctr" rotWithShape="0">
                    <a:srgbClr val="6E747A">
                      <a:alpha val="43000"/>
                    </a:srgbClr>
                  </a:outerShdw>
                </a:effectLst>
                <a:cs typeface="B Shadi" panose="00000400000000000000" pitchFamily="2" charset="-78"/>
              </a:rPr>
              <a:t>قانون تنظيم بازار غيرمتشکل پولي</a:t>
            </a:r>
            <a:endParaRPr lang="fa-IR" sz="2400" dirty="0">
              <a:ln w="0"/>
              <a:solidFill>
                <a:srgbClr val="FF0000"/>
              </a:solidFill>
              <a:effectLst>
                <a:outerShdw blurRad="38100" dist="25400" dir="5400000" algn="ctr" rotWithShape="0">
                  <a:srgbClr val="6E747A">
                    <a:alpha val="43000"/>
                  </a:srgbClr>
                </a:outerShdw>
              </a:effectLst>
              <a:cs typeface="B Shadi" panose="00000400000000000000" pitchFamily="2" charset="-78"/>
            </a:endParaRPr>
          </a:p>
          <a:p>
            <a:pPr algn="r" rtl="1"/>
            <a:r>
              <a:rPr lang="fa-IR" sz="2400" dirty="0">
                <a:ln w="0"/>
                <a:solidFill>
                  <a:srgbClr val="002060"/>
                </a:solidFill>
                <a:effectLst>
                  <a:outerShdw blurRad="38100" dist="25400" dir="5400000" algn="ctr" rotWithShape="0">
                    <a:srgbClr val="6E747A">
                      <a:alpha val="43000"/>
                    </a:srgbClr>
                  </a:outerShdw>
                </a:effectLst>
                <a:cs typeface="B Titr" panose="00000700000000000000" pitchFamily="2" charset="-78"/>
              </a:rPr>
              <a:t>ج </a:t>
            </a:r>
            <a:r>
              <a:rPr lang="fa-IR" sz="2400">
                <a:ln w="0"/>
                <a:solidFill>
                  <a:srgbClr val="002060"/>
                </a:solidFill>
                <a:effectLst>
                  <a:outerShdw blurRad="38100" dist="25400" dir="5400000" algn="ctr" rotWithShape="0">
                    <a:srgbClr val="6E747A">
                      <a:alpha val="43000"/>
                    </a:srgbClr>
                  </a:outerShdw>
                </a:effectLst>
                <a:cs typeface="B Titr" panose="00000700000000000000" pitchFamily="2" charset="-78"/>
              </a:rPr>
              <a:t>ـ ساير قوانين عادي </a:t>
            </a:r>
            <a:r>
              <a:rPr lang="fa-IR" sz="2400" dirty="0">
                <a:ln w="0"/>
                <a:solidFill>
                  <a:srgbClr val="002060"/>
                </a:solidFill>
                <a:effectLst>
                  <a:outerShdw blurRad="38100" dist="25400" dir="5400000" algn="ctr" rotWithShape="0">
                    <a:srgbClr val="6E747A">
                      <a:alpha val="43000"/>
                    </a:srgbClr>
                  </a:outerShdw>
                </a:effectLst>
                <a:cs typeface="B Titr" panose="00000700000000000000" pitchFamily="2" charset="-78"/>
              </a:rPr>
              <a:t>: </a:t>
            </a:r>
          </a:p>
          <a:p>
            <a:pPr algn="r" rtl="1"/>
            <a:r>
              <a:rPr lang="fa-IR" sz="2400" dirty="0">
                <a:ln w="0"/>
                <a:solidFill>
                  <a:srgbClr val="FF0000"/>
                </a:solidFill>
                <a:effectLst>
                  <a:outerShdw blurRad="38100" dist="25400" dir="5400000" algn="ctr" rotWithShape="0">
                    <a:srgbClr val="6E747A">
                      <a:alpha val="43000"/>
                    </a:srgbClr>
                  </a:outerShdw>
                </a:effectLst>
                <a:cs typeface="B Shadi" panose="00000400000000000000" pitchFamily="2" charset="-78"/>
              </a:rPr>
              <a:t>قانون رفع </a:t>
            </a:r>
            <a:r>
              <a:rPr lang="fa-IR" sz="2400">
                <a:ln w="0"/>
                <a:solidFill>
                  <a:srgbClr val="FF0000"/>
                </a:solidFill>
                <a:effectLst>
                  <a:outerShdw blurRad="38100" dist="25400" dir="5400000" algn="ctr" rotWithShape="0">
                    <a:srgbClr val="6E747A">
                      <a:alpha val="43000"/>
                    </a:srgbClr>
                  </a:outerShdw>
                </a:effectLst>
                <a:cs typeface="B Shadi" panose="00000400000000000000" pitchFamily="2" charset="-78"/>
              </a:rPr>
              <a:t>موانع توليد </a:t>
            </a:r>
            <a:r>
              <a:rPr lang="fa-IR" sz="2400" dirty="0">
                <a:ln w="0"/>
                <a:solidFill>
                  <a:srgbClr val="FF0000"/>
                </a:solidFill>
                <a:effectLst>
                  <a:outerShdw blurRad="38100" dist="25400" dir="5400000" algn="ctr" rotWithShape="0">
                    <a:srgbClr val="6E747A">
                      <a:alpha val="43000"/>
                    </a:srgbClr>
                  </a:outerShdw>
                </a:effectLst>
                <a:cs typeface="B Shadi" panose="00000400000000000000" pitchFamily="2" charset="-78"/>
              </a:rPr>
              <a:t>....</a:t>
            </a:r>
          </a:p>
          <a:p>
            <a:pPr algn="r" rtl="1"/>
            <a:r>
              <a:rPr lang="fa-IR" sz="2400">
                <a:ln w="0"/>
                <a:solidFill>
                  <a:srgbClr val="FF0000"/>
                </a:solidFill>
                <a:effectLst>
                  <a:outerShdw blurRad="38100" dist="25400" dir="5400000" algn="ctr" rotWithShape="0">
                    <a:srgbClr val="6E747A">
                      <a:alpha val="43000"/>
                    </a:srgbClr>
                  </a:outerShdw>
                </a:effectLst>
                <a:cs typeface="B Shadi" panose="00000400000000000000" pitchFamily="2" charset="-78"/>
              </a:rPr>
              <a:t>قوانين بودجه ساليانه</a:t>
            </a:r>
            <a:endParaRPr lang="fa-IR" sz="2400" dirty="0">
              <a:ln w="0"/>
              <a:solidFill>
                <a:srgbClr val="FF0000"/>
              </a:solidFill>
              <a:effectLst>
                <a:outerShdw blurRad="38100" dist="25400" dir="5400000" algn="ctr" rotWithShape="0">
                  <a:srgbClr val="6E747A">
                    <a:alpha val="43000"/>
                  </a:srgbClr>
                </a:outerShdw>
              </a:effectLst>
              <a:cs typeface="B Shadi" panose="00000400000000000000" pitchFamily="2" charset="-78"/>
            </a:endParaRPr>
          </a:p>
          <a:p>
            <a:pPr algn="r" rtl="1"/>
            <a:r>
              <a:rPr lang="fa-IR" sz="2400" dirty="0">
                <a:ln w="0"/>
                <a:solidFill>
                  <a:srgbClr val="FF0000"/>
                </a:solidFill>
                <a:effectLst>
                  <a:outerShdw blurRad="38100" dist="25400" dir="5400000" algn="ctr" rotWithShape="0">
                    <a:srgbClr val="6E747A">
                      <a:alpha val="43000"/>
                    </a:srgbClr>
                  </a:outerShdw>
                </a:effectLst>
                <a:cs typeface="B Shadi" panose="00000400000000000000" pitchFamily="2" charset="-78"/>
              </a:rPr>
              <a:t>قانون مبارزه </a:t>
            </a:r>
            <a:r>
              <a:rPr lang="fa-IR" sz="2400">
                <a:ln w="0"/>
                <a:solidFill>
                  <a:srgbClr val="FF0000"/>
                </a:solidFill>
                <a:effectLst>
                  <a:outerShdw blurRad="38100" dist="25400" dir="5400000" algn="ctr" rotWithShape="0">
                    <a:srgbClr val="6E747A">
                      <a:alpha val="43000"/>
                    </a:srgbClr>
                  </a:outerShdw>
                </a:effectLst>
                <a:cs typeface="B Shadi" panose="00000400000000000000" pitchFamily="2" charset="-78"/>
              </a:rPr>
              <a:t>با پولشويي</a:t>
            </a:r>
            <a:endParaRPr lang="fa-IR" sz="2400" dirty="0">
              <a:ln w="0"/>
              <a:solidFill>
                <a:srgbClr val="FF0000"/>
              </a:solidFill>
              <a:effectLst>
                <a:outerShdw blurRad="38100" dist="25400" dir="5400000" algn="ctr" rotWithShape="0">
                  <a:srgbClr val="6E747A">
                    <a:alpha val="43000"/>
                  </a:srgbClr>
                </a:outerShdw>
              </a:effectLst>
              <a:cs typeface="B Shadi" panose="00000400000000000000" pitchFamily="2" charset="-78"/>
            </a:endParaRPr>
          </a:p>
          <a:p>
            <a:pPr algn="r" rtl="1"/>
            <a:r>
              <a:rPr lang="fa-IR" sz="2400" dirty="0">
                <a:ln w="0"/>
                <a:solidFill>
                  <a:srgbClr val="002060"/>
                </a:solidFill>
                <a:effectLst>
                  <a:outerShdw blurRad="38100" dist="25400" dir="5400000" algn="ctr" rotWithShape="0">
                    <a:srgbClr val="6E747A">
                      <a:alpha val="43000"/>
                    </a:srgbClr>
                  </a:outerShdw>
                </a:effectLst>
                <a:cs typeface="B Titr" panose="00000700000000000000" pitchFamily="2" charset="-78"/>
              </a:rPr>
              <a:t>د ـ ضوابط و </a:t>
            </a:r>
            <a:r>
              <a:rPr lang="fa-IR" sz="2400">
                <a:ln w="0"/>
                <a:solidFill>
                  <a:srgbClr val="002060"/>
                </a:solidFill>
                <a:effectLst>
                  <a:outerShdw blurRad="38100" dist="25400" dir="5400000" algn="ctr" rotWithShape="0">
                    <a:srgbClr val="6E747A">
                      <a:alpha val="43000"/>
                    </a:srgbClr>
                  </a:outerShdw>
                </a:effectLst>
                <a:cs typeface="B Titr" panose="00000700000000000000" pitchFamily="2" charset="-78"/>
              </a:rPr>
              <a:t>مقررات اجرايي</a:t>
            </a:r>
            <a:endParaRPr lang="fa-IR" sz="24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r>
              <a:rPr lang="fa-IR" sz="2400" dirty="0">
                <a:ln w="0"/>
                <a:solidFill>
                  <a:srgbClr val="FF0000"/>
                </a:solidFill>
                <a:effectLst>
                  <a:outerShdw blurRad="38100" dist="25400" dir="5400000" algn="ctr" rotWithShape="0">
                    <a:srgbClr val="6E747A">
                      <a:alpha val="43000"/>
                    </a:srgbClr>
                  </a:outerShdw>
                </a:effectLst>
                <a:cs typeface="B Shadi" panose="00000400000000000000" pitchFamily="2" charset="-78"/>
              </a:rPr>
              <a:t>دستورالعمل‌ها، بخش‌نامه‌ها و </a:t>
            </a:r>
            <a:r>
              <a:rPr lang="fa-IR" sz="2400">
                <a:ln w="0"/>
                <a:solidFill>
                  <a:srgbClr val="FF0000"/>
                </a:solidFill>
                <a:effectLst>
                  <a:outerShdw blurRad="38100" dist="25400" dir="5400000" algn="ctr" rotWithShape="0">
                    <a:srgbClr val="6E747A">
                      <a:alpha val="43000"/>
                    </a:srgbClr>
                  </a:outerShdw>
                </a:effectLst>
                <a:cs typeface="B Shadi" panose="00000400000000000000" pitchFamily="2" charset="-78"/>
              </a:rPr>
              <a:t>مقررات ابلاغي </a:t>
            </a:r>
            <a:r>
              <a:rPr lang="fa-IR" sz="2400" dirty="0">
                <a:ln w="0"/>
                <a:solidFill>
                  <a:srgbClr val="FF0000"/>
                </a:solidFill>
                <a:effectLst>
                  <a:outerShdw blurRad="38100" dist="25400" dir="5400000" algn="ctr" rotWithShape="0">
                    <a:srgbClr val="6E747A">
                      <a:alpha val="43000"/>
                    </a:srgbClr>
                  </a:outerShdw>
                </a:effectLst>
                <a:cs typeface="B Shadi" panose="00000400000000000000" pitchFamily="2" charset="-78"/>
              </a:rPr>
              <a:t>نهاد ناظر</a:t>
            </a:r>
          </a:p>
          <a:p>
            <a:pPr algn="r" rtl="1"/>
            <a:endParaRPr lang="fa-IR" sz="24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p:txBody>
      </p:sp>
    </p:spTree>
    <p:extLst>
      <p:ext uri="{BB962C8B-B14F-4D97-AF65-F5344CB8AC3E}">
        <p14:creationId xmlns:p14="http://schemas.microsoft.com/office/powerpoint/2010/main" val="21996665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5840" y="188640"/>
            <a:ext cx="7630616" cy="864096"/>
          </a:xfrm>
          <a:blipFill>
            <a:blip r:embed="rId3"/>
            <a:tile tx="0" ty="0" sx="100000" sy="100000" flip="none" algn="tl"/>
          </a:blipFill>
        </p:spPr>
        <p:txBody>
          <a:bodyPr>
            <a:normAutofit/>
          </a:bodyPr>
          <a:lstStyle/>
          <a:p>
            <a:pPr>
              <a:lnSpc>
                <a:spcPct val="150000"/>
              </a:lnSpc>
            </a:pPr>
            <a:r>
              <a:rPr lang="fa-IR" sz="2400" kern="0" dirty="0">
                <a:solidFill>
                  <a:prstClr val="black"/>
                </a:solidFill>
                <a:effectLst>
                  <a:glow rad="101600">
                    <a:srgbClr val="FFC000">
                      <a:alpha val="60000"/>
                    </a:srgbClr>
                  </a:glow>
                  <a:outerShdw blurRad="38100" dist="38100" dir="2700000" algn="tl">
                    <a:srgbClr val="000000">
                      <a:alpha val="43137"/>
                    </a:srgbClr>
                  </a:outerShdw>
                </a:effectLst>
                <a:latin typeface="Times New Roman" panose="02020603050405020304" pitchFamily="18" charset="0"/>
                <a:ea typeface="MS Mincho"/>
                <a:cs typeface="B Titr" panose="00000700000000000000" pitchFamily="2" charset="-78"/>
              </a:rPr>
              <a:t>بررسي و تحليل رابطه حقوقي بانک مرکزي با مؤسسات اعتباري</a:t>
            </a:r>
            <a:endParaRPr lang="fa-IR" sz="18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endParaRPr>
          </a:p>
        </p:txBody>
      </p:sp>
      <p:sp>
        <p:nvSpPr>
          <p:cNvPr id="3" name="Content Placeholder 2"/>
          <p:cNvSpPr>
            <a:spLocks noGrp="1"/>
          </p:cNvSpPr>
          <p:nvPr>
            <p:ph type="subTitle" idx="1"/>
          </p:nvPr>
        </p:nvSpPr>
        <p:spPr>
          <a:xfrm>
            <a:off x="971600" y="1268760"/>
            <a:ext cx="7920880" cy="5328592"/>
          </a:xfrm>
        </p:spPr>
        <p:style>
          <a:lnRef idx="1">
            <a:schemeClr val="accent5"/>
          </a:lnRef>
          <a:fillRef idx="2">
            <a:schemeClr val="accent5"/>
          </a:fillRef>
          <a:effectRef idx="1">
            <a:schemeClr val="accent5"/>
          </a:effectRef>
          <a:fontRef idx="minor">
            <a:schemeClr val="dk1"/>
          </a:fontRef>
        </p:style>
        <p:txBody>
          <a:bodyPr>
            <a:normAutofit/>
            <a:scene3d>
              <a:camera prst="orthographicFront"/>
              <a:lightRig rig="threePt" dir="t"/>
            </a:scene3d>
            <a:sp3d extrusionH="57150">
              <a:bevelT w="38100" h="38100" prst="convex"/>
            </a:sp3d>
          </a:bodyPr>
          <a:lstStyle/>
          <a:p>
            <a:pPr algn="r" rtl="1"/>
            <a:endPar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r>
              <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rPr>
              <a:t>     </a:t>
            </a:r>
          </a:p>
          <a:p>
            <a:pPr algn="r" rtl="1"/>
            <a:r>
              <a:rPr lang="fa-IR" sz="2600">
                <a:ln w="0"/>
                <a:solidFill>
                  <a:srgbClr val="002060"/>
                </a:solidFill>
                <a:effectLst>
                  <a:outerShdw blurRad="38100" dist="25400" dir="5400000" algn="ctr" rotWithShape="0">
                    <a:srgbClr val="6E747A">
                      <a:alpha val="43000"/>
                    </a:srgbClr>
                  </a:outerShdw>
                </a:effectLst>
                <a:cs typeface="B Titr" panose="00000700000000000000" pitchFamily="2" charset="-78"/>
              </a:rPr>
              <a:t>   مهم‌ترين رابطه حقوقي ميان بانک مرکزي </a:t>
            </a:r>
            <a:r>
              <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rPr>
              <a:t>با </a:t>
            </a:r>
            <a:r>
              <a:rPr lang="fa-IR" sz="2600">
                <a:ln w="0"/>
                <a:solidFill>
                  <a:srgbClr val="002060"/>
                </a:solidFill>
                <a:effectLst>
                  <a:outerShdw blurRad="38100" dist="25400" dir="5400000" algn="ctr" rotWithShape="0">
                    <a:srgbClr val="6E747A">
                      <a:alpha val="43000"/>
                    </a:srgbClr>
                  </a:outerShdw>
                </a:effectLst>
                <a:cs typeface="B Titr" panose="00000700000000000000" pitchFamily="2" charset="-78"/>
              </a:rPr>
              <a:t>مؤسسات اعتباري     </a:t>
            </a:r>
            <a:endPar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endPar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endPar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endPar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endPar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endPar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r>
              <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rPr>
              <a:t>                      </a:t>
            </a:r>
            <a:r>
              <a:rPr lang="fa-IR" sz="2600">
                <a:ln w="0"/>
                <a:solidFill>
                  <a:srgbClr val="002060"/>
                </a:solidFill>
                <a:effectLst>
                  <a:outerShdw blurRad="38100" dist="25400" dir="5400000" algn="ctr" rotWithShape="0">
                    <a:srgbClr val="6E747A">
                      <a:alpha val="43000"/>
                    </a:srgbClr>
                  </a:outerShdw>
                </a:effectLst>
                <a:cs typeface="B Titr" panose="00000700000000000000" pitchFamily="2" charset="-78"/>
              </a:rPr>
              <a:t>نقش نظارتي </a:t>
            </a:r>
            <a:r>
              <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rPr>
              <a:t>(</a:t>
            </a:r>
            <a:r>
              <a:rPr lang="en-US" sz="2600" dirty="0">
                <a:ln w="0"/>
                <a:solidFill>
                  <a:srgbClr val="002060"/>
                </a:solidFill>
                <a:effectLst>
                  <a:outerShdw blurRad="38100" dist="25400" dir="5400000" algn="ctr" rotWithShape="0">
                    <a:srgbClr val="6E747A">
                      <a:alpha val="43000"/>
                    </a:srgbClr>
                  </a:outerShdw>
                </a:effectLst>
                <a:cs typeface="B Titr" panose="00000700000000000000" pitchFamily="2" charset="-78"/>
              </a:rPr>
              <a:t>Regulatory</a:t>
            </a:r>
            <a:r>
              <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rPr>
              <a:t>)</a:t>
            </a:r>
            <a:r>
              <a:rPr lang="en-US" sz="2600" dirty="0">
                <a:ln w="0"/>
                <a:solidFill>
                  <a:srgbClr val="002060"/>
                </a:solidFill>
                <a:effectLst>
                  <a:outerShdw blurRad="38100" dist="25400" dir="5400000" algn="ctr" rotWithShape="0">
                    <a:srgbClr val="6E747A">
                      <a:alpha val="43000"/>
                    </a:srgbClr>
                  </a:outerShdw>
                </a:effectLst>
                <a:cs typeface="B Titr" panose="00000700000000000000" pitchFamily="2" charset="-78"/>
              </a:rPr>
              <a:t> </a:t>
            </a:r>
            <a:r>
              <a:rPr lang="fa-IR" sz="2600">
                <a:ln w="0"/>
                <a:solidFill>
                  <a:srgbClr val="002060"/>
                </a:solidFill>
                <a:effectLst>
                  <a:outerShdw blurRad="38100" dist="25400" dir="5400000" algn="ctr" rotWithShape="0">
                    <a:srgbClr val="6E747A">
                      <a:alpha val="43000"/>
                    </a:srgbClr>
                  </a:outerShdw>
                </a:effectLst>
                <a:cs typeface="B Titr" panose="00000700000000000000" pitchFamily="2" charset="-78"/>
              </a:rPr>
              <a:t>بانک مرکزي</a:t>
            </a:r>
            <a:endPar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endPar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p:txBody>
      </p:sp>
      <p:sp>
        <p:nvSpPr>
          <p:cNvPr id="5" name="Up-Down Arrow 4"/>
          <p:cNvSpPr/>
          <p:nvPr/>
        </p:nvSpPr>
        <p:spPr>
          <a:xfrm>
            <a:off x="4401692" y="2964940"/>
            <a:ext cx="1060696" cy="1936232"/>
          </a:xfrm>
          <a:prstGeom prst="upDownArrow">
            <a:avLst/>
          </a:prstGeom>
          <a:solidFill>
            <a:srgbClr val="BF4DBF"/>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extLst>
      <p:ext uri="{BB962C8B-B14F-4D97-AF65-F5344CB8AC3E}">
        <p14:creationId xmlns:p14="http://schemas.microsoft.com/office/powerpoint/2010/main" val="79234546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5840" y="188640"/>
            <a:ext cx="7630616" cy="864096"/>
          </a:xfrm>
          <a:blipFill>
            <a:blip r:embed="rId3"/>
            <a:tile tx="0" ty="0" sx="100000" sy="100000" flip="none" algn="tl"/>
          </a:blipFill>
        </p:spPr>
        <p:txBody>
          <a:bodyPr>
            <a:normAutofit/>
          </a:bodyPr>
          <a:lstStyle/>
          <a:p>
            <a:pPr>
              <a:lnSpc>
                <a:spcPct val="150000"/>
              </a:lnSpc>
            </a:pPr>
            <a:r>
              <a:rPr lang="fa-IR" sz="2400" kern="0" dirty="0">
                <a:solidFill>
                  <a:prstClr val="black"/>
                </a:solidFill>
                <a:effectLst>
                  <a:glow rad="101600">
                    <a:srgbClr val="FFC000">
                      <a:alpha val="60000"/>
                    </a:srgbClr>
                  </a:glow>
                  <a:outerShdw blurRad="38100" dist="38100" dir="2700000" algn="tl">
                    <a:srgbClr val="000000">
                      <a:alpha val="43137"/>
                    </a:srgbClr>
                  </a:outerShdw>
                </a:effectLst>
                <a:latin typeface="Times New Roman" panose="02020603050405020304" pitchFamily="18" charset="0"/>
                <a:ea typeface="MS Mincho"/>
                <a:cs typeface="B Titr" panose="00000700000000000000" pitchFamily="2" charset="-78"/>
              </a:rPr>
              <a:t>بررسي و تحليل رابطه حقوقي بانک مرکزي با مؤسسات اعتباري</a:t>
            </a:r>
            <a:endParaRPr lang="fa-IR" sz="18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endParaRPr>
          </a:p>
        </p:txBody>
      </p:sp>
      <p:sp>
        <p:nvSpPr>
          <p:cNvPr id="3" name="Content Placeholder 2"/>
          <p:cNvSpPr>
            <a:spLocks noGrp="1"/>
          </p:cNvSpPr>
          <p:nvPr>
            <p:ph type="subTitle" idx="1"/>
          </p:nvPr>
        </p:nvSpPr>
        <p:spPr>
          <a:xfrm>
            <a:off x="971600" y="1268760"/>
            <a:ext cx="7920880" cy="5328592"/>
          </a:xfrm>
        </p:spPr>
        <p:style>
          <a:lnRef idx="1">
            <a:schemeClr val="accent5"/>
          </a:lnRef>
          <a:fillRef idx="2">
            <a:schemeClr val="accent5"/>
          </a:fillRef>
          <a:effectRef idx="1">
            <a:schemeClr val="accent5"/>
          </a:effectRef>
          <a:fontRef idx="minor">
            <a:schemeClr val="dk1"/>
          </a:fontRef>
        </p:style>
        <p:txBody>
          <a:bodyPr>
            <a:normAutofit/>
            <a:scene3d>
              <a:camera prst="orthographicFront"/>
              <a:lightRig rig="threePt" dir="t"/>
            </a:scene3d>
            <a:sp3d extrusionH="57150">
              <a:bevelT w="38100" h="38100" prst="convex"/>
            </a:sp3d>
          </a:bodyPr>
          <a:lstStyle/>
          <a:p>
            <a:pPr algn="r" rtl="1"/>
            <a:r>
              <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rPr>
              <a:t>مفهوم </a:t>
            </a:r>
            <a:r>
              <a:rPr lang="fa-IR" sz="2600">
                <a:ln w="0"/>
                <a:solidFill>
                  <a:srgbClr val="002060"/>
                </a:solidFill>
                <a:effectLst>
                  <a:outerShdw blurRad="38100" dist="25400" dir="5400000" algn="ctr" rotWithShape="0">
                    <a:srgbClr val="6E747A">
                      <a:alpha val="43000"/>
                    </a:srgbClr>
                  </a:outerShdw>
                </a:effectLst>
                <a:cs typeface="B Titr" panose="00000700000000000000" pitchFamily="2" charset="-78"/>
              </a:rPr>
              <a:t>نقش نظارتي بانک مرکزي</a:t>
            </a:r>
            <a:endPar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endPar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endPar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justLow" rtl="1"/>
            <a:r>
              <a:rPr lang="fa-IR" sz="2800" b="1">
                <a:solidFill>
                  <a:srgbClr val="212529"/>
                </a:solidFill>
                <a:effectLst>
                  <a:outerShdw blurRad="38100" dist="38100" dir="2700000" algn="tl">
                    <a:srgbClr val="000000">
                      <a:alpha val="43137"/>
                    </a:srgbClr>
                  </a:outerShdw>
                </a:effectLst>
                <a:latin typeface="Vazir" panose="020B0603030804020204" pitchFamily="34" charset="-78"/>
                <a:cs typeface="Vazir" panose="020B0603030804020204" pitchFamily="34" charset="-78"/>
              </a:rPr>
              <a:t>اقداماتي </a:t>
            </a:r>
            <a:r>
              <a:rPr lang="fa-IR" sz="2800" b="1" dirty="0">
                <a:solidFill>
                  <a:srgbClr val="212529"/>
                </a:solidFill>
                <a:effectLst>
                  <a:outerShdw blurRad="38100" dist="38100" dir="2700000" algn="tl">
                    <a:srgbClr val="000000">
                      <a:alpha val="43137"/>
                    </a:srgbClr>
                  </a:outerShdw>
                </a:effectLst>
                <a:latin typeface="Vazir" panose="020B0603030804020204" pitchFamily="34" charset="-78"/>
                <a:cs typeface="Vazir" panose="020B0603030804020204" pitchFamily="34" charset="-78"/>
              </a:rPr>
              <a:t>که </a:t>
            </a:r>
            <a:r>
              <a:rPr lang="fa-IR" sz="2800" b="1">
                <a:solidFill>
                  <a:srgbClr val="212529"/>
                </a:solidFill>
                <a:effectLst>
                  <a:outerShdw blurRad="38100" dist="38100" dir="2700000" algn="tl">
                    <a:srgbClr val="000000">
                      <a:alpha val="43137"/>
                    </a:srgbClr>
                  </a:outerShdw>
                </a:effectLst>
                <a:latin typeface="Vazir" panose="020B0603030804020204" pitchFamily="34" charset="-78"/>
                <a:cs typeface="Vazir" panose="020B0603030804020204" pitchFamily="34" charset="-78"/>
              </a:rPr>
              <a:t>در راستاي </a:t>
            </a:r>
            <a:r>
              <a:rPr lang="fa-IR" sz="2800" b="1" dirty="0">
                <a:solidFill>
                  <a:srgbClr val="212529"/>
                </a:solidFill>
                <a:effectLst>
                  <a:outerShdw blurRad="38100" dist="38100" dir="2700000" algn="tl">
                    <a:srgbClr val="000000">
                      <a:alpha val="43137"/>
                    </a:srgbClr>
                  </a:outerShdw>
                </a:effectLst>
                <a:latin typeface="Vazir" panose="020B0603030804020204" pitchFamily="34" charset="-78"/>
                <a:cs typeface="Vazir" panose="020B0603030804020204" pitchFamily="34" charset="-78"/>
              </a:rPr>
              <a:t>اعمال نظارت بر </a:t>
            </a:r>
            <a:r>
              <a:rPr lang="fa-IR" sz="2800" b="1" dirty="0">
                <a:solidFill>
                  <a:srgbClr val="212529"/>
                </a:solidFill>
                <a:effectLst>
                  <a:glow rad="228600">
                    <a:schemeClr val="accent6">
                      <a:satMod val="175000"/>
                      <a:alpha val="40000"/>
                    </a:schemeClr>
                  </a:glow>
                  <a:outerShdw blurRad="38100" dist="38100" dir="2700000" algn="tl">
                    <a:srgbClr val="000000">
                      <a:alpha val="43137"/>
                    </a:srgbClr>
                  </a:outerShdw>
                </a:effectLst>
                <a:latin typeface="Vazir" panose="020B0603030804020204" pitchFamily="34" charset="-78"/>
                <a:cs typeface="Vazir" panose="020B0603030804020204" pitchFamily="34" charset="-78"/>
              </a:rPr>
              <a:t>بانکها، </a:t>
            </a:r>
            <a:r>
              <a:rPr lang="fa-IR" sz="2800" b="1">
                <a:solidFill>
                  <a:srgbClr val="212529"/>
                </a:solidFill>
                <a:effectLst>
                  <a:glow rad="228600">
                    <a:schemeClr val="accent6">
                      <a:satMod val="175000"/>
                      <a:alpha val="40000"/>
                    </a:schemeClr>
                  </a:glow>
                  <a:outerShdw blurRad="38100" dist="38100" dir="2700000" algn="tl">
                    <a:srgbClr val="000000">
                      <a:alpha val="43137"/>
                    </a:srgbClr>
                  </a:outerShdw>
                </a:effectLst>
                <a:latin typeface="Vazir" panose="020B0603030804020204" pitchFamily="34" charset="-78"/>
                <a:cs typeface="Vazir" panose="020B0603030804020204" pitchFamily="34" charset="-78"/>
              </a:rPr>
              <a:t>مؤسسات اعتباري غيربانکي، تعاوني </a:t>
            </a:r>
            <a:r>
              <a:rPr lang="fa-IR" sz="2800" b="1" dirty="0">
                <a:solidFill>
                  <a:srgbClr val="212529"/>
                </a:solidFill>
                <a:effectLst>
                  <a:glow rad="228600">
                    <a:schemeClr val="accent6">
                      <a:satMod val="175000"/>
                      <a:alpha val="40000"/>
                    </a:schemeClr>
                  </a:glow>
                  <a:outerShdw blurRad="38100" dist="38100" dir="2700000" algn="tl">
                    <a:srgbClr val="000000">
                      <a:alpha val="43137"/>
                    </a:srgbClr>
                  </a:outerShdw>
                </a:effectLst>
                <a:latin typeface="Vazir" panose="020B0603030804020204" pitchFamily="34" charset="-78"/>
                <a:cs typeface="Vazir" panose="020B0603030804020204" pitchFamily="34" charset="-78"/>
              </a:rPr>
              <a:t>اعتبار </a:t>
            </a:r>
            <a:r>
              <a:rPr lang="fa-IR" sz="2800" b="1">
                <a:solidFill>
                  <a:srgbClr val="212529"/>
                </a:solidFill>
                <a:effectLst>
                  <a:glow rad="228600">
                    <a:schemeClr val="accent6">
                      <a:satMod val="175000"/>
                      <a:alpha val="40000"/>
                    </a:schemeClr>
                  </a:glow>
                  <a:outerShdw blurRad="38100" dist="38100" dir="2700000" algn="tl">
                    <a:srgbClr val="000000">
                      <a:alpha val="43137"/>
                    </a:srgbClr>
                  </a:outerShdw>
                </a:effectLst>
                <a:latin typeface="Vazir" panose="020B0603030804020204" pitchFamily="34" charset="-78"/>
                <a:cs typeface="Vazir" panose="020B0603030804020204" pitchFamily="34" charset="-78"/>
              </a:rPr>
              <a:t>و صندوق‌هاي </a:t>
            </a:r>
            <a:r>
              <a:rPr lang="fa-IR" sz="2800" b="1" dirty="0">
                <a:solidFill>
                  <a:srgbClr val="212529"/>
                </a:solidFill>
                <a:effectLst>
                  <a:glow rad="228600">
                    <a:schemeClr val="accent6">
                      <a:satMod val="175000"/>
                      <a:alpha val="40000"/>
                    </a:schemeClr>
                  </a:glow>
                  <a:outerShdw blurRad="38100" dist="38100" dir="2700000" algn="tl">
                    <a:srgbClr val="000000">
                      <a:alpha val="43137"/>
                    </a:srgbClr>
                  </a:outerShdw>
                </a:effectLst>
                <a:latin typeface="Vazir" panose="020B0603030804020204" pitchFamily="34" charset="-78"/>
                <a:cs typeface="Vazir" panose="020B0603030804020204" pitchFamily="34" charset="-78"/>
              </a:rPr>
              <a:t>قرض‌الحسنه</a:t>
            </a:r>
            <a:r>
              <a:rPr lang="fa-IR" sz="2800" b="1" dirty="0">
                <a:solidFill>
                  <a:srgbClr val="212529"/>
                </a:solidFill>
                <a:effectLst>
                  <a:outerShdw blurRad="38100" dist="38100" dir="2700000" algn="tl">
                    <a:srgbClr val="000000">
                      <a:alpha val="43137"/>
                    </a:srgbClr>
                  </a:outerShdw>
                </a:effectLst>
                <a:latin typeface="Vazir" panose="020B0603030804020204" pitchFamily="34" charset="-78"/>
                <a:cs typeface="Vazir" panose="020B0603030804020204" pitchFamily="34" charset="-78"/>
              </a:rPr>
              <a:t> به </a:t>
            </a:r>
            <a:r>
              <a:rPr lang="fa-IR" sz="2800" b="1">
                <a:solidFill>
                  <a:srgbClr val="212529"/>
                </a:solidFill>
                <a:effectLst>
                  <a:outerShdw blurRad="38100" dist="38100" dir="2700000" algn="tl">
                    <a:srgbClr val="000000">
                      <a:alpha val="43137"/>
                    </a:srgbClr>
                  </a:outerShdw>
                </a:effectLst>
                <a:latin typeface="Vazir" panose="020B0603030804020204" pitchFamily="34" charset="-78"/>
                <a:cs typeface="Vazir" panose="020B0603030804020204" pitchFamily="34" charset="-78"/>
              </a:rPr>
              <a:t>‌جز </a:t>
            </a:r>
            <a:r>
              <a:rPr lang="fa-IR" sz="2800" b="1">
                <a:solidFill>
                  <a:srgbClr val="212529"/>
                </a:solidFill>
                <a:effectLst>
                  <a:glow rad="139700">
                    <a:schemeClr val="accent2">
                      <a:satMod val="175000"/>
                      <a:alpha val="40000"/>
                    </a:schemeClr>
                  </a:glow>
                  <a:outerShdw blurRad="38100" dist="38100" dir="2700000" algn="tl">
                    <a:srgbClr val="000000">
                      <a:alpha val="43137"/>
                    </a:srgbClr>
                  </a:outerShdw>
                </a:effectLst>
                <a:latin typeface="Vazir" panose="020B0603030804020204" pitchFamily="34" charset="-78"/>
                <a:cs typeface="Vazir" panose="020B0603030804020204" pitchFamily="34" charset="-78"/>
              </a:rPr>
              <a:t>صندوق‌هاي قرض‌الحسنه زير </a:t>
            </a:r>
            <a:r>
              <a:rPr lang="fa-IR" sz="2800" b="1" dirty="0">
                <a:solidFill>
                  <a:srgbClr val="212529"/>
                </a:solidFill>
                <a:effectLst>
                  <a:glow rad="139700">
                    <a:schemeClr val="accent2">
                      <a:satMod val="175000"/>
                      <a:alpha val="40000"/>
                    </a:schemeClr>
                  </a:glow>
                  <a:outerShdw blurRad="38100" dist="38100" dir="2700000" algn="tl">
                    <a:srgbClr val="000000">
                      <a:alpha val="43137"/>
                    </a:srgbClr>
                  </a:outerShdw>
                </a:effectLst>
                <a:latin typeface="Vazir" panose="020B0603030804020204" pitchFamily="34" charset="-78"/>
                <a:cs typeface="Vazir" panose="020B0603030804020204" pitchFamily="34" charset="-78"/>
              </a:rPr>
              <a:t>نظر سازمان </a:t>
            </a:r>
            <a:r>
              <a:rPr lang="fa-IR" sz="2800" b="1">
                <a:solidFill>
                  <a:srgbClr val="212529"/>
                </a:solidFill>
                <a:effectLst>
                  <a:glow rad="139700">
                    <a:schemeClr val="accent2">
                      <a:satMod val="175000"/>
                      <a:alpha val="40000"/>
                    </a:schemeClr>
                  </a:glow>
                  <a:outerShdw blurRad="38100" dist="38100" dir="2700000" algn="tl">
                    <a:srgbClr val="000000">
                      <a:alpha val="43137"/>
                    </a:srgbClr>
                  </a:outerShdw>
                </a:effectLst>
                <a:latin typeface="Vazir" panose="020B0603030804020204" pitchFamily="34" charset="-78"/>
                <a:cs typeface="Vazir" panose="020B0603030804020204" pitchFamily="34" charset="-78"/>
              </a:rPr>
              <a:t>اقتصاد اسلامي </a:t>
            </a:r>
            <a:r>
              <a:rPr lang="fa-IR" sz="2800" b="1" dirty="0">
                <a:solidFill>
                  <a:srgbClr val="212529"/>
                </a:solidFill>
                <a:effectLst>
                  <a:outerShdw blurRad="38100" dist="38100" dir="2700000" algn="tl">
                    <a:srgbClr val="000000">
                      <a:alpha val="43137"/>
                    </a:srgbClr>
                  </a:outerShdw>
                </a:effectLst>
                <a:latin typeface="Vazir" panose="020B0603030804020204" pitchFamily="34" charset="-78"/>
                <a:cs typeface="Vazir" panose="020B0603030804020204" pitchFamily="34" charset="-78"/>
              </a:rPr>
              <a:t>و موضوع تبصره (۲) بند (ب</a:t>
            </a:r>
            <a:r>
              <a:rPr lang="fa-IR" sz="2800" b="1">
                <a:solidFill>
                  <a:srgbClr val="212529"/>
                </a:solidFill>
                <a:effectLst>
                  <a:outerShdw blurRad="38100" dist="38100" dir="2700000" algn="tl">
                    <a:srgbClr val="000000">
                      <a:alpha val="43137"/>
                    </a:srgbClr>
                  </a:outerShdw>
                </a:effectLst>
                <a:latin typeface="Vazir" panose="020B0603030804020204" pitchFamily="34" charset="-78"/>
                <a:cs typeface="Vazir" panose="020B0603030804020204" pitchFamily="34" charset="-78"/>
              </a:rPr>
              <a:t>) اين </a:t>
            </a:r>
            <a:r>
              <a:rPr lang="fa-IR" sz="2800" b="1" dirty="0">
                <a:solidFill>
                  <a:srgbClr val="212529"/>
                </a:solidFill>
                <a:effectLst>
                  <a:outerShdw blurRad="38100" dist="38100" dir="2700000" algn="tl">
                    <a:srgbClr val="000000">
                      <a:alpha val="43137"/>
                    </a:srgbClr>
                  </a:outerShdw>
                </a:effectLst>
                <a:latin typeface="Vazir" panose="020B0603030804020204" pitchFamily="34" charset="-78"/>
                <a:cs typeface="Vazir" panose="020B0603030804020204" pitchFamily="34" charset="-78"/>
              </a:rPr>
              <a:t>ماده</a:t>
            </a:r>
            <a:r>
              <a:rPr lang="fa-IR" sz="2800" b="1">
                <a:solidFill>
                  <a:srgbClr val="212529"/>
                </a:solidFill>
                <a:effectLst>
                  <a:outerShdw blurRad="38100" dist="38100" dir="2700000" algn="tl">
                    <a:srgbClr val="000000">
                      <a:alpha val="43137"/>
                    </a:srgbClr>
                  </a:outerShdw>
                </a:effectLst>
                <a:latin typeface="Vazir" panose="020B0603030804020204" pitchFamily="34" charset="-78"/>
                <a:cs typeface="Vazir" panose="020B0603030804020204" pitchFamily="34" charset="-78"/>
              </a:rPr>
              <a:t>، </a:t>
            </a:r>
            <a:r>
              <a:rPr lang="fa-IR" sz="2800" b="1">
                <a:solidFill>
                  <a:srgbClr val="212529"/>
                </a:solidFill>
                <a:effectLst>
                  <a:glow rad="228600">
                    <a:schemeClr val="accent6">
                      <a:satMod val="175000"/>
                      <a:alpha val="40000"/>
                    </a:schemeClr>
                  </a:glow>
                  <a:outerShdw blurRad="38100" dist="38100" dir="2700000" algn="tl">
                    <a:srgbClr val="000000">
                      <a:alpha val="43137"/>
                    </a:srgbClr>
                  </a:outerShdw>
                </a:effectLst>
                <a:latin typeface="Vazir" panose="020B0603030804020204" pitchFamily="34" charset="-78"/>
                <a:cs typeface="Vazir" panose="020B0603030804020204" pitchFamily="34" charset="-78"/>
              </a:rPr>
              <a:t>صرافي‌ها و شرکتهاي واسپاري </a:t>
            </a:r>
            <a:r>
              <a:rPr lang="fa-IR" sz="2000" b="1">
                <a:solidFill>
                  <a:srgbClr val="212529"/>
                </a:solidFill>
                <a:effectLst>
                  <a:glow rad="228600">
                    <a:schemeClr val="accent6">
                      <a:satMod val="175000"/>
                      <a:alpha val="40000"/>
                    </a:schemeClr>
                  </a:glow>
                  <a:outerShdw blurRad="38100" dist="38100" dir="2700000" algn="tl">
                    <a:srgbClr val="000000">
                      <a:alpha val="43137"/>
                    </a:srgbClr>
                  </a:outerShdw>
                </a:effectLst>
                <a:latin typeface="Vazir" panose="020B0603030804020204" pitchFamily="34" charset="-78"/>
                <a:cs typeface="Vazir" panose="020B0603030804020204" pitchFamily="34" charset="-78"/>
              </a:rPr>
              <a:t>(ليزينگ</a:t>
            </a:r>
            <a:r>
              <a:rPr lang="fa-IR" sz="2000" b="1" dirty="0">
                <a:solidFill>
                  <a:srgbClr val="212529"/>
                </a:solidFill>
                <a:effectLst>
                  <a:glow rad="228600">
                    <a:schemeClr val="accent6">
                      <a:satMod val="175000"/>
                      <a:alpha val="40000"/>
                    </a:schemeClr>
                  </a:glow>
                  <a:outerShdw blurRad="38100" dist="38100" dir="2700000" algn="tl">
                    <a:srgbClr val="000000">
                      <a:alpha val="43137"/>
                    </a:srgbClr>
                  </a:outerShdw>
                </a:effectLst>
                <a:latin typeface="Vazir" panose="020B0603030804020204" pitchFamily="34" charset="-78"/>
                <a:cs typeface="Vazir" panose="020B0603030804020204" pitchFamily="34" charset="-78"/>
              </a:rPr>
              <a:t>) </a:t>
            </a:r>
            <a:r>
              <a:rPr lang="fa-IR" sz="2800" b="1">
                <a:solidFill>
                  <a:srgbClr val="212529"/>
                </a:solidFill>
                <a:effectLst>
                  <a:outerShdw blurRad="38100" dist="38100" dir="2700000" algn="tl">
                    <a:srgbClr val="000000">
                      <a:alpha val="43137"/>
                    </a:srgbClr>
                  </a:outerShdw>
                </a:effectLst>
                <a:latin typeface="Vazir" panose="020B0603030804020204" pitchFamily="34" charset="-78"/>
                <a:cs typeface="Vazir" panose="020B0603030804020204" pitchFamily="34" charset="-78"/>
              </a:rPr>
              <a:t>در صلاحيت </a:t>
            </a:r>
            <a:r>
              <a:rPr lang="fa-IR" sz="2800" b="1">
                <a:solidFill>
                  <a:srgbClr val="212529"/>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t>بانک مرکزي جمهوري اسلامي ايران </a:t>
            </a:r>
            <a:r>
              <a:rPr lang="fa-IR" sz="2800" b="1" dirty="0">
                <a:solidFill>
                  <a:srgbClr val="212529"/>
                </a:solidFill>
                <a:effectLst>
                  <a:outerShdw blurRad="38100" dist="38100" dir="2700000" algn="tl">
                    <a:srgbClr val="000000">
                      <a:alpha val="43137"/>
                    </a:srgbClr>
                  </a:outerShdw>
                </a:effectLst>
                <a:latin typeface="Vazir" panose="020B0603030804020204" pitchFamily="34" charset="-78"/>
                <a:cs typeface="Vazir" panose="020B0603030804020204" pitchFamily="34" charset="-78"/>
              </a:rPr>
              <a:t>بوده و مشتمل بر اقدامات به‌عمل آمده </a:t>
            </a:r>
            <a:r>
              <a:rPr lang="fa-IR" sz="2800" b="1">
                <a:solidFill>
                  <a:srgbClr val="212529"/>
                </a:solidFill>
                <a:effectLst>
                  <a:outerShdw blurRad="38100" dist="38100" dir="2700000" algn="tl">
                    <a:srgbClr val="000000">
                      <a:alpha val="43137"/>
                    </a:srgbClr>
                  </a:outerShdw>
                </a:effectLst>
                <a:latin typeface="Vazir" panose="020B0603030804020204" pitchFamily="34" charset="-78"/>
                <a:cs typeface="Vazir" panose="020B0603030804020204" pitchFamily="34" charset="-78"/>
              </a:rPr>
              <a:t>در </a:t>
            </a:r>
            <a:r>
              <a:rPr lang="fa-IR" sz="2800" b="1" u="sng">
                <a:solidFill>
                  <a:srgbClr val="212529"/>
                </a:solidFill>
                <a:effectLst>
                  <a:outerShdw blurRad="38100" dist="38100" dir="2700000" algn="tl">
                    <a:srgbClr val="000000">
                      <a:alpha val="43137"/>
                    </a:srgbClr>
                  </a:outerShdw>
                </a:effectLst>
                <a:latin typeface="Vazir" panose="020B0603030804020204" pitchFamily="34" charset="-78"/>
                <a:cs typeface="Vazir" panose="020B0603030804020204" pitchFamily="34" charset="-78"/>
              </a:rPr>
              <a:t>تمامي مراحل تأسيس، اعطاي </a:t>
            </a:r>
            <a:r>
              <a:rPr lang="fa-IR" sz="2800" b="1" u="sng" dirty="0">
                <a:solidFill>
                  <a:srgbClr val="212529"/>
                </a:solidFill>
                <a:effectLst>
                  <a:outerShdw blurRad="38100" dist="38100" dir="2700000" algn="tl">
                    <a:srgbClr val="000000">
                      <a:alpha val="43137"/>
                    </a:srgbClr>
                  </a:outerShdw>
                </a:effectLst>
                <a:latin typeface="Vazir" panose="020B0603030804020204" pitchFamily="34" charset="-78"/>
                <a:cs typeface="Vazir" panose="020B0603030804020204" pitchFamily="34" charset="-78"/>
              </a:rPr>
              <a:t>مجوز، نظارت </a:t>
            </a:r>
            <a:r>
              <a:rPr lang="fa-IR" sz="2800" b="1" u="sng">
                <a:solidFill>
                  <a:srgbClr val="212529"/>
                </a:solidFill>
                <a:effectLst>
                  <a:outerShdw blurRad="38100" dist="38100" dir="2700000" algn="tl">
                    <a:srgbClr val="000000">
                      <a:alpha val="43137"/>
                    </a:srgbClr>
                  </a:outerShdw>
                </a:effectLst>
                <a:latin typeface="Vazir" panose="020B0603030804020204" pitchFamily="34" charset="-78"/>
                <a:cs typeface="Vazir" panose="020B0603030804020204" pitchFamily="34" charset="-78"/>
              </a:rPr>
              <a:t>بر فعاليت، تغييرات ثبتي، بازسازي، </a:t>
            </a:r>
            <a:r>
              <a:rPr lang="fa-IR" sz="2800" b="1" u="sng" dirty="0">
                <a:solidFill>
                  <a:srgbClr val="212529"/>
                </a:solidFill>
                <a:effectLst>
                  <a:outerShdw blurRad="38100" dist="38100" dir="2700000" algn="tl">
                    <a:srgbClr val="000000">
                      <a:alpha val="43137"/>
                    </a:srgbClr>
                  </a:outerShdw>
                </a:effectLst>
                <a:latin typeface="Vazir" panose="020B0603030804020204" pitchFamily="34" charset="-78"/>
                <a:cs typeface="Vazir" panose="020B0603030804020204" pitchFamily="34" charset="-78"/>
              </a:rPr>
              <a:t>ادغام، انحلال </a:t>
            </a:r>
            <a:r>
              <a:rPr lang="fa-IR" sz="2800" b="1" u="sng">
                <a:solidFill>
                  <a:srgbClr val="212529"/>
                </a:solidFill>
                <a:effectLst>
                  <a:outerShdw blurRad="38100" dist="38100" dir="2700000" algn="tl">
                    <a:srgbClr val="000000">
                      <a:alpha val="43137"/>
                    </a:srgbClr>
                  </a:outerShdw>
                </a:effectLst>
                <a:latin typeface="Vazir" panose="020B0603030804020204" pitchFamily="34" charset="-78"/>
                <a:cs typeface="Vazir" panose="020B0603030804020204" pitchFamily="34" charset="-78"/>
              </a:rPr>
              <a:t>و تصفيه </a:t>
            </a:r>
            <a:r>
              <a:rPr lang="fa-IR" sz="2800" b="1" u="sng" dirty="0">
                <a:solidFill>
                  <a:srgbClr val="212529"/>
                </a:solidFill>
                <a:effectLst>
                  <a:outerShdw blurRad="38100" dist="38100" dir="2700000" algn="tl">
                    <a:srgbClr val="000000">
                      <a:alpha val="43137"/>
                    </a:srgbClr>
                  </a:outerShdw>
                </a:effectLst>
                <a:latin typeface="Vazir" panose="020B0603030804020204" pitchFamily="34" charset="-78"/>
                <a:cs typeface="Vazir" panose="020B0603030804020204" pitchFamily="34" charset="-78"/>
              </a:rPr>
              <a:t>است.</a:t>
            </a:r>
            <a:endParaRPr lang="fa-IR" sz="2800" b="1" dirty="0">
              <a:ln w="0"/>
              <a:solidFill>
                <a:srgbClr val="002060"/>
              </a:solidFill>
              <a:effectLst>
                <a:outerShdw blurRad="38100" dist="38100" dir="2700000" algn="tl">
                  <a:srgbClr val="000000">
                    <a:alpha val="43137"/>
                  </a:srgbClr>
                </a:outerShdw>
              </a:effectLst>
              <a:latin typeface="Vazir" panose="020B0603030804020204" pitchFamily="34" charset="-78"/>
              <a:cs typeface="Vazir" panose="020B0603030804020204" pitchFamily="34" charset="-78"/>
            </a:endParaRPr>
          </a:p>
        </p:txBody>
      </p:sp>
      <p:sp>
        <p:nvSpPr>
          <p:cNvPr id="4" name="Flowchart: Off-page Connector 3"/>
          <p:cNvSpPr/>
          <p:nvPr/>
        </p:nvSpPr>
        <p:spPr>
          <a:xfrm>
            <a:off x="2123728" y="1916832"/>
            <a:ext cx="5760640" cy="612648"/>
          </a:xfrm>
          <a:prstGeom prst="flowChartOffpageConnec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r" rtl="1">
              <a:spcBef>
                <a:spcPct val="20000"/>
              </a:spcBef>
            </a:pPr>
            <a:r>
              <a:rPr lang="fa-IR" sz="2800" dirty="0">
                <a:solidFill>
                  <a:prstClr val="black"/>
                </a:solidFill>
                <a:effectLst>
                  <a:glow rad="63500">
                    <a:srgbClr val="C0504D">
                      <a:satMod val="175000"/>
                      <a:alpha val="40000"/>
                    </a:srgbClr>
                  </a:glow>
                </a:effectLst>
                <a:latin typeface="BNazanin"/>
                <a:cs typeface="B Koodak" panose="00000700000000000000" pitchFamily="2" charset="-78"/>
              </a:rPr>
              <a:t>   مطابق تبصره ماده (14) قانون برنامه ششم</a:t>
            </a:r>
          </a:p>
        </p:txBody>
      </p:sp>
    </p:spTree>
    <p:extLst>
      <p:ext uri="{BB962C8B-B14F-4D97-AF65-F5344CB8AC3E}">
        <p14:creationId xmlns:p14="http://schemas.microsoft.com/office/powerpoint/2010/main" val="282510742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5840" y="188640"/>
            <a:ext cx="7630616" cy="864096"/>
          </a:xfrm>
          <a:blipFill>
            <a:blip r:embed="rId3"/>
            <a:tile tx="0" ty="0" sx="100000" sy="100000" flip="none" algn="tl"/>
          </a:blipFill>
        </p:spPr>
        <p:txBody>
          <a:bodyPr>
            <a:normAutofit/>
          </a:bodyPr>
          <a:lstStyle/>
          <a:p>
            <a:pPr>
              <a:lnSpc>
                <a:spcPct val="150000"/>
              </a:lnSpc>
            </a:pPr>
            <a:r>
              <a:rPr lang="fa-IR" sz="2400" kern="0" dirty="0">
                <a:solidFill>
                  <a:prstClr val="black"/>
                </a:solidFill>
                <a:effectLst>
                  <a:glow rad="101600">
                    <a:srgbClr val="FFC000">
                      <a:alpha val="60000"/>
                    </a:srgbClr>
                  </a:glow>
                  <a:outerShdw blurRad="38100" dist="38100" dir="2700000" algn="tl">
                    <a:srgbClr val="000000">
                      <a:alpha val="43137"/>
                    </a:srgbClr>
                  </a:outerShdw>
                </a:effectLst>
                <a:latin typeface="Times New Roman" panose="02020603050405020304" pitchFamily="18" charset="0"/>
                <a:ea typeface="MS Mincho"/>
                <a:cs typeface="B Titr" panose="00000700000000000000" pitchFamily="2" charset="-78"/>
              </a:rPr>
              <a:t>بررسي و تحليل رابطه حقوقي بانک مرکزي با مؤسسات اعتباري</a:t>
            </a:r>
            <a:endParaRPr lang="fa-IR" sz="18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endParaRPr>
          </a:p>
        </p:txBody>
      </p:sp>
      <p:sp>
        <p:nvSpPr>
          <p:cNvPr id="3" name="Content Placeholder 2"/>
          <p:cNvSpPr>
            <a:spLocks noGrp="1"/>
          </p:cNvSpPr>
          <p:nvPr>
            <p:ph type="subTitle" idx="1"/>
          </p:nvPr>
        </p:nvSpPr>
        <p:spPr>
          <a:xfrm>
            <a:off x="971600" y="1196752"/>
            <a:ext cx="7920880" cy="5400600"/>
          </a:xfrm>
        </p:spPr>
        <p:style>
          <a:lnRef idx="1">
            <a:schemeClr val="accent5"/>
          </a:lnRef>
          <a:fillRef idx="2">
            <a:schemeClr val="accent5"/>
          </a:fillRef>
          <a:effectRef idx="1">
            <a:schemeClr val="accent5"/>
          </a:effectRef>
          <a:fontRef idx="minor">
            <a:schemeClr val="dk1"/>
          </a:fontRef>
        </p:style>
        <p:txBody>
          <a:bodyPr>
            <a:normAutofit/>
            <a:scene3d>
              <a:camera prst="orthographicFront"/>
              <a:lightRig rig="threePt" dir="t"/>
            </a:scene3d>
            <a:sp3d extrusionH="57150">
              <a:bevelT w="38100" h="38100" prst="convex"/>
            </a:sp3d>
          </a:bodyPr>
          <a:lstStyle/>
          <a:p>
            <a:pPr algn="r" rtl="1"/>
            <a:r>
              <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rPr>
              <a:t>  نقش نظارتي (</a:t>
            </a:r>
            <a:r>
              <a:rPr lang="en-US" sz="2600" dirty="0">
                <a:ln w="0"/>
                <a:solidFill>
                  <a:srgbClr val="002060"/>
                </a:solidFill>
                <a:effectLst>
                  <a:outerShdw blurRad="38100" dist="25400" dir="5400000" algn="ctr" rotWithShape="0">
                    <a:srgbClr val="6E747A">
                      <a:alpha val="43000"/>
                    </a:srgbClr>
                  </a:outerShdw>
                </a:effectLst>
                <a:cs typeface="B Titr" panose="00000700000000000000" pitchFamily="2" charset="-78"/>
              </a:rPr>
              <a:t>Regulatory</a:t>
            </a:r>
            <a:r>
              <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rPr>
              <a:t>)</a:t>
            </a:r>
            <a:r>
              <a:rPr lang="en-US" sz="2600" dirty="0">
                <a:ln w="0"/>
                <a:solidFill>
                  <a:srgbClr val="002060"/>
                </a:solidFill>
                <a:effectLst>
                  <a:outerShdw blurRad="38100" dist="25400" dir="5400000" algn="ctr" rotWithShape="0">
                    <a:srgbClr val="6E747A">
                      <a:alpha val="43000"/>
                    </a:srgbClr>
                  </a:outerShdw>
                </a:effectLst>
                <a:cs typeface="B Titr" panose="00000700000000000000" pitchFamily="2" charset="-78"/>
              </a:rPr>
              <a:t> </a:t>
            </a:r>
            <a:r>
              <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rPr>
              <a:t>بانک مرکزي</a:t>
            </a:r>
          </a:p>
          <a:p>
            <a:pPr algn="r" rtl="1"/>
            <a:endPar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p:txBody>
      </p:sp>
      <p:graphicFrame>
        <p:nvGraphicFramePr>
          <p:cNvPr id="6" name="Diagram 5"/>
          <p:cNvGraphicFramePr/>
          <p:nvPr>
            <p:extLst>
              <p:ext uri="{D42A27DB-BD31-4B8C-83A1-F6EECF244321}">
                <p14:modId xmlns:p14="http://schemas.microsoft.com/office/powerpoint/2010/main" val="1090310356"/>
              </p:ext>
            </p:extLst>
          </p:nvPr>
        </p:nvGraphicFramePr>
        <p:xfrm>
          <a:off x="1331640" y="1772816"/>
          <a:ext cx="7272808" cy="453650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 name="Flowchart: Manual Operation 7"/>
          <p:cNvSpPr/>
          <p:nvPr/>
        </p:nvSpPr>
        <p:spPr>
          <a:xfrm>
            <a:off x="3419872" y="1988840"/>
            <a:ext cx="3096344" cy="1152128"/>
          </a:xfrm>
          <a:prstGeom prst="flowChartManualOperation">
            <a:avLst/>
          </a:prstGeom>
        </p:spPr>
        <p:style>
          <a:lnRef idx="0">
            <a:schemeClr val="dk1"/>
          </a:lnRef>
          <a:fillRef idx="3">
            <a:schemeClr val="dk1"/>
          </a:fillRef>
          <a:effectRef idx="3">
            <a:schemeClr val="dk1"/>
          </a:effectRef>
          <a:fontRef idx="minor">
            <a:schemeClr val="lt1"/>
          </a:fontRef>
        </p:style>
        <p:txBody>
          <a:bodyPr rtlCol="1" anchor="ctr"/>
          <a:lstStyle/>
          <a:p>
            <a:pPr algn="ctr"/>
            <a:r>
              <a:rPr lang="fa-IR" sz="2800" b="1">
                <a:effectLst>
                  <a:glow rad="101600">
                    <a:srgbClr val="FFFF00">
                      <a:alpha val="60000"/>
                    </a:srgbClr>
                  </a:glow>
                  <a:outerShdw blurRad="38100" dist="38100" dir="2700000" algn="tl">
                    <a:srgbClr val="000000">
                      <a:alpha val="43137"/>
                    </a:srgbClr>
                  </a:outerShdw>
                </a:effectLst>
                <a:cs typeface="B Titr" panose="00000700000000000000" pitchFamily="2" charset="-78"/>
              </a:rPr>
              <a:t>مقرره‌گذاري</a:t>
            </a:r>
            <a:endParaRPr lang="fa-IR" sz="2800" b="1" dirty="0">
              <a:effectLst>
                <a:glow rad="101600">
                  <a:srgbClr val="FFFF00">
                    <a:alpha val="60000"/>
                  </a:srgbClr>
                </a:glow>
                <a:outerShdw blurRad="38100" dist="38100" dir="2700000" algn="tl">
                  <a:srgbClr val="000000">
                    <a:alpha val="43137"/>
                  </a:srgbClr>
                </a:outerShdw>
              </a:effectLst>
              <a:cs typeface="B Titr" panose="00000700000000000000" pitchFamily="2" charset="-78"/>
            </a:endParaRPr>
          </a:p>
        </p:txBody>
      </p:sp>
      <p:sp>
        <p:nvSpPr>
          <p:cNvPr id="9" name="Trapezoid 8"/>
          <p:cNvSpPr/>
          <p:nvPr/>
        </p:nvSpPr>
        <p:spPr>
          <a:xfrm>
            <a:off x="2627784" y="4267114"/>
            <a:ext cx="4752528" cy="1080120"/>
          </a:xfrm>
          <a:prstGeom prst="trapezoid">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fa-IR" sz="2800" b="1">
                <a:effectLst>
                  <a:glow rad="228600">
                    <a:schemeClr val="accent4">
                      <a:satMod val="175000"/>
                      <a:alpha val="40000"/>
                    </a:schemeClr>
                  </a:glow>
                </a:effectLst>
                <a:cs typeface="B Traffic" panose="00000400000000000000" pitchFamily="2" charset="-78"/>
              </a:rPr>
              <a:t>ارزيابي </a:t>
            </a:r>
            <a:r>
              <a:rPr lang="fa-IR" sz="2800" b="1" dirty="0">
                <a:effectLst>
                  <a:glow rad="228600">
                    <a:schemeClr val="accent4">
                      <a:satMod val="175000"/>
                      <a:alpha val="40000"/>
                    </a:schemeClr>
                  </a:glow>
                </a:effectLst>
                <a:cs typeface="B Traffic" panose="00000400000000000000" pitchFamily="2" charset="-78"/>
              </a:rPr>
              <a:t>ثبات وسلامت</a:t>
            </a:r>
          </a:p>
          <a:p>
            <a:pPr algn="ctr"/>
            <a:r>
              <a:rPr lang="fa-IR" sz="2000" b="1" dirty="0">
                <a:effectLst>
                  <a:glow rad="228600">
                    <a:schemeClr val="accent4">
                      <a:satMod val="175000"/>
                      <a:alpha val="40000"/>
                    </a:schemeClr>
                  </a:glow>
                </a:effectLst>
              </a:rPr>
              <a:t>(</a:t>
            </a:r>
            <a:r>
              <a:rPr lang="fa-IR" sz="2000" b="1">
                <a:effectLst>
                  <a:glow rad="228600">
                    <a:schemeClr val="accent4">
                      <a:satMod val="175000"/>
                      <a:alpha val="40000"/>
                    </a:schemeClr>
                  </a:glow>
                </a:effectLst>
              </a:rPr>
              <a:t>نظارت پسيني)</a:t>
            </a:r>
            <a:endParaRPr lang="fa-IR" sz="2000" b="1" dirty="0">
              <a:effectLst>
                <a:glow rad="228600">
                  <a:schemeClr val="accent4">
                    <a:satMod val="175000"/>
                    <a:alpha val="40000"/>
                  </a:schemeClr>
                </a:glow>
              </a:effectLst>
            </a:endParaRPr>
          </a:p>
        </p:txBody>
      </p:sp>
      <p:sp>
        <p:nvSpPr>
          <p:cNvPr id="11" name="Rounded Rectangle 10"/>
          <p:cNvSpPr/>
          <p:nvPr/>
        </p:nvSpPr>
        <p:spPr>
          <a:xfrm>
            <a:off x="1331640" y="5527254"/>
            <a:ext cx="7272808" cy="914400"/>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fa-IR" sz="2800" b="1">
                <a:ln w="6600">
                  <a:solidFill>
                    <a:schemeClr val="accent2"/>
                  </a:solidFill>
                  <a:prstDash val="solid"/>
                </a:ln>
                <a:solidFill>
                  <a:schemeClr val="tx1"/>
                </a:solidFill>
                <a:effectLst>
                  <a:glow rad="139700">
                    <a:schemeClr val="accent2">
                      <a:satMod val="175000"/>
                      <a:alpha val="40000"/>
                    </a:schemeClr>
                  </a:glow>
                  <a:outerShdw blurRad="38100" dist="38100" dir="2700000" algn="tl">
                    <a:srgbClr val="000000">
                      <a:alpha val="43137"/>
                    </a:srgbClr>
                  </a:outerShdw>
                </a:effectLst>
                <a:cs typeface="B Titr" panose="00000700000000000000" pitchFamily="2" charset="-78"/>
              </a:rPr>
              <a:t>اقدامات انضباطي و انتظامي/ </a:t>
            </a:r>
            <a:r>
              <a:rPr lang="fa-IR" sz="2800" b="1" dirty="0">
                <a:ln w="6600">
                  <a:solidFill>
                    <a:schemeClr val="accent2"/>
                  </a:solidFill>
                  <a:prstDash val="solid"/>
                </a:ln>
                <a:solidFill>
                  <a:schemeClr val="tx1"/>
                </a:solidFill>
                <a:effectLst>
                  <a:glow rad="139700">
                    <a:schemeClr val="accent2">
                      <a:satMod val="175000"/>
                      <a:alpha val="40000"/>
                    </a:schemeClr>
                  </a:glow>
                  <a:outerShdw blurRad="38100" dist="38100" dir="2700000" algn="tl">
                    <a:srgbClr val="000000">
                      <a:alpha val="43137"/>
                    </a:srgbClr>
                  </a:outerShdw>
                </a:effectLst>
                <a:cs typeface="B Titr" panose="00000700000000000000" pitchFamily="2" charset="-78"/>
              </a:rPr>
              <a:t>مقابله </a:t>
            </a:r>
            <a:r>
              <a:rPr lang="fa-IR" sz="2800" b="1">
                <a:ln w="6600">
                  <a:solidFill>
                    <a:schemeClr val="accent2"/>
                  </a:solidFill>
                  <a:prstDash val="solid"/>
                </a:ln>
                <a:solidFill>
                  <a:schemeClr val="tx1"/>
                </a:solidFill>
                <a:effectLst>
                  <a:glow rad="139700">
                    <a:schemeClr val="accent2">
                      <a:satMod val="175000"/>
                      <a:alpha val="40000"/>
                    </a:schemeClr>
                  </a:glow>
                  <a:outerShdw blurRad="38100" dist="38100" dir="2700000" algn="tl">
                    <a:srgbClr val="000000">
                      <a:alpha val="43137"/>
                    </a:srgbClr>
                  </a:outerShdw>
                </a:effectLst>
                <a:cs typeface="B Titr" panose="00000700000000000000" pitchFamily="2" charset="-78"/>
              </a:rPr>
              <a:t>با جرايم </a:t>
            </a:r>
            <a:r>
              <a:rPr lang="fa-IR" sz="2800" b="1" dirty="0">
                <a:ln w="6600">
                  <a:solidFill>
                    <a:schemeClr val="accent2"/>
                  </a:solidFill>
                  <a:prstDash val="solid"/>
                </a:ln>
                <a:solidFill>
                  <a:schemeClr val="tx1"/>
                </a:solidFill>
                <a:effectLst>
                  <a:glow rad="139700">
                    <a:schemeClr val="accent2">
                      <a:satMod val="175000"/>
                      <a:alpha val="40000"/>
                    </a:schemeClr>
                  </a:glow>
                  <a:outerShdw blurRad="38100" dist="38100" dir="2700000" algn="tl">
                    <a:srgbClr val="000000">
                      <a:alpha val="43137"/>
                    </a:srgbClr>
                  </a:outerShdw>
                </a:effectLst>
                <a:cs typeface="B Titr" panose="00000700000000000000" pitchFamily="2" charset="-78"/>
              </a:rPr>
              <a:t>و تخلفات</a:t>
            </a:r>
          </a:p>
        </p:txBody>
      </p:sp>
    </p:spTree>
    <p:extLst>
      <p:ext uri="{BB962C8B-B14F-4D97-AF65-F5344CB8AC3E}">
        <p14:creationId xmlns:p14="http://schemas.microsoft.com/office/powerpoint/2010/main" val="409063149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116632"/>
            <a:ext cx="7772400" cy="792088"/>
          </a:xfrm>
          <a:blipFill>
            <a:blip r:embed="rId3"/>
            <a:tile tx="0" ty="0" sx="100000" sy="100000" flip="none" algn="tl"/>
          </a:blipFill>
        </p:spPr>
        <p:txBody>
          <a:bodyPr>
            <a:normAutofit/>
          </a:bodyPr>
          <a:lstStyle/>
          <a:p>
            <a:r>
              <a:rPr lang="fa-IR" sz="2400" kern="0" dirty="0">
                <a:solidFill>
                  <a:prstClr val="black"/>
                </a:solidFill>
                <a:effectLst>
                  <a:glow rad="101600">
                    <a:srgbClr val="FFC000">
                      <a:alpha val="60000"/>
                    </a:srgbClr>
                  </a:glow>
                  <a:outerShdw blurRad="38100" dist="38100" dir="2700000" algn="tl">
                    <a:srgbClr val="000000">
                      <a:alpha val="43137"/>
                    </a:srgbClr>
                  </a:outerShdw>
                </a:effectLst>
                <a:latin typeface="Times New Roman" panose="02020603050405020304" pitchFamily="18" charset="0"/>
                <a:ea typeface="MS Mincho"/>
                <a:cs typeface="B Titr" panose="00000700000000000000" pitchFamily="2" charset="-78"/>
              </a:rPr>
              <a:t>بررسي و تحليل رابطه حقوقي بانک مرکزي با مؤسسات اعتباري</a:t>
            </a:r>
            <a:endParaRPr lang="fa-IR" sz="24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endParaRPr>
          </a:p>
        </p:txBody>
      </p:sp>
      <p:sp>
        <p:nvSpPr>
          <p:cNvPr id="5" name="Subtitle 4"/>
          <p:cNvSpPr>
            <a:spLocks noGrp="1"/>
          </p:cNvSpPr>
          <p:nvPr>
            <p:ph type="subTitle" idx="1"/>
          </p:nvPr>
        </p:nvSpPr>
        <p:spPr>
          <a:xfrm>
            <a:off x="1043608" y="1124744"/>
            <a:ext cx="7772400" cy="5400600"/>
          </a:xfrm>
        </p:spPr>
        <p:txBody>
          <a:bodyPr>
            <a:normAutofit fontScale="92500" lnSpcReduction="20000"/>
          </a:bodyPr>
          <a:lstStyle/>
          <a:p>
            <a:pPr lvl="0" algn="r" rtl="1"/>
            <a:r>
              <a:rPr lang="fa-IR" sz="3500" dirty="0">
                <a:ln w="0"/>
                <a:solidFill>
                  <a:srgbClr val="002060"/>
                </a:solidFill>
                <a:effectLst>
                  <a:outerShdw blurRad="38100" dist="25400" dir="5400000" algn="ctr" rotWithShape="0">
                    <a:srgbClr val="6E747A">
                      <a:alpha val="43000"/>
                    </a:srgbClr>
                  </a:outerShdw>
                </a:effectLst>
                <a:cs typeface="B Titr" panose="00000700000000000000" pitchFamily="2" charset="-78"/>
              </a:rPr>
              <a:t>بانک </a:t>
            </a:r>
            <a:r>
              <a:rPr lang="fa-IR" sz="3500" dirty="0" err="1">
                <a:ln w="0"/>
                <a:solidFill>
                  <a:srgbClr val="002060"/>
                </a:solidFill>
                <a:effectLst>
                  <a:outerShdw blurRad="38100" dist="25400" dir="5400000" algn="ctr" rotWithShape="0">
                    <a:srgbClr val="6E747A">
                      <a:alpha val="43000"/>
                    </a:srgbClr>
                  </a:outerShdw>
                </a:effectLst>
                <a:cs typeface="B Titr" panose="00000700000000000000" pitchFamily="2" charset="-78"/>
              </a:rPr>
              <a:t>مرکزي</a:t>
            </a:r>
            <a:r>
              <a:rPr lang="fa-IR" sz="3500" dirty="0">
                <a:ln w="0"/>
                <a:solidFill>
                  <a:srgbClr val="002060"/>
                </a:solidFill>
                <a:effectLst>
                  <a:outerShdw blurRad="38100" dist="25400" dir="5400000" algn="ctr" rotWithShape="0">
                    <a:srgbClr val="6E747A">
                      <a:alpha val="43000"/>
                    </a:srgbClr>
                  </a:outerShdw>
                </a:effectLst>
                <a:cs typeface="B Titr" panose="00000700000000000000" pitchFamily="2" charset="-78"/>
              </a:rPr>
              <a:t> </a:t>
            </a:r>
            <a:r>
              <a:rPr lang="fa-IR" sz="3500" dirty="0" err="1">
                <a:ln w="0"/>
                <a:solidFill>
                  <a:srgbClr val="002060"/>
                </a:solidFill>
                <a:effectLst>
                  <a:outerShdw blurRad="38100" dist="25400" dir="5400000" algn="ctr" rotWithShape="0">
                    <a:srgbClr val="6E747A">
                      <a:alpha val="43000"/>
                    </a:srgbClr>
                  </a:outerShdw>
                </a:effectLst>
                <a:cs typeface="B Titr" panose="00000700000000000000" pitchFamily="2" charset="-78"/>
              </a:rPr>
              <a:t>ايران</a:t>
            </a:r>
            <a:r>
              <a:rPr lang="fa-IR" sz="3500" dirty="0">
                <a:ln w="0"/>
                <a:solidFill>
                  <a:srgbClr val="002060"/>
                </a:solidFill>
                <a:effectLst>
                  <a:outerShdw blurRad="38100" dist="25400" dir="5400000" algn="ctr" rotWithShape="0">
                    <a:srgbClr val="6E747A">
                      <a:alpha val="43000"/>
                    </a:srgbClr>
                  </a:outerShdw>
                </a:effectLst>
                <a:cs typeface="B Titr" panose="00000700000000000000" pitchFamily="2" charset="-78"/>
              </a:rPr>
              <a:t> </a:t>
            </a:r>
          </a:p>
          <a:p>
            <a:pPr lvl="0" algn="r" rtl="1"/>
            <a:r>
              <a:rPr lang="fa-IR" sz="2600" dirty="0" err="1">
                <a:solidFill>
                  <a:schemeClr val="tx1"/>
                </a:solidFill>
                <a:latin typeface="BNazanin"/>
                <a:cs typeface="B Titr" panose="00000700000000000000" pitchFamily="2" charset="-78"/>
              </a:rPr>
              <a:t>بررسي</a:t>
            </a:r>
            <a:r>
              <a:rPr lang="fa-IR" sz="2600" dirty="0">
                <a:solidFill>
                  <a:schemeClr val="tx1"/>
                </a:solidFill>
                <a:latin typeface="BNazanin"/>
                <a:cs typeface="B Titr" panose="00000700000000000000" pitchFamily="2" charset="-78"/>
              </a:rPr>
              <a:t> احکام مرتبط </a:t>
            </a:r>
          </a:p>
          <a:p>
            <a:pPr lvl="0" algn="r" rtl="1"/>
            <a:endParaRPr lang="fa-IR" sz="2800" dirty="0">
              <a:solidFill>
                <a:schemeClr val="tx1"/>
              </a:solidFill>
              <a:latin typeface="BNazanin"/>
              <a:cs typeface="B Titr" panose="00000700000000000000" pitchFamily="2" charset="-78"/>
            </a:endParaRPr>
          </a:p>
          <a:p>
            <a:pPr lvl="0" algn="r" rtl="1"/>
            <a:r>
              <a:rPr lang="fa-IR" dirty="0">
                <a:solidFill>
                  <a:prstClr val="black">
                    <a:tint val="75000"/>
                  </a:prstClr>
                </a:solidFill>
                <a:latin typeface="BNazanin"/>
              </a:rPr>
              <a:t>        </a:t>
            </a:r>
          </a:p>
          <a:p>
            <a:pPr lvl="0" algn="justLow" rtl="1"/>
            <a:endParaRPr lang="fa-IR" sz="2400" b="1" u="sng"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endParaRPr>
          </a:p>
          <a:p>
            <a:pPr lvl="0" algn="justLow" rtl="1"/>
            <a:r>
              <a:rPr lang="fa-IR" sz="2600" b="1" u="sng"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تأسيس</a:t>
            </a:r>
            <a:r>
              <a:rPr lang="fa-IR" sz="2600" b="1" u="sng"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ثبت، </a:t>
            </a:r>
            <a:r>
              <a:rPr lang="fa-IR" sz="2600" b="1" u="sng"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فعاليت</a:t>
            </a:r>
            <a:r>
              <a:rPr lang="fa-IR" sz="2600" b="1" u="sng"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و انحلال</a:t>
            </a:r>
            <a:r>
              <a:rPr lang="fa-IR" sz="2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a:t>
            </a:r>
            <a:r>
              <a:rPr lang="fa-IR" sz="2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نهادهاي</a:t>
            </a:r>
            <a:r>
              <a:rPr lang="fa-IR" sz="2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a:t>
            </a:r>
            <a:r>
              <a:rPr lang="fa-IR" sz="2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پولي</a:t>
            </a:r>
            <a:r>
              <a:rPr lang="fa-IR" sz="2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و </a:t>
            </a:r>
            <a:r>
              <a:rPr lang="fa-IR" sz="2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اعتباري</a:t>
            </a:r>
            <a:r>
              <a:rPr lang="fa-IR" sz="2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از </a:t>
            </a:r>
            <a:r>
              <a:rPr lang="fa-IR" sz="2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قبيل</a:t>
            </a:r>
            <a:r>
              <a:rPr lang="fa-IR" sz="2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بانکها، مؤسسات </a:t>
            </a:r>
            <a:r>
              <a:rPr lang="fa-IR" sz="2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اعتباري</a:t>
            </a:r>
            <a:r>
              <a:rPr lang="fa-IR" sz="2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a:t>
            </a:r>
            <a:r>
              <a:rPr lang="fa-IR" sz="2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غيربانکي</a:t>
            </a:r>
            <a:r>
              <a:rPr lang="fa-IR" sz="2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a:t>
            </a:r>
            <a:r>
              <a:rPr lang="fa-IR" sz="2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تعاوني‌هاي</a:t>
            </a:r>
            <a:r>
              <a:rPr lang="fa-IR" sz="2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اعتبار، </a:t>
            </a:r>
            <a:r>
              <a:rPr lang="fa-IR" sz="2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صندوق‌هاي</a:t>
            </a:r>
            <a:r>
              <a:rPr lang="fa-IR" sz="2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قرض الحسنه، </a:t>
            </a:r>
            <a:r>
              <a:rPr lang="fa-IR" sz="2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صرافي</a:t>
            </a:r>
            <a:r>
              <a:rPr lang="fa-IR" sz="2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ها و </a:t>
            </a:r>
            <a:r>
              <a:rPr lang="fa-IR" sz="2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شرکتهاي</a:t>
            </a:r>
            <a:r>
              <a:rPr lang="fa-IR" sz="2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a:t>
            </a:r>
            <a:r>
              <a:rPr lang="fa-IR" sz="2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واسپاري</a:t>
            </a:r>
            <a:r>
              <a:rPr lang="fa-IR" sz="2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a:t>
            </a:r>
            <a:r>
              <a:rPr lang="fa-IR" sz="19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ليزينگ‌ها</a:t>
            </a:r>
            <a:r>
              <a:rPr lang="fa-IR" sz="2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و </a:t>
            </a:r>
            <a:r>
              <a:rPr lang="fa-IR" sz="2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همچنين</a:t>
            </a:r>
            <a:r>
              <a:rPr lang="fa-IR" sz="2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ثبت </a:t>
            </a:r>
            <a:r>
              <a:rPr lang="fa-IR" sz="2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تغييرات</a:t>
            </a:r>
            <a:r>
              <a:rPr lang="fa-IR" sz="2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a:t>
            </a:r>
            <a:r>
              <a:rPr lang="fa-IR" sz="2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نهادهاي</a:t>
            </a:r>
            <a:r>
              <a:rPr lang="fa-IR" sz="2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مذکور فقط با اخذ مجوز از </a:t>
            </a:r>
            <a:r>
              <a:rPr lang="fa-IR" sz="2600" b="1" dirty="0">
                <a:solidFill>
                  <a:srgbClr val="FFFF0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بانک </a:t>
            </a:r>
            <a:r>
              <a:rPr lang="fa-IR" sz="2600" b="1" dirty="0" err="1">
                <a:solidFill>
                  <a:srgbClr val="FFFF0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مرکزي</a:t>
            </a:r>
            <a:r>
              <a:rPr lang="fa-IR" sz="2600" b="1" dirty="0">
                <a:solidFill>
                  <a:srgbClr val="FFFF0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a:t>
            </a:r>
            <a:r>
              <a:rPr lang="fa-IR" sz="2600" b="1" dirty="0" err="1">
                <a:solidFill>
                  <a:srgbClr val="FFFF0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جمهوري</a:t>
            </a:r>
            <a:r>
              <a:rPr lang="fa-IR" sz="2600" b="1" dirty="0">
                <a:solidFill>
                  <a:srgbClr val="FFFF0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a:t>
            </a:r>
            <a:r>
              <a:rPr lang="fa-IR" sz="2600" b="1" dirty="0" err="1">
                <a:solidFill>
                  <a:srgbClr val="FFFF0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اسلامي</a:t>
            </a:r>
            <a:r>
              <a:rPr lang="fa-IR" sz="2600" b="1" dirty="0">
                <a:solidFill>
                  <a:srgbClr val="FFFF0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a:t>
            </a:r>
            <a:r>
              <a:rPr lang="fa-IR" sz="2600" b="1" dirty="0" err="1">
                <a:solidFill>
                  <a:srgbClr val="FFFF0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ايران</a:t>
            </a:r>
            <a:r>
              <a:rPr lang="fa-IR" sz="2600" b="1" dirty="0">
                <a:solidFill>
                  <a:srgbClr val="FFFF0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a:t>
            </a:r>
            <a:r>
              <a:rPr lang="fa-IR" sz="2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و به موجب </a:t>
            </a:r>
            <a:r>
              <a:rPr lang="fa-IR" sz="2600" b="1" u="sng" dirty="0">
                <a:solidFill>
                  <a:srgbClr val="0070C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مقررات مصوب </a:t>
            </a:r>
            <a:r>
              <a:rPr lang="fa-IR" sz="2600" b="1" u="sng" dirty="0" err="1">
                <a:solidFill>
                  <a:srgbClr val="0070C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شوراي</a:t>
            </a:r>
            <a:r>
              <a:rPr lang="fa-IR" sz="2600" b="1" u="sng" dirty="0">
                <a:solidFill>
                  <a:srgbClr val="0070C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پول و اعتبار </a:t>
            </a:r>
            <a:r>
              <a:rPr lang="fa-IR" sz="2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امکان‌پذير</a:t>
            </a:r>
            <a:r>
              <a:rPr lang="fa-IR" sz="2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است</a:t>
            </a:r>
            <a:r>
              <a:rPr lang="fa-IR" sz="3000" dirty="0">
                <a:solidFill>
                  <a:srgbClr val="212529"/>
                </a:solidFill>
                <a:latin typeface="mitra" panose="00000500000000000000" pitchFamily="2" charset="-78"/>
                <a:cs typeface="mitra" panose="00000500000000000000" pitchFamily="2" charset="-78"/>
              </a:rPr>
              <a:t>.</a:t>
            </a:r>
          </a:p>
          <a:p>
            <a:pPr lvl="0" algn="justLow" rtl="1"/>
            <a:endParaRPr lang="fa-IR" sz="2800" dirty="0">
              <a:solidFill>
                <a:srgbClr val="212529"/>
              </a:solidFill>
              <a:latin typeface="mitra" panose="00000500000000000000" pitchFamily="2" charset="-78"/>
              <a:cs typeface="mitra" panose="00000500000000000000" pitchFamily="2" charset="-78"/>
            </a:endParaRPr>
          </a:p>
          <a:p>
            <a:pPr lvl="0" algn="justLow" rtl="1"/>
            <a:r>
              <a:rPr lang="fa-IR" sz="2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ايجاد</a:t>
            </a:r>
            <a:r>
              <a:rPr lang="fa-IR" sz="2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a:t>
            </a:r>
            <a:r>
              <a:rPr lang="fa-IR" sz="2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نهادهاي</a:t>
            </a:r>
            <a:r>
              <a:rPr lang="fa-IR" sz="2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a:t>
            </a:r>
            <a:r>
              <a:rPr lang="fa-IR" sz="2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جديد</a:t>
            </a:r>
            <a:r>
              <a:rPr lang="fa-IR" sz="2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در بازار </a:t>
            </a:r>
            <a:r>
              <a:rPr lang="fa-IR" sz="2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غيرمتشکل</a:t>
            </a:r>
            <a:r>
              <a:rPr lang="fa-IR" sz="2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a:t>
            </a:r>
            <a:r>
              <a:rPr lang="fa-IR" sz="2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پولي</a:t>
            </a:r>
            <a:r>
              <a:rPr lang="fa-IR" sz="2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بدون مجوز </a:t>
            </a:r>
            <a:r>
              <a:rPr lang="fa-IR" sz="2600" b="1" dirty="0">
                <a:solidFill>
                  <a:srgbClr val="FFFF0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بانک </a:t>
            </a:r>
            <a:r>
              <a:rPr lang="fa-IR" sz="2600" b="1" dirty="0" err="1">
                <a:solidFill>
                  <a:srgbClr val="FFFF0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مرکزي</a:t>
            </a:r>
            <a:r>
              <a:rPr lang="fa-IR" sz="2600" b="1" dirty="0">
                <a:solidFill>
                  <a:srgbClr val="FFFF0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a:t>
            </a:r>
            <a:r>
              <a:rPr lang="fa-IR" sz="2600" b="1" dirty="0" err="1">
                <a:solidFill>
                  <a:srgbClr val="FFFF0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جمهوري</a:t>
            </a:r>
            <a:r>
              <a:rPr lang="fa-IR" sz="2600" b="1" dirty="0">
                <a:solidFill>
                  <a:srgbClr val="FFFF0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a:t>
            </a:r>
            <a:r>
              <a:rPr lang="fa-IR" sz="2600" b="1" dirty="0" err="1">
                <a:solidFill>
                  <a:srgbClr val="FFFF0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اسلامي</a:t>
            </a:r>
            <a:r>
              <a:rPr lang="fa-IR" sz="2600" b="1" dirty="0">
                <a:solidFill>
                  <a:srgbClr val="FFFF0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a:t>
            </a:r>
            <a:r>
              <a:rPr lang="fa-IR" sz="2600" b="1" dirty="0" err="1">
                <a:solidFill>
                  <a:srgbClr val="FFFF0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ايران</a:t>
            </a:r>
            <a:r>
              <a:rPr lang="fa-IR" sz="2600" b="1" dirty="0">
                <a:solidFill>
                  <a:srgbClr val="FFFF0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a:t>
            </a:r>
            <a:r>
              <a:rPr lang="fa-IR" sz="2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ممنوع بوده و </a:t>
            </a:r>
            <a:r>
              <a:rPr lang="fa-IR" sz="2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تصدي</a:t>
            </a:r>
            <a:r>
              <a:rPr lang="fa-IR" sz="2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a:t>
            </a:r>
            <a:r>
              <a:rPr lang="fa-IR" sz="2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پستهاي</a:t>
            </a:r>
            <a:r>
              <a:rPr lang="fa-IR" sz="2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a:t>
            </a:r>
            <a:r>
              <a:rPr lang="fa-IR" sz="2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مديريتي</a:t>
            </a:r>
            <a:r>
              <a:rPr lang="fa-IR" sz="2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آنها در حکم تصرف </a:t>
            </a:r>
            <a:r>
              <a:rPr lang="fa-IR" sz="2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غيرقانوني</a:t>
            </a:r>
            <a:r>
              <a:rPr lang="fa-IR" sz="2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در اموال </a:t>
            </a:r>
            <a:r>
              <a:rPr lang="fa-IR" sz="2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عمومي</a:t>
            </a:r>
            <a:r>
              <a:rPr lang="fa-IR" sz="2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a:t>
            </a:r>
            <a:r>
              <a:rPr lang="fa-IR" sz="2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تلقي</a:t>
            </a:r>
            <a:r>
              <a:rPr lang="fa-IR" sz="2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مي‌شود.</a:t>
            </a:r>
          </a:p>
        </p:txBody>
      </p:sp>
      <p:sp>
        <p:nvSpPr>
          <p:cNvPr id="3" name="Flowchart: Preparation 2"/>
          <p:cNvSpPr/>
          <p:nvPr/>
        </p:nvSpPr>
        <p:spPr>
          <a:xfrm>
            <a:off x="1763688" y="2132856"/>
            <a:ext cx="6696744" cy="720080"/>
          </a:xfrm>
          <a:prstGeom prst="flowChartPreparation">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100" dirty="0">
                <a:solidFill>
                  <a:prstClr val="black"/>
                </a:solidFill>
                <a:effectLst>
                  <a:outerShdw blurRad="38100" dist="38100" dir="2700000" algn="tl">
                    <a:srgbClr val="000000">
                      <a:alpha val="43137"/>
                    </a:srgbClr>
                  </a:outerShdw>
                </a:effectLst>
                <a:latin typeface="BNazanin"/>
                <a:cs typeface="B Koodak" panose="00000700000000000000" pitchFamily="2" charset="-78"/>
              </a:rPr>
              <a:t>قانون </a:t>
            </a:r>
            <a:r>
              <a:rPr lang="fa-IR" sz="2100">
                <a:solidFill>
                  <a:prstClr val="black"/>
                </a:solidFill>
                <a:effectLst>
                  <a:outerShdw blurRad="38100" dist="38100" dir="2700000" algn="tl">
                    <a:srgbClr val="000000">
                      <a:alpha val="43137"/>
                    </a:srgbClr>
                  </a:outerShdw>
                </a:effectLst>
                <a:latin typeface="BNazanin"/>
                <a:cs typeface="B Koodak" panose="00000700000000000000" pitchFamily="2" charset="-78"/>
              </a:rPr>
              <a:t>احکام دائمي برنامه‌هاي </a:t>
            </a:r>
            <a:r>
              <a:rPr lang="fa-IR" sz="2100" dirty="0">
                <a:solidFill>
                  <a:prstClr val="black"/>
                </a:solidFill>
                <a:effectLst>
                  <a:outerShdw blurRad="38100" dist="38100" dir="2700000" algn="tl">
                    <a:srgbClr val="000000">
                      <a:alpha val="43137"/>
                    </a:srgbClr>
                  </a:outerShdw>
                </a:effectLst>
                <a:latin typeface="BNazanin"/>
                <a:cs typeface="B Koodak" panose="00000700000000000000" pitchFamily="2" charset="-78"/>
              </a:rPr>
              <a:t>توسعه کشور</a:t>
            </a:r>
            <a:endParaRPr lang="fa-IR" sz="21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7202770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116632"/>
            <a:ext cx="7772400" cy="792088"/>
          </a:xfrm>
          <a:blipFill>
            <a:blip r:embed="rId3"/>
            <a:tile tx="0" ty="0" sx="100000" sy="100000" flip="none" algn="tl"/>
          </a:blipFill>
        </p:spPr>
        <p:txBody>
          <a:bodyPr>
            <a:normAutofit/>
          </a:bodyPr>
          <a:lstStyle/>
          <a:p>
            <a:r>
              <a:rPr lang="fa-IR" sz="2400" kern="0" dirty="0">
                <a:solidFill>
                  <a:prstClr val="black"/>
                </a:solidFill>
                <a:effectLst>
                  <a:glow rad="101600">
                    <a:srgbClr val="FFC000">
                      <a:alpha val="60000"/>
                    </a:srgbClr>
                  </a:glow>
                  <a:outerShdw blurRad="38100" dist="38100" dir="2700000" algn="tl">
                    <a:srgbClr val="000000">
                      <a:alpha val="43137"/>
                    </a:srgbClr>
                  </a:outerShdw>
                </a:effectLst>
                <a:latin typeface="Times New Roman" panose="02020603050405020304" pitchFamily="18" charset="0"/>
                <a:ea typeface="MS Mincho"/>
                <a:cs typeface="B Titr" panose="00000700000000000000" pitchFamily="2" charset="-78"/>
              </a:rPr>
              <a:t>بررسي و تحليل رابطه حقوقي بانک مرکزي با مؤسسات اعتباري</a:t>
            </a:r>
            <a:endParaRPr lang="fa-IR" sz="24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endParaRPr>
          </a:p>
        </p:txBody>
      </p:sp>
      <p:sp>
        <p:nvSpPr>
          <p:cNvPr id="5" name="Subtitle 4"/>
          <p:cNvSpPr>
            <a:spLocks noGrp="1"/>
          </p:cNvSpPr>
          <p:nvPr>
            <p:ph type="subTitle" idx="1"/>
          </p:nvPr>
        </p:nvSpPr>
        <p:spPr>
          <a:xfrm>
            <a:off x="1043608" y="980728"/>
            <a:ext cx="7772400" cy="5688632"/>
          </a:xfrm>
        </p:spPr>
        <p:txBody>
          <a:bodyPr>
            <a:normAutofit fontScale="32500" lnSpcReduction="20000"/>
          </a:bodyPr>
          <a:lstStyle/>
          <a:p>
            <a:pPr lvl="0" algn="r" rtl="1"/>
            <a:r>
              <a:rPr lang="fa-IR" sz="9800" dirty="0">
                <a:ln w="0"/>
                <a:solidFill>
                  <a:srgbClr val="002060"/>
                </a:solidFill>
                <a:effectLst>
                  <a:outerShdw blurRad="38100" dist="25400" dir="5400000" algn="ctr" rotWithShape="0">
                    <a:srgbClr val="6E747A">
                      <a:alpha val="43000"/>
                    </a:srgbClr>
                  </a:outerShdw>
                </a:effectLst>
                <a:cs typeface="B Titr" panose="00000700000000000000" pitchFamily="2" charset="-78"/>
              </a:rPr>
              <a:t>بانک مرکزي</a:t>
            </a:r>
          </a:p>
          <a:p>
            <a:pPr lvl="0" algn="r" rtl="1"/>
            <a:r>
              <a:rPr lang="fa-IR" sz="8600" dirty="0">
                <a:solidFill>
                  <a:schemeClr val="tx1"/>
                </a:solidFill>
                <a:latin typeface="BNazanin"/>
                <a:cs typeface="B Titr" panose="00000700000000000000" pitchFamily="2" charset="-78"/>
              </a:rPr>
              <a:t>بررسي احکام مرتبط </a:t>
            </a:r>
          </a:p>
          <a:p>
            <a:pPr lvl="0" algn="r" rtl="1"/>
            <a:endParaRPr lang="fa-IR" sz="2800" dirty="0">
              <a:solidFill>
                <a:schemeClr val="tx1"/>
              </a:solidFill>
              <a:latin typeface="BNazanin"/>
              <a:cs typeface="B Titr" panose="00000700000000000000" pitchFamily="2" charset="-78"/>
            </a:endParaRPr>
          </a:p>
          <a:p>
            <a:pPr lvl="0" algn="r" rtl="1"/>
            <a:r>
              <a:rPr lang="fa-IR" dirty="0">
                <a:solidFill>
                  <a:prstClr val="black">
                    <a:tint val="75000"/>
                  </a:prstClr>
                </a:solidFill>
                <a:latin typeface="BNazanin"/>
              </a:rPr>
              <a:t>        </a:t>
            </a:r>
          </a:p>
          <a:p>
            <a:pPr lvl="0" algn="justLow" rtl="1"/>
            <a:endParaRPr lang="fa-IR" sz="2800" dirty="0">
              <a:solidFill>
                <a:srgbClr val="212529"/>
              </a:solidFill>
              <a:latin typeface="mitra" panose="00000500000000000000" pitchFamily="2" charset="-78"/>
              <a:cs typeface="mitra" panose="00000500000000000000" pitchFamily="2" charset="-78"/>
            </a:endParaRPr>
          </a:p>
          <a:p>
            <a:pPr lvl="0" algn="justLow" rtl="1"/>
            <a:endParaRPr lang="fa-IR" sz="2800" dirty="0">
              <a:solidFill>
                <a:srgbClr val="212529"/>
              </a:solidFill>
              <a:latin typeface="mitra" panose="00000500000000000000" pitchFamily="2" charset="-78"/>
              <a:cs typeface="mitra" panose="00000500000000000000" pitchFamily="2" charset="-78"/>
            </a:endParaRPr>
          </a:p>
          <a:p>
            <a:pPr lvl="0" algn="justLow" rtl="1"/>
            <a:endParaRPr lang="fa-IR" sz="2800" dirty="0">
              <a:solidFill>
                <a:srgbClr val="212529"/>
              </a:solidFill>
              <a:latin typeface="mitra" panose="00000500000000000000" pitchFamily="2" charset="-78"/>
              <a:cs typeface="mitra" panose="00000500000000000000" pitchFamily="2" charset="-78"/>
            </a:endParaRPr>
          </a:p>
          <a:p>
            <a:pPr lvl="0" algn="justLow" rtl="1"/>
            <a:endParaRPr lang="fa-IR" sz="2800" dirty="0">
              <a:solidFill>
                <a:srgbClr val="212529"/>
              </a:solidFill>
              <a:latin typeface="mitra" panose="00000500000000000000" pitchFamily="2" charset="-78"/>
              <a:cs typeface="mitra" panose="00000500000000000000" pitchFamily="2" charset="-78"/>
            </a:endParaRPr>
          </a:p>
          <a:p>
            <a:pPr lvl="0" algn="justLow" rtl="1"/>
            <a:endParaRPr lang="fa-IR" sz="2800" dirty="0">
              <a:solidFill>
                <a:srgbClr val="212529"/>
              </a:solidFill>
              <a:latin typeface="mitra" panose="00000500000000000000" pitchFamily="2" charset="-78"/>
              <a:cs typeface="mitra" panose="00000500000000000000" pitchFamily="2" charset="-78"/>
            </a:endParaRPr>
          </a:p>
          <a:p>
            <a:pPr lvl="0" algn="justLow" rtl="1"/>
            <a:endParaRPr lang="fa-IR" sz="2800" dirty="0">
              <a:solidFill>
                <a:srgbClr val="212529"/>
              </a:solidFill>
              <a:latin typeface="mitra" panose="00000500000000000000" pitchFamily="2" charset="-78"/>
              <a:cs typeface="mitra" panose="00000500000000000000" pitchFamily="2" charset="-78"/>
            </a:endParaRPr>
          </a:p>
          <a:p>
            <a:pPr lvl="0" algn="justLow" rtl="1"/>
            <a:endParaRPr lang="fa-IR" sz="2800" dirty="0">
              <a:solidFill>
                <a:srgbClr val="212529"/>
              </a:solidFill>
              <a:latin typeface="mitra" panose="00000500000000000000" pitchFamily="2" charset="-78"/>
              <a:cs typeface="mitra" panose="00000500000000000000" pitchFamily="2" charset="-78"/>
            </a:endParaRPr>
          </a:p>
          <a:p>
            <a:pPr lvl="0" algn="justLow" rtl="1"/>
            <a:r>
              <a:rPr lang="fa-IR" sz="8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انتخاب‌‌ </a:t>
            </a:r>
            <a:r>
              <a:rPr lang="fa-IR" sz="8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مديرعامل</a:t>
            </a:r>
            <a:r>
              <a:rPr lang="fa-IR" sz="8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‌و ‌</a:t>
            </a:r>
            <a:r>
              <a:rPr lang="fa-IR" sz="8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هيأت</a:t>
            </a:r>
            <a:r>
              <a:rPr lang="fa-IR" sz="8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a:t>
            </a:r>
            <a:r>
              <a:rPr lang="fa-IR" sz="8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مديره</a:t>
            </a:r>
            <a:r>
              <a:rPr lang="fa-IR" sz="8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‌بانکها ‌و‌ مؤسسات‌ </a:t>
            </a:r>
            <a:r>
              <a:rPr lang="fa-IR" sz="8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مالي</a:t>
            </a:r>
            <a:r>
              <a:rPr lang="fa-IR" sz="8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‌و ‌</a:t>
            </a:r>
            <a:r>
              <a:rPr lang="fa-IR" sz="8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اعتباري</a:t>
            </a:r>
            <a:r>
              <a:rPr lang="fa-IR" sz="8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‌پس‌ از ‌صدور </a:t>
            </a:r>
            <a:r>
              <a:rPr lang="fa-IR" sz="8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تأييد</a:t>
            </a:r>
            <a:r>
              <a:rPr lang="fa-IR" sz="8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a:t>
            </a:r>
            <a:r>
              <a:rPr lang="fa-IR" sz="8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صلاحيت</a:t>
            </a:r>
            <a:r>
              <a:rPr lang="fa-IR" sz="8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a:t>
            </a:r>
            <a:r>
              <a:rPr lang="fa-IR" sz="8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حرفه‌اي</a:t>
            </a:r>
            <a:r>
              <a:rPr lang="fa-IR" sz="8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و‌ وثاقت ‌و‌ امانت ‌آنان‌ از‌ </a:t>
            </a:r>
            <a:r>
              <a:rPr lang="fa-IR" sz="8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سوي</a:t>
            </a:r>
            <a:r>
              <a:rPr lang="fa-IR" sz="8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a:t>
            </a:r>
            <a:r>
              <a:rPr lang="fa-IR" sz="8600" b="1" dirty="0">
                <a:solidFill>
                  <a:srgbClr val="FFFF0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‌بانک ‌</a:t>
            </a:r>
            <a:r>
              <a:rPr lang="fa-IR" sz="8600" b="1" dirty="0" err="1">
                <a:solidFill>
                  <a:srgbClr val="FFFF0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مرکزي</a:t>
            </a:r>
            <a:r>
              <a:rPr lang="fa-IR" sz="8600" b="1" dirty="0">
                <a:solidFill>
                  <a:srgbClr val="FFFF0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a:t>
            </a:r>
            <a:r>
              <a:rPr lang="fa-IR" sz="8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a:t>
            </a:r>
            <a:r>
              <a:rPr lang="fa-IR" sz="8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امکانپذير</a:t>
            </a:r>
            <a:r>
              <a:rPr lang="fa-IR" sz="8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‌است. ‌</a:t>
            </a:r>
            <a:r>
              <a:rPr lang="fa-IR" sz="8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اين</a:t>
            </a:r>
            <a:r>
              <a:rPr lang="fa-IR" sz="8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افراد ‌</a:t>
            </a:r>
            <a:r>
              <a:rPr lang="fa-IR" sz="8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بايد</a:t>
            </a:r>
            <a:r>
              <a:rPr lang="fa-IR" sz="8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حداقل‌ </a:t>
            </a:r>
            <a:r>
              <a:rPr lang="fa-IR" sz="8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داراي</a:t>
            </a:r>
            <a:r>
              <a:rPr lang="fa-IR" sz="8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ده ‌سال‌ سابقه‌ در ‌</a:t>
            </a:r>
            <a:r>
              <a:rPr lang="fa-IR" sz="8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زمينه‌هاي</a:t>
            </a:r>
            <a:r>
              <a:rPr lang="fa-IR" sz="8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a:t>
            </a:r>
            <a:r>
              <a:rPr lang="fa-IR" sz="8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مالي</a:t>
            </a:r>
            <a:r>
              <a:rPr lang="fa-IR" sz="8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a:t>
            </a:r>
            <a:r>
              <a:rPr lang="fa-IR" sz="8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بانکي</a:t>
            </a:r>
            <a:r>
              <a:rPr lang="fa-IR" sz="8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‌و ‌</a:t>
            </a:r>
            <a:r>
              <a:rPr lang="fa-IR" sz="8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بازرگاني</a:t>
            </a:r>
            <a:r>
              <a:rPr lang="fa-IR" sz="8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‌و‌ دانشنامه‌ </a:t>
            </a:r>
            <a:r>
              <a:rPr lang="fa-IR" sz="8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کارشناسي</a:t>
            </a:r>
            <a:r>
              <a:rPr lang="fa-IR" sz="8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‌مرتبط ‌باشند.‌ نحوه‌ احراز ‌</a:t>
            </a:r>
            <a:r>
              <a:rPr lang="fa-IR" sz="8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شرايط</a:t>
            </a:r>
            <a:r>
              <a:rPr lang="fa-IR" sz="8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اعتراض‌ و ‌</a:t>
            </a:r>
            <a:r>
              <a:rPr lang="fa-IR" sz="8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رسيدگي</a:t>
            </a:r>
            <a:r>
              <a:rPr lang="fa-IR" sz="8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‌به ‌آن ‌با‌ </a:t>
            </a:r>
            <a:r>
              <a:rPr lang="fa-IR" sz="8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پيشنهاد</a:t>
            </a:r>
            <a:r>
              <a:rPr lang="fa-IR" sz="8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مشترک </a:t>
            </a:r>
            <a:r>
              <a:rPr lang="fa-IR" sz="8600" b="1" dirty="0">
                <a:solidFill>
                  <a:srgbClr val="FFFF0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‌بانک‌ </a:t>
            </a:r>
            <a:r>
              <a:rPr lang="fa-IR" sz="8600" b="1" dirty="0" err="1">
                <a:solidFill>
                  <a:srgbClr val="FFFF0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مرکزي</a:t>
            </a:r>
            <a:r>
              <a:rPr lang="fa-IR" sz="8600" b="1" dirty="0">
                <a:solidFill>
                  <a:srgbClr val="FFFF0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a:t>
            </a:r>
            <a:r>
              <a:rPr lang="fa-IR" sz="8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جمهوري</a:t>
            </a:r>
            <a:r>
              <a:rPr lang="fa-IR" sz="8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a:t>
            </a:r>
            <a:r>
              <a:rPr lang="fa-IR" sz="8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اسلامي</a:t>
            </a:r>
            <a:r>
              <a:rPr lang="fa-IR" sz="8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a:t>
            </a:r>
            <a:r>
              <a:rPr lang="fa-IR" sz="8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ايران</a:t>
            </a:r>
            <a:r>
              <a:rPr lang="fa-IR" sz="8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و ‌وزارت ‌امور ‌</a:t>
            </a:r>
            <a:r>
              <a:rPr lang="fa-IR" sz="8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اقتصادي</a:t>
            </a:r>
            <a:r>
              <a:rPr lang="fa-IR" sz="8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‌و ‌</a:t>
            </a:r>
            <a:r>
              <a:rPr lang="fa-IR" sz="8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دارايي</a:t>
            </a:r>
            <a:r>
              <a:rPr lang="fa-IR" sz="8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‌و </a:t>
            </a:r>
            <a:r>
              <a:rPr lang="fa-IR" sz="8600" b="1" u="sng"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تصويب</a:t>
            </a:r>
            <a:r>
              <a:rPr lang="fa-IR" sz="8600" b="1" u="sng"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a:t>
            </a:r>
            <a:r>
              <a:rPr lang="fa-IR" sz="8600" b="1" u="sng"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شوراي</a:t>
            </a:r>
            <a:r>
              <a:rPr lang="fa-IR" sz="8600" b="1" u="sng"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‌پول‌ و ‌اعتبار </a:t>
            </a:r>
            <a:r>
              <a:rPr lang="fa-IR" sz="8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a:t>
            </a:r>
            <a:r>
              <a:rPr lang="fa-IR" sz="8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تعيين</a:t>
            </a:r>
            <a:r>
              <a:rPr lang="fa-IR" sz="8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a:t>
            </a:r>
            <a:r>
              <a:rPr lang="fa-IR" sz="8600" b="1" dirty="0" err="1">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مي‌شود</a:t>
            </a:r>
            <a:r>
              <a:rPr lang="fa-IR" sz="86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a:t>
            </a:r>
          </a:p>
        </p:txBody>
      </p:sp>
      <p:sp>
        <p:nvSpPr>
          <p:cNvPr id="3" name="Flowchart: Preparation 2"/>
          <p:cNvSpPr/>
          <p:nvPr/>
        </p:nvSpPr>
        <p:spPr>
          <a:xfrm>
            <a:off x="1475656" y="1988840"/>
            <a:ext cx="7128792" cy="864096"/>
          </a:xfrm>
          <a:prstGeom prst="flowChartPreparation">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2800" b="1" i="0" u="none" strike="noStrike" kern="1200" cap="none" spc="0" normalizeH="0" baseline="0" noProof="0" dirty="0">
                <a:ln>
                  <a:noFill/>
                </a:ln>
                <a:solidFill>
                  <a:srgbClr val="FFFF00"/>
                </a:solidFill>
                <a:uLnTx/>
                <a:uFillTx/>
                <a:latin typeface="BNazanin"/>
                <a:ea typeface="+mn-ea"/>
                <a:cs typeface="B Koodak" panose="00000700000000000000" pitchFamily="2" charset="-78"/>
              </a:rPr>
              <a:t>قانون</a:t>
            </a:r>
            <a:r>
              <a:rPr kumimoji="0" lang="fa-IR" sz="2800" b="1" i="0" u="none" strike="noStrike" kern="1200" cap="none" spc="0" normalizeH="0" noProof="0" dirty="0">
                <a:ln>
                  <a:noFill/>
                </a:ln>
                <a:solidFill>
                  <a:srgbClr val="FFFF00"/>
                </a:solidFill>
                <a:uLnTx/>
                <a:uFillTx/>
                <a:latin typeface="BNazanin"/>
                <a:ea typeface="+mn-ea"/>
                <a:cs typeface="B Koodak" panose="00000700000000000000" pitchFamily="2" charset="-78"/>
              </a:rPr>
              <a:t> احکام </a:t>
            </a:r>
            <a:r>
              <a:rPr kumimoji="0" lang="fa-IR" sz="2800" b="1" i="0" u="none" strike="noStrike" kern="1200" cap="none" spc="0" normalizeH="0" noProof="0" dirty="0" err="1">
                <a:ln>
                  <a:noFill/>
                </a:ln>
                <a:solidFill>
                  <a:srgbClr val="FFFF00"/>
                </a:solidFill>
                <a:uLnTx/>
                <a:uFillTx/>
                <a:latin typeface="BNazanin"/>
                <a:ea typeface="+mn-ea"/>
                <a:cs typeface="B Koodak" panose="00000700000000000000" pitchFamily="2" charset="-78"/>
              </a:rPr>
              <a:t>دائمي</a:t>
            </a:r>
            <a:r>
              <a:rPr kumimoji="0" lang="fa-IR" sz="2800" b="1" i="0" u="none" strike="noStrike" kern="1200" cap="none" spc="0" normalizeH="0" noProof="0" dirty="0">
                <a:ln>
                  <a:noFill/>
                </a:ln>
                <a:solidFill>
                  <a:srgbClr val="FFFF00"/>
                </a:solidFill>
                <a:uLnTx/>
                <a:uFillTx/>
                <a:latin typeface="BNazanin"/>
                <a:ea typeface="+mn-ea"/>
                <a:cs typeface="B Koodak" panose="00000700000000000000" pitchFamily="2" charset="-78"/>
              </a:rPr>
              <a:t> </a:t>
            </a:r>
            <a:r>
              <a:rPr kumimoji="0" lang="fa-IR" sz="2800" b="1" i="0" u="none" strike="noStrike" kern="1200" cap="none" spc="0" normalizeH="0" noProof="0" dirty="0" err="1">
                <a:ln>
                  <a:noFill/>
                </a:ln>
                <a:solidFill>
                  <a:srgbClr val="FFFF00"/>
                </a:solidFill>
                <a:uLnTx/>
                <a:uFillTx/>
                <a:latin typeface="BNazanin"/>
                <a:ea typeface="+mn-ea"/>
                <a:cs typeface="B Koodak" panose="00000700000000000000" pitchFamily="2" charset="-78"/>
              </a:rPr>
              <a:t>برنامه‌هاي</a:t>
            </a:r>
            <a:r>
              <a:rPr kumimoji="0" lang="fa-IR" sz="2800" b="1" i="0" u="none" strike="noStrike" kern="1200" cap="none" spc="0" normalizeH="0" noProof="0" dirty="0">
                <a:ln>
                  <a:noFill/>
                </a:ln>
                <a:solidFill>
                  <a:srgbClr val="FFFF00"/>
                </a:solidFill>
                <a:uLnTx/>
                <a:uFillTx/>
                <a:latin typeface="BNazanin"/>
                <a:ea typeface="+mn-ea"/>
                <a:cs typeface="B Koodak" panose="00000700000000000000" pitchFamily="2" charset="-78"/>
              </a:rPr>
              <a:t> توسعه</a:t>
            </a:r>
            <a:endParaRPr kumimoji="0" lang="fa-IR" sz="2800" b="1" i="0" u="none" strike="noStrike" kern="1200" cap="none" spc="0" normalizeH="0" baseline="0" noProof="0" dirty="0">
              <a:ln>
                <a:noFill/>
              </a:ln>
              <a:solidFill>
                <a:srgbClr val="FFFF00"/>
              </a:solidFill>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210165116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116632"/>
            <a:ext cx="7772400" cy="792088"/>
          </a:xfrm>
          <a:blipFill>
            <a:blip r:embed="rId3"/>
            <a:tile tx="0" ty="0" sx="100000" sy="100000" flip="none" algn="tl"/>
          </a:blipFill>
        </p:spPr>
        <p:txBody>
          <a:bodyPr>
            <a:normAutofit/>
          </a:bodyPr>
          <a:lstStyle/>
          <a:p>
            <a:r>
              <a:rPr lang="fa-IR" sz="2400" kern="0" dirty="0">
                <a:solidFill>
                  <a:prstClr val="black"/>
                </a:solidFill>
                <a:effectLst>
                  <a:glow rad="101600">
                    <a:srgbClr val="FFC000">
                      <a:alpha val="60000"/>
                    </a:srgbClr>
                  </a:glow>
                  <a:outerShdw blurRad="38100" dist="38100" dir="2700000" algn="tl">
                    <a:srgbClr val="000000">
                      <a:alpha val="43137"/>
                    </a:srgbClr>
                  </a:outerShdw>
                </a:effectLst>
                <a:latin typeface="Times New Roman" panose="02020603050405020304" pitchFamily="18" charset="0"/>
                <a:ea typeface="MS Mincho"/>
                <a:cs typeface="B Titr" panose="00000700000000000000" pitchFamily="2" charset="-78"/>
              </a:rPr>
              <a:t>بررسي و تحليل رابطه حقوقي بانک مرکزي با مؤسسات اعتباري</a:t>
            </a:r>
            <a:endParaRPr lang="fa-IR" sz="24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endParaRPr>
          </a:p>
        </p:txBody>
      </p:sp>
      <p:sp>
        <p:nvSpPr>
          <p:cNvPr id="5" name="Subtitle 4"/>
          <p:cNvSpPr>
            <a:spLocks noGrp="1"/>
          </p:cNvSpPr>
          <p:nvPr>
            <p:ph type="subTitle" idx="1"/>
          </p:nvPr>
        </p:nvSpPr>
        <p:spPr>
          <a:xfrm>
            <a:off x="1043608" y="1124744"/>
            <a:ext cx="7772400" cy="5400600"/>
          </a:xfrm>
        </p:spPr>
        <p:txBody>
          <a:bodyPr>
            <a:normAutofit fontScale="92500"/>
          </a:bodyPr>
          <a:lstStyle/>
          <a:p>
            <a:pPr lvl="0" algn="r" rtl="1"/>
            <a:r>
              <a:rPr lang="fa-IR" sz="3000" dirty="0">
                <a:ln w="0"/>
                <a:solidFill>
                  <a:srgbClr val="002060"/>
                </a:solidFill>
                <a:effectLst>
                  <a:outerShdw blurRad="38100" dist="25400" dir="5400000" algn="ctr" rotWithShape="0">
                    <a:srgbClr val="6E747A">
                      <a:alpha val="43000"/>
                    </a:srgbClr>
                  </a:outerShdw>
                </a:effectLst>
                <a:cs typeface="B Titr" panose="00000700000000000000" pitchFamily="2" charset="-78"/>
              </a:rPr>
              <a:t>بانک مرکزي ايران </a:t>
            </a:r>
          </a:p>
          <a:p>
            <a:pPr lvl="0" algn="r" rtl="1"/>
            <a:r>
              <a:rPr lang="fa-IR" sz="2800" dirty="0">
                <a:solidFill>
                  <a:schemeClr val="tx1"/>
                </a:solidFill>
                <a:latin typeface="BNazanin"/>
                <a:cs typeface="B Titr" panose="00000700000000000000" pitchFamily="2" charset="-78"/>
              </a:rPr>
              <a:t>بررسي احکام مرتبط </a:t>
            </a:r>
          </a:p>
          <a:p>
            <a:pPr lvl="0" algn="r" rtl="1"/>
            <a:endParaRPr lang="fa-IR" sz="2800" dirty="0">
              <a:solidFill>
                <a:schemeClr val="tx1"/>
              </a:solidFill>
              <a:latin typeface="BNazanin"/>
              <a:cs typeface="B Titr" panose="00000700000000000000" pitchFamily="2" charset="-78"/>
            </a:endParaRPr>
          </a:p>
          <a:p>
            <a:pPr lvl="0" algn="r" rtl="1"/>
            <a:r>
              <a:rPr lang="fa-IR" dirty="0">
                <a:solidFill>
                  <a:prstClr val="black">
                    <a:tint val="75000"/>
                  </a:prstClr>
                </a:solidFill>
                <a:latin typeface="BNazanin"/>
              </a:rPr>
              <a:t>        </a:t>
            </a:r>
          </a:p>
          <a:p>
            <a:pPr lvl="0" algn="justLow" rtl="1"/>
            <a:r>
              <a:rPr lang="fa-IR" sz="2800" dirty="0">
                <a:solidFill>
                  <a:srgbClr val="212529"/>
                </a:solidFill>
                <a:latin typeface="mitra" panose="00000500000000000000" pitchFamily="2" charset="-78"/>
                <a:cs typeface="mitra" panose="00000500000000000000" pitchFamily="2" charset="-78"/>
              </a:rPr>
              <a:t> </a:t>
            </a:r>
            <a:r>
              <a:rPr lang="fa-IR" sz="28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انجام هرگونه عمليات بانکي، واسپاري (</a:t>
            </a:r>
            <a:r>
              <a:rPr lang="fa-IR" sz="20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ليزينگ</a:t>
            </a:r>
            <a:r>
              <a:rPr lang="fa-IR" sz="28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 صرافي توسط اشخاص حقيقي و حقوقي و مشارکت بانکها و مؤسسات اعتباري و اشخاص حقوقي تابعي که بانکها بيش از پنجاه درصد (۵۰%) سهام آنها را دارند و يا در تعيين هيأت مديره آنها مؤثرند در تأسيس صندوق‌هاي سرمايه‌گذاري و شرکتهاي تأمين سرمايه بدون اخذ مجوز از </a:t>
            </a:r>
            <a:r>
              <a:rPr lang="fa-IR" sz="2800" b="1" dirty="0">
                <a:solidFill>
                  <a:srgbClr val="FFFF0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بانک مرکزي </a:t>
            </a:r>
            <a:r>
              <a:rPr lang="fa-IR" sz="28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ممنوع است و مرتکب حسب مورد به يک يا چند مورد از مجازات‌هاي تعزيري درجه شش ماده (۱۹) قانون مجازات اسلامي مصوب ۱۳۹۲/۲/۱ به‌ جز حبس و شلاق محکوم مي شود.</a:t>
            </a:r>
            <a:endParaRPr lang="fa-IR" dirty="0">
              <a:solidFill>
                <a:srgbClr val="212529"/>
              </a:solidFill>
              <a:latin typeface="mitra" panose="00000500000000000000" pitchFamily="2" charset="-78"/>
              <a:cs typeface="mitra" panose="00000500000000000000" pitchFamily="2" charset="-78"/>
            </a:endParaRPr>
          </a:p>
        </p:txBody>
      </p:sp>
      <p:sp>
        <p:nvSpPr>
          <p:cNvPr id="3" name="Flowchart: Preparation 2"/>
          <p:cNvSpPr/>
          <p:nvPr/>
        </p:nvSpPr>
        <p:spPr>
          <a:xfrm>
            <a:off x="1763688" y="2204864"/>
            <a:ext cx="6696744" cy="720080"/>
          </a:xfrm>
          <a:prstGeom prst="flowChartPreparation">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28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BNazanin"/>
                <a:ea typeface="+mn-ea"/>
                <a:cs typeface="B Koodak" panose="00000700000000000000" pitchFamily="2" charset="-78"/>
              </a:rPr>
              <a:t>قانون برنامه پنج ساله ششم </a:t>
            </a:r>
            <a:endParaRPr kumimoji="0" lang="fa-IR" sz="2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4285615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type="subTitle" idx="1"/>
          </p:nvPr>
        </p:nvSpPr>
        <p:spPr>
          <a:xfrm>
            <a:off x="1044724" y="1124744"/>
            <a:ext cx="7775748" cy="5328592"/>
          </a:xfrm>
        </p:spPr>
        <p:txBody>
          <a:bodyPr>
            <a:normAutofit/>
          </a:bodyPr>
          <a:lstStyle/>
          <a:p>
            <a:pPr algn="just" rtl="1"/>
            <a:endParaRPr lang="fa-IR" b="1" u="sng" dirty="0">
              <a:ln/>
              <a:solidFill>
                <a:schemeClr val="tx2">
                  <a:lumMod val="75000"/>
                </a:schemeClr>
              </a:solidFill>
              <a:effectLst>
                <a:outerShdw blurRad="38100" dist="19050" dir="2700000" algn="tl" rotWithShape="0">
                  <a:schemeClr val="dk1">
                    <a:lumMod val="50000"/>
                    <a:alpha val="40000"/>
                  </a:schemeClr>
                </a:outerShdw>
              </a:effectLst>
              <a:latin typeface="Shabnam"/>
              <a:cs typeface="B Titr" panose="00000700000000000000" pitchFamily="2" charset="-78"/>
            </a:endParaRPr>
          </a:p>
          <a:p>
            <a:pPr algn="just" rtl="1"/>
            <a:endParaRPr lang="fa-IR" b="1" u="sng" dirty="0">
              <a:ln/>
              <a:solidFill>
                <a:schemeClr val="tx2">
                  <a:lumMod val="75000"/>
                </a:schemeClr>
              </a:solidFill>
              <a:effectLst>
                <a:outerShdw blurRad="38100" dist="19050" dir="2700000" algn="tl" rotWithShape="0">
                  <a:schemeClr val="dk1">
                    <a:lumMod val="50000"/>
                    <a:alpha val="40000"/>
                  </a:schemeClr>
                </a:outerShdw>
              </a:effectLst>
              <a:latin typeface="Shabnam"/>
              <a:cs typeface="B Titr" panose="00000700000000000000" pitchFamily="2" charset="-78"/>
            </a:endParaRPr>
          </a:p>
          <a:p>
            <a:pPr algn="just" rtl="1"/>
            <a:endParaRPr lang="fa-IR" b="1" u="sng" dirty="0">
              <a:ln/>
              <a:solidFill>
                <a:schemeClr val="tx2">
                  <a:lumMod val="75000"/>
                </a:schemeClr>
              </a:solidFill>
              <a:effectLst>
                <a:outerShdw blurRad="38100" dist="19050" dir="2700000" algn="tl" rotWithShape="0">
                  <a:schemeClr val="dk1">
                    <a:lumMod val="50000"/>
                    <a:alpha val="40000"/>
                  </a:schemeClr>
                </a:outerShdw>
              </a:effectLst>
              <a:latin typeface="Shabnam"/>
              <a:cs typeface="B Titr" panose="00000700000000000000" pitchFamily="2" charset="-78"/>
            </a:endParaRPr>
          </a:p>
          <a:p>
            <a:pPr algn="just" rtl="1"/>
            <a:endParaRPr lang="fa-IR" b="1" u="sng" dirty="0">
              <a:ln/>
              <a:solidFill>
                <a:schemeClr val="tx2">
                  <a:lumMod val="75000"/>
                </a:schemeClr>
              </a:solidFill>
              <a:effectLst>
                <a:outerShdw blurRad="38100" dist="19050" dir="2700000" algn="tl" rotWithShape="0">
                  <a:schemeClr val="dk1">
                    <a:lumMod val="50000"/>
                    <a:alpha val="40000"/>
                  </a:schemeClr>
                </a:outerShdw>
              </a:effectLst>
              <a:latin typeface="Shabnam"/>
              <a:cs typeface="B Titr" panose="00000700000000000000" pitchFamily="2" charset="-78"/>
            </a:endParaRPr>
          </a:p>
          <a:p>
            <a:pPr algn="just" rtl="1"/>
            <a:r>
              <a:rPr lang="fa-IR" b="1" u="sng" dirty="0">
                <a:ln/>
                <a:solidFill>
                  <a:schemeClr val="tx2">
                    <a:lumMod val="75000"/>
                  </a:schemeClr>
                </a:solidFill>
                <a:effectLst>
                  <a:outerShdw blurRad="38100" dist="19050" dir="2700000" algn="tl" rotWithShape="0">
                    <a:schemeClr val="dk1">
                      <a:lumMod val="50000"/>
                      <a:alpha val="40000"/>
                    </a:schemeClr>
                  </a:outerShdw>
                </a:effectLst>
                <a:latin typeface="Shabnam"/>
                <a:cs typeface="B Titr" panose="00000700000000000000" pitchFamily="2" charset="-78"/>
              </a:rPr>
              <a:t>آثار شناخت مباني مسؤليت</a:t>
            </a:r>
            <a:r>
              <a:rPr lang="fa-IR" sz="2200" b="1" u="sng" dirty="0">
                <a:ln/>
                <a:solidFill>
                  <a:schemeClr val="tx2">
                    <a:lumMod val="75000"/>
                  </a:schemeClr>
                </a:solidFill>
                <a:effectLst>
                  <a:outerShdw blurRad="38100" dist="19050" dir="2700000" algn="tl" rotWithShape="0">
                    <a:schemeClr val="dk1">
                      <a:lumMod val="50000"/>
                      <a:alpha val="40000"/>
                    </a:schemeClr>
                  </a:outerShdw>
                </a:effectLst>
                <a:latin typeface="Shabnam"/>
                <a:cs typeface="B Titr" panose="00000700000000000000" pitchFamily="2" charset="-78"/>
              </a:rPr>
              <a:t> :</a:t>
            </a:r>
          </a:p>
          <a:p>
            <a:pPr algn="just" rtl="1"/>
            <a:endParaRPr lang="fa-IR" sz="2200" b="1" u="sng" dirty="0">
              <a:ln/>
              <a:solidFill>
                <a:schemeClr val="tx2">
                  <a:lumMod val="75000"/>
                </a:schemeClr>
              </a:solidFill>
              <a:effectLst>
                <a:outerShdw blurRad="38100" dist="19050" dir="2700000" algn="tl" rotWithShape="0">
                  <a:schemeClr val="dk1">
                    <a:lumMod val="50000"/>
                    <a:alpha val="40000"/>
                  </a:schemeClr>
                </a:outerShdw>
              </a:effectLst>
              <a:latin typeface="Shabnam"/>
              <a:cs typeface="B Titr" panose="00000700000000000000" pitchFamily="2" charset="-78"/>
            </a:endParaRPr>
          </a:p>
          <a:p>
            <a:pPr algn="just" rtl="1"/>
            <a:r>
              <a:rPr lang="fa-IR" sz="2200" b="1" u="sng" dirty="0">
                <a:ln/>
                <a:solidFill>
                  <a:schemeClr val="tx1"/>
                </a:solidFill>
                <a:effectLst>
                  <a:outerShdw blurRad="38100" dist="19050" dir="2700000" algn="tl" rotWithShape="0">
                    <a:schemeClr val="dk1">
                      <a:lumMod val="50000"/>
                      <a:alpha val="40000"/>
                    </a:schemeClr>
                  </a:outerShdw>
                </a:effectLst>
                <a:latin typeface="Shabnam"/>
                <a:cs typeface="B Titr" panose="00000700000000000000" pitchFamily="2" charset="-78"/>
              </a:rPr>
              <a:t>بار اثبات دليل</a:t>
            </a:r>
          </a:p>
          <a:p>
            <a:pPr algn="just" rtl="1"/>
            <a:r>
              <a:rPr lang="fa-IR" sz="2200" b="1" u="sng" dirty="0">
                <a:ln/>
                <a:solidFill>
                  <a:schemeClr val="tx1"/>
                </a:solidFill>
                <a:effectLst>
                  <a:outerShdw blurRad="38100" dist="19050" dir="2700000" algn="tl" rotWithShape="0">
                    <a:schemeClr val="dk1">
                      <a:lumMod val="50000"/>
                      <a:alpha val="40000"/>
                    </a:schemeClr>
                  </a:outerShdw>
                </a:effectLst>
                <a:latin typeface="Shabnam"/>
                <a:cs typeface="B Titr" panose="00000700000000000000" pitchFamily="2" charset="-78"/>
              </a:rPr>
              <a:t>موارد معافيت و استثنائات</a:t>
            </a:r>
          </a:p>
          <a:p>
            <a:pPr algn="just" rtl="1"/>
            <a:r>
              <a:rPr lang="fa-IR" sz="2200" b="1" u="sng" dirty="0">
                <a:ln/>
                <a:solidFill>
                  <a:schemeClr val="tx1"/>
                </a:solidFill>
                <a:effectLst>
                  <a:outerShdw blurRad="38100" dist="19050" dir="2700000" algn="tl" rotWithShape="0">
                    <a:schemeClr val="dk1">
                      <a:lumMod val="50000"/>
                      <a:alpha val="40000"/>
                    </a:schemeClr>
                  </a:outerShdw>
                </a:effectLst>
                <a:latin typeface="Shabnam"/>
                <a:cs typeface="B Titr" panose="00000700000000000000" pitchFamily="2" charset="-78"/>
              </a:rPr>
              <a:t>شناخت ارکان و شرايط احراز مسؤليت</a:t>
            </a:r>
          </a:p>
          <a:p>
            <a:pPr algn="just" rtl="1"/>
            <a:r>
              <a:rPr lang="fa-IR" sz="2200" b="1" u="sng" dirty="0">
                <a:ln/>
                <a:solidFill>
                  <a:schemeClr val="tx1"/>
                </a:solidFill>
                <a:effectLst>
                  <a:outerShdw blurRad="38100" dist="19050" dir="2700000" algn="tl" rotWithShape="0">
                    <a:schemeClr val="dk1">
                      <a:lumMod val="50000"/>
                      <a:alpha val="40000"/>
                    </a:schemeClr>
                  </a:outerShdw>
                </a:effectLst>
                <a:latin typeface="Shabnam"/>
                <a:cs typeface="B Titr" panose="00000700000000000000" pitchFamily="2" charset="-78"/>
              </a:rPr>
              <a:t>شناخت شخص مسؤل و جبران‌کننده زيان</a:t>
            </a:r>
          </a:p>
          <a:p>
            <a:pPr algn="just" rtl="1"/>
            <a:endParaRPr lang="fa-IR" sz="2200" b="1" u="sng" dirty="0">
              <a:ln/>
              <a:solidFill>
                <a:schemeClr val="tx2">
                  <a:lumMod val="75000"/>
                </a:schemeClr>
              </a:solidFill>
              <a:effectLst>
                <a:outerShdw blurRad="38100" dist="19050" dir="2700000" algn="tl" rotWithShape="0">
                  <a:schemeClr val="dk1">
                    <a:lumMod val="50000"/>
                    <a:alpha val="40000"/>
                  </a:schemeClr>
                </a:outerShdw>
              </a:effectLst>
              <a:latin typeface="Shabnam"/>
              <a:cs typeface="B Titr" panose="00000700000000000000" pitchFamily="2" charset="-78"/>
            </a:endParaRPr>
          </a:p>
          <a:p>
            <a:pPr algn="just" rtl="1"/>
            <a:endParaRPr lang="fa-IR" sz="2200" b="1" u="sng" dirty="0">
              <a:ln/>
              <a:solidFill>
                <a:schemeClr val="tx2">
                  <a:lumMod val="75000"/>
                </a:schemeClr>
              </a:solidFill>
              <a:effectLst>
                <a:outerShdw blurRad="38100" dist="19050" dir="2700000" algn="tl" rotWithShape="0">
                  <a:schemeClr val="dk1">
                    <a:lumMod val="50000"/>
                    <a:alpha val="40000"/>
                  </a:schemeClr>
                </a:outerShdw>
              </a:effectLst>
              <a:latin typeface="Shabnam"/>
              <a:cs typeface="B Titr" panose="00000700000000000000" pitchFamily="2" charset="-78"/>
            </a:endParaRPr>
          </a:p>
          <a:p>
            <a:pPr algn="just" rtl="1"/>
            <a:endParaRPr lang="fa-IR" sz="2200" b="1" u="sng" dirty="0">
              <a:ln/>
              <a:solidFill>
                <a:schemeClr val="tx2">
                  <a:lumMod val="75000"/>
                </a:schemeClr>
              </a:solidFill>
              <a:effectLst>
                <a:outerShdw blurRad="38100" dist="19050" dir="2700000" algn="tl" rotWithShape="0">
                  <a:schemeClr val="dk1">
                    <a:lumMod val="50000"/>
                    <a:alpha val="40000"/>
                  </a:schemeClr>
                </a:outerShdw>
              </a:effectLst>
              <a:latin typeface="Shabnam"/>
              <a:cs typeface="B Titr" panose="00000700000000000000" pitchFamily="2" charset="-78"/>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32423" y="1412776"/>
            <a:ext cx="2800350" cy="1512143"/>
          </a:xfrm>
          <a:prstGeom prst="rect">
            <a:avLst/>
          </a:prstGeom>
        </p:spPr>
      </p:pic>
      <p:sp>
        <p:nvSpPr>
          <p:cNvPr id="4" name="Title 1"/>
          <p:cNvSpPr>
            <a:spLocks noGrp="1"/>
          </p:cNvSpPr>
          <p:nvPr>
            <p:ph type="ctrTitle"/>
          </p:nvPr>
        </p:nvSpPr>
        <p:spPr>
          <a:xfrm>
            <a:off x="1043608" y="116632"/>
            <a:ext cx="7772400" cy="792088"/>
          </a:xfrm>
          <a:blipFill>
            <a:blip r:embed="rId4"/>
            <a:tile tx="0" ty="0" sx="100000" sy="100000" flip="none" algn="tl"/>
          </a:blipFill>
        </p:spPr>
        <p:txBody>
          <a:bodyPr>
            <a:normAutofit/>
          </a:bodyPr>
          <a:lstStyle/>
          <a:p>
            <a:r>
              <a:rPr lang="fa-IR" sz="3200" b="1" dirty="0">
                <a:ln w="13462">
                  <a:solidFill>
                    <a:prstClr val="white"/>
                  </a:solidFill>
                  <a:prstDash val="solid"/>
                </a:ln>
                <a:solidFill>
                  <a:prstClr val="black">
                    <a:lumMod val="85000"/>
                    <a:lumOff val="15000"/>
                  </a:prstClr>
                </a:solidFill>
                <a:effectLst>
                  <a:glow rad="101600">
                    <a:srgbClr val="92D050">
                      <a:satMod val="175000"/>
                      <a:alpha val="40000"/>
                    </a:srgbClr>
                  </a:glow>
                  <a:outerShdw dist="38100" dir="2700000" algn="bl" rotWithShape="0">
                    <a:srgbClr val="4BACC6"/>
                  </a:outerShdw>
                </a:effectLst>
                <a:cs typeface="B Titr" panose="00000700000000000000" pitchFamily="2" charset="-78"/>
              </a:rPr>
              <a:t>مقدمه</a:t>
            </a:r>
            <a:endParaRPr lang="fa-IR" sz="2800" b="1" dirty="0">
              <a:ln w="13462">
                <a:solidFill>
                  <a:prstClr val="white"/>
                </a:solidFill>
                <a:prstDash val="solid"/>
              </a:ln>
              <a:solidFill>
                <a:prstClr val="black">
                  <a:lumMod val="85000"/>
                  <a:lumOff val="15000"/>
                </a:prstClr>
              </a:solidFill>
              <a:effectLst>
                <a:glow rad="101600">
                  <a:schemeClr val="accent6">
                    <a:satMod val="175000"/>
                    <a:alpha val="40000"/>
                  </a:schemeClr>
                </a:glow>
                <a:outerShdw dist="38100" dir="2700000" algn="bl" rotWithShape="0">
                  <a:srgbClr val="4BACC6"/>
                </a:outerShdw>
              </a:effectLst>
              <a:cs typeface="B Titr" panose="00000700000000000000" pitchFamily="2" charset="-78"/>
            </a:endParaRPr>
          </a:p>
        </p:txBody>
      </p:sp>
    </p:spTree>
    <p:extLst>
      <p:ext uri="{BB962C8B-B14F-4D97-AF65-F5344CB8AC3E}">
        <p14:creationId xmlns:p14="http://schemas.microsoft.com/office/powerpoint/2010/main" val="56928414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5840" y="188640"/>
            <a:ext cx="7630616" cy="864096"/>
          </a:xfrm>
          <a:blipFill>
            <a:blip r:embed="rId3"/>
            <a:tile tx="0" ty="0" sx="100000" sy="100000" flip="none" algn="tl"/>
          </a:blipFill>
        </p:spPr>
        <p:txBody>
          <a:bodyPr>
            <a:normAutofit/>
          </a:bodyPr>
          <a:lstStyle/>
          <a:p>
            <a:pPr>
              <a:lnSpc>
                <a:spcPct val="150000"/>
              </a:lnSpc>
            </a:pPr>
            <a:r>
              <a:rPr lang="fa-IR" sz="2400" kern="0" dirty="0">
                <a:solidFill>
                  <a:prstClr val="black"/>
                </a:solidFill>
                <a:effectLst>
                  <a:glow rad="101600">
                    <a:srgbClr val="FFC000">
                      <a:alpha val="60000"/>
                    </a:srgbClr>
                  </a:glow>
                  <a:outerShdw blurRad="38100" dist="38100" dir="2700000" algn="tl">
                    <a:srgbClr val="000000">
                      <a:alpha val="43137"/>
                    </a:srgbClr>
                  </a:outerShdw>
                </a:effectLst>
                <a:latin typeface="Times New Roman" panose="02020603050405020304" pitchFamily="18" charset="0"/>
                <a:ea typeface="MS Mincho"/>
                <a:cs typeface="B Titr" panose="00000700000000000000" pitchFamily="2" charset="-78"/>
              </a:rPr>
              <a:t>بررسي و تحليل رابطه حقوقي بانک مرکزي با مؤسسات اعتباري</a:t>
            </a:r>
            <a:endParaRPr lang="fa-IR" sz="18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endParaRPr>
          </a:p>
        </p:txBody>
      </p:sp>
      <p:sp>
        <p:nvSpPr>
          <p:cNvPr id="3" name="Content Placeholder 2"/>
          <p:cNvSpPr>
            <a:spLocks noGrp="1"/>
          </p:cNvSpPr>
          <p:nvPr>
            <p:ph type="subTitle" idx="1"/>
          </p:nvPr>
        </p:nvSpPr>
        <p:spPr>
          <a:xfrm>
            <a:off x="971600" y="1268760"/>
            <a:ext cx="7920880" cy="5328592"/>
          </a:xfrm>
        </p:spPr>
        <p:style>
          <a:lnRef idx="1">
            <a:schemeClr val="accent5"/>
          </a:lnRef>
          <a:fillRef idx="2">
            <a:schemeClr val="accent5"/>
          </a:fillRef>
          <a:effectRef idx="1">
            <a:schemeClr val="accent5"/>
          </a:effectRef>
          <a:fontRef idx="minor">
            <a:schemeClr val="dk1"/>
          </a:fontRef>
        </p:style>
        <p:txBody>
          <a:bodyPr>
            <a:normAutofit/>
            <a:scene3d>
              <a:camera prst="orthographicFront"/>
              <a:lightRig rig="threePt" dir="t"/>
            </a:scene3d>
            <a:sp3d extrusionH="57150">
              <a:bevelT w="38100" h="38100" prst="convex"/>
            </a:sp3d>
          </a:bodyPr>
          <a:lstStyle/>
          <a:p>
            <a:pPr algn="r" rtl="1"/>
            <a:r>
              <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rPr>
              <a:t>ابزارهاي نظارتي بانک مرکزي</a:t>
            </a:r>
          </a:p>
          <a:p>
            <a:pPr algn="r" rtl="1"/>
            <a:endPar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endPar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endPar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endPar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endPar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endPar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endPar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r>
              <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rPr>
              <a:t>                      </a:t>
            </a:r>
          </a:p>
        </p:txBody>
      </p:sp>
      <p:sp>
        <p:nvSpPr>
          <p:cNvPr id="4" name="Rounded Rectangle 3"/>
          <p:cNvSpPr/>
          <p:nvPr/>
        </p:nvSpPr>
        <p:spPr>
          <a:xfrm>
            <a:off x="1439652" y="3429000"/>
            <a:ext cx="6984776" cy="2556284"/>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justLow" rtl="1"/>
            <a:r>
              <a:rPr lang="fa-IR" sz="2800" dirty="0">
                <a:solidFill>
                  <a:srgbClr val="FFFF00"/>
                </a:solidFill>
                <a:cs typeface="B Mehr" panose="00000700000000000000" pitchFamily="2" charset="-78"/>
              </a:rPr>
              <a:t>بانکها</a:t>
            </a:r>
          </a:p>
          <a:p>
            <a:pPr lvl="0" algn="justLow" rtl="1"/>
            <a:r>
              <a:rPr lang="fa-IR" sz="2400" dirty="0">
                <a:solidFill>
                  <a:srgbClr val="FFFF00"/>
                </a:solidFill>
                <a:cs typeface="B Nazanin Outline" panose="00000400000000000000" pitchFamily="2" charset="-78"/>
              </a:rPr>
              <a:t> </a:t>
            </a:r>
            <a:r>
              <a:rPr lang="fa-IR" sz="2600" dirty="0">
                <a:solidFill>
                  <a:srgbClr val="FFFF00"/>
                </a:solidFill>
                <a:effectLst>
                  <a:outerShdw blurRad="38100" dist="38100" dir="2700000" algn="tl">
                    <a:srgbClr val="000000">
                      <a:alpha val="43137"/>
                    </a:srgbClr>
                  </a:outerShdw>
                </a:effectLst>
                <a:cs typeface="B Nazanin Outline" panose="00000400000000000000" pitchFamily="2" charset="-78"/>
              </a:rPr>
              <a:t>مکلفند ‌دستورها‌ و ‌</a:t>
            </a:r>
            <a:r>
              <a:rPr lang="fa-IR" sz="2600" dirty="0" err="1">
                <a:solidFill>
                  <a:srgbClr val="FFFF00"/>
                </a:solidFill>
                <a:effectLst>
                  <a:outerShdw blurRad="38100" dist="38100" dir="2700000" algn="tl">
                    <a:srgbClr val="000000">
                      <a:alpha val="43137"/>
                    </a:srgbClr>
                  </a:outerShdw>
                </a:effectLst>
                <a:cs typeface="B Nazanin Outline" panose="00000400000000000000" pitchFamily="2" charset="-78"/>
              </a:rPr>
              <a:t>بخشنامه‌هاي</a:t>
            </a:r>
            <a:r>
              <a:rPr lang="fa-IR" sz="2600" dirty="0">
                <a:solidFill>
                  <a:srgbClr val="FFFF00"/>
                </a:solidFill>
                <a:effectLst>
                  <a:outerShdw blurRad="38100" dist="38100" dir="2700000" algn="tl">
                    <a:srgbClr val="000000">
                      <a:alpha val="43137"/>
                    </a:srgbClr>
                  </a:outerShdw>
                </a:effectLst>
                <a:cs typeface="B Nazanin Outline" panose="00000400000000000000" pitchFamily="2" charset="-78"/>
              </a:rPr>
              <a:t> ‌</a:t>
            </a:r>
            <a:r>
              <a:rPr lang="fa-IR" sz="2600" dirty="0" err="1">
                <a:solidFill>
                  <a:srgbClr val="FFFF00"/>
                </a:solidFill>
                <a:effectLst>
                  <a:outerShdw blurRad="38100" dist="38100" dir="2700000" algn="tl">
                    <a:srgbClr val="000000">
                      <a:alpha val="43137"/>
                    </a:srgbClr>
                  </a:outerShdw>
                </a:effectLst>
                <a:cs typeface="B Nazanin Outline" panose="00000400000000000000" pitchFamily="2" charset="-78"/>
              </a:rPr>
              <a:t>بانک‌مرکزي</a:t>
            </a:r>
            <a:r>
              <a:rPr lang="fa-IR" sz="2600" dirty="0">
                <a:solidFill>
                  <a:srgbClr val="FFFF00"/>
                </a:solidFill>
                <a:effectLst>
                  <a:outerShdw blurRad="38100" dist="38100" dir="2700000" algn="tl">
                    <a:srgbClr val="000000">
                      <a:alpha val="43137"/>
                    </a:srgbClr>
                  </a:outerShdw>
                </a:effectLst>
                <a:cs typeface="B Nazanin Outline" panose="00000400000000000000" pitchFamily="2" charset="-78"/>
              </a:rPr>
              <a:t> ‌را‌ که ‌به‌ موجب ‌</a:t>
            </a:r>
            <a:r>
              <a:rPr lang="fa-IR" sz="2600" dirty="0" err="1">
                <a:solidFill>
                  <a:srgbClr val="FFFF00"/>
                </a:solidFill>
                <a:effectLst>
                  <a:outerShdw blurRad="38100" dist="38100" dir="2700000" algn="tl">
                    <a:srgbClr val="000000">
                      <a:alpha val="43137"/>
                    </a:srgbClr>
                  </a:outerShdw>
                </a:effectLst>
                <a:cs typeface="B Nazanin Outline" panose="00000400000000000000" pitchFamily="2" charset="-78"/>
              </a:rPr>
              <a:t>قوانين</a:t>
            </a:r>
            <a:r>
              <a:rPr lang="fa-IR" sz="2600" dirty="0">
                <a:solidFill>
                  <a:srgbClr val="FFFF00"/>
                </a:solidFill>
                <a:effectLst>
                  <a:outerShdw blurRad="38100" dist="38100" dir="2700000" algn="tl">
                    <a:srgbClr val="000000">
                      <a:alpha val="43137"/>
                    </a:srgbClr>
                  </a:outerShdw>
                </a:effectLst>
                <a:cs typeface="B Nazanin Outline" panose="00000400000000000000" pitchFamily="2" charset="-78"/>
              </a:rPr>
              <a:t> ‌و‌ </a:t>
            </a:r>
            <a:r>
              <a:rPr lang="fa-IR" sz="2600" dirty="0" err="1">
                <a:solidFill>
                  <a:srgbClr val="FFFF00"/>
                </a:solidFill>
                <a:effectLst>
                  <a:outerShdw blurRad="38100" dist="38100" dir="2700000" algn="tl">
                    <a:srgbClr val="000000">
                      <a:alpha val="43137"/>
                    </a:srgbClr>
                  </a:outerShdw>
                </a:effectLst>
                <a:cs typeface="B Nazanin Outline" panose="00000400000000000000" pitchFamily="2" charset="-78"/>
              </a:rPr>
              <a:t>آييننامه‌هاي</a:t>
            </a:r>
            <a:r>
              <a:rPr lang="fa-IR" sz="2600" dirty="0">
                <a:solidFill>
                  <a:srgbClr val="FFFF00"/>
                </a:solidFill>
                <a:effectLst>
                  <a:outerShdw blurRad="38100" dist="38100" dir="2700000" algn="tl">
                    <a:srgbClr val="000000">
                      <a:alpha val="43137"/>
                    </a:srgbClr>
                  </a:outerShdw>
                </a:effectLst>
                <a:cs typeface="B Nazanin Outline" panose="00000400000000000000" pitchFamily="2" charset="-78"/>
              </a:rPr>
              <a:t> ‌</a:t>
            </a:r>
            <a:r>
              <a:rPr lang="fa-IR" sz="2600" dirty="0" err="1">
                <a:solidFill>
                  <a:srgbClr val="FFFF00"/>
                </a:solidFill>
                <a:effectLst>
                  <a:outerShdw blurRad="38100" dist="38100" dir="2700000" algn="tl">
                    <a:srgbClr val="000000">
                      <a:alpha val="43137"/>
                    </a:srgbClr>
                  </a:outerShdw>
                </a:effectLst>
                <a:cs typeface="B Nazanin Outline" panose="00000400000000000000" pitchFamily="2" charset="-78"/>
              </a:rPr>
              <a:t>متکي</a:t>
            </a:r>
            <a:r>
              <a:rPr lang="fa-IR" sz="2600" dirty="0">
                <a:solidFill>
                  <a:srgbClr val="FFFF00"/>
                </a:solidFill>
                <a:effectLst>
                  <a:outerShdw blurRad="38100" dist="38100" dir="2700000" algn="tl">
                    <a:srgbClr val="000000">
                      <a:alpha val="43137"/>
                    </a:srgbClr>
                  </a:outerShdw>
                </a:effectLst>
                <a:cs typeface="B Nazanin Outline" panose="00000400000000000000" pitchFamily="2" charset="-78"/>
              </a:rPr>
              <a:t> ‌به ‌آن‌ صادر ‌</a:t>
            </a:r>
            <a:r>
              <a:rPr lang="fa-IR" sz="2600" dirty="0" err="1">
                <a:solidFill>
                  <a:srgbClr val="FFFF00"/>
                </a:solidFill>
                <a:effectLst>
                  <a:outerShdw blurRad="38100" dist="38100" dir="2700000" algn="tl">
                    <a:srgbClr val="000000">
                      <a:alpha val="43137"/>
                    </a:srgbClr>
                  </a:outerShdw>
                </a:effectLst>
                <a:cs typeface="B Nazanin Outline" panose="00000400000000000000" pitchFamily="2" charset="-78"/>
              </a:rPr>
              <a:t>مي‌گردد</a:t>
            </a:r>
            <a:r>
              <a:rPr lang="fa-IR" sz="2600" dirty="0">
                <a:solidFill>
                  <a:srgbClr val="FFFF00"/>
                </a:solidFill>
                <a:effectLst>
                  <a:outerShdw blurRad="38100" dist="38100" dir="2700000" algn="tl">
                    <a:srgbClr val="000000">
                      <a:alpha val="43137"/>
                    </a:srgbClr>
                  </a:outerShdw>
                </a:effectLst>
                <a:cs typeface="B Nazanin Outline" panose="00000400000000000000" pitchFamily="2" charset="-78"/>
              </a:rPr>
              <a:t> ،‌به‌ موقع‌ اجرا‌ بگذارند</a:t>
            </a:r>
            <a:endParaRPr kumimoji="0" lang="fa-IR" sz="2600"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Calibri"/>
              <a:cs typeface="B Nazanin Outline" panose="00000400000000000000" pitchFamily="2" charset="-78"/>
            </a:endParaRPr>
          </a:p>
        </p:txBody>
      </p:sp>
      <p:sp>
        <p:nvSpPr>
          <p:cNvPr id="5" name="Flowchart: Preparation 4"/>
          <p:cNvSpPr/>
          <p:nvPr/>
        </p:nvSpPr>
        <p:spPr>
          <a:xfrm>
            <a:off x="1997714" y="2276872"/>
            <a:ext cx="5868652" cy="648072"/>
          </a:xfrm>
          <a:prstGeom prst="flowChartPreparation">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a:r>
              <a:rPr lang="fa-IR" sz="2000" b="1" dirty="0">
                <a:solidFill>
                  <a:schemeClr val="tx1"/>
                </a:solidFill>
                <a:cs typeface="B Elham" panose="00000400000000000000" pitchFamily="2" charset="-78"/>
              </a:rPr>
              <a:t>‌</a:t>
            </a:r>
          </a:p>
          <a:p>
            <a:pPr lvl="0" algn="ctr"/>
            <a:endParaRPr lang="fa-IR" sz="2000" b="1" dirty="0">
              <a:solidFill>
                <a:schemeClr val="tx1"/>
              </a:solidFill>
              <a:cs typeface="B Elham" panose="00000400000000000000" pitchFamily="2" charset="-78"/>
            </a:endParaRPr>
          </a:p>
          <a:p>
            <a:pPr lvl="0" algn="ctr"/>
            <a:r>
              <a:rPr lang="fa-IR" sz="2000" b="1" dirty="0">
                <a:solidFill>
                  <a:schemeClr val="tx1"/>
                </a:solidFill>
                <a:cs typeface="B Elham" panose="00000400000000000000" pitchFamily="2" charset="-78"/>
              </a:rPr>
              <a:t>ماده 7 </a:t>
            </a:r>
            <a:r>
              <a:rPr lang="fa-IR" sz="2000" b="1" dirty="0" err="1">
                <a:solidFill>
                  <a:schemeClr val="tx1"/>
                </a:solidFill>
                <a:cs typeface="B Elham" panose="00000400000000000000" pitchFamily="2" charset="-78"/>
              </a:rPr>
              <a:t>آيين‌نامه</a:t>
            </a:r>
            <a:r>
              <a:rPr lang="fa-IR" sz="2000" b="1" dirty="0">
                <a:solidFill>
                  <a:schemeClr val="tx1"/>
                </a:solidFill>
                <a:cs typeface="B Elham" panose="00000400000000000000" pitchFamily="2" charset="-78"/>
              </a:rPr>
              <a:t> فصل پنجم قانون </a:t>
            </a:r>
            <a:r>
              <a:rPr lang="fa-IR" sz="2000" b="1" dirty="0" err="1">
                <a:solidFill>
                  <a:schemeClr val="tx1"/>
                </a:solidFill>
                <a:cs typeface="B Elham" panose="00000400000000000000" pitchFamily="2" charset="-78"/>
              </a:rPr>
              <a:t>عمليات</a:t>
            </a:r>
            <a:r>
              <a:rPr lang="fa-IR" sz="2000" b="1" dirty="0">
                <a:solidFill>
                  <a:schemeClr val="tx1"/>
                </a:solidFill>
                <a:cs typeface="B Elham" panose="00000400000000000000" pitchFamily="2" charset="-78"/>
              </a:rPr>
              <a:t> </a:t>
            </a:r>
            <a:r>
              <a:rPr lang="fa-IR" sz="2000" b="1" dirty="0" err="1">
                <a:solidFill>
                  <a:schemeClr val="tx1"/>
                </a:solidFill>
                <a:cs typeface="B Elham" panose="00000400000000000000" pitchFamily="2" charset="-78"/>
              </a:rPr>
              <a:t>بانکي</a:t>
            </a:r>
            <a:r>
              <a:rPr lang="fa-IR" sz="2000" b="1" dirty="0">
                <a:solidFill>
                  <a:schemeClr val="tx1"/>
                </a:solidFill>
                <a:cs typeface="B Elham" panose="00000400000000000000" pitchFamily="2" charset="-78"/>
              </a:rPr>
              <a:t> بدون ربا</a:t>
            </a:r>
          </a:p>
          <a:p>
            <a:pPr lvl="0" algn="ctr"/>
            <a:r>
              <a:rPr lang="fa-IR" b="1" dirty="0">
                <a:solidFill>
                  <a:prstClr val="black"/>
                </a:solidFill>
                <a:cs typeface="B Elham" panose="00000400000000000000" pitchFamily="2" charset="-78"/>
              </a:rPr>
              <a:t> موضوع </a:t>
            </a:r>
            <a:r>
              <a:rPr lang="fa-IR" b="1" dirty="0" err="1">
                <a:solidFill>
                  <a:prstClr val="black"/>
                </a:solidFill>
                <a:cs typeface="B Elham" panose="00000400000000000000" pitchFamily="2" charset="-78"/>
              </a:rPr>
              <a:t>تصويبنامه</a:t>
            </a:r>
            <a:r>
              <a:rPr lang="fa-IR" b="1" dirty="0">
                <a:solidFill>
                  <a:prstClr val="black"/>
                </a:solidFill>
                <a:cs typeface="B Elham" panose="00000400000000000000" pitchFamily="2" charset="-78"/>
              </a:rPr>
              <a:t> ‌</a:t>
            </a:r>
            <a:r>
              <a:rPr lang="fa-IR" b="1" dirty="0" err="1">
                <a:solidFill>
                  <a:prstClr val="black"/>
                </a:solidFill>
                <a:cs typeface="B Elham" panose="00000400000000000000" pitchFamily="2" charset="-78"/>
              </a:rPr>
              <a:t>هييت‌وزيران</a:t>
            </a:r>
            <a:endParaRPr lang="fa-IR" b="1" dirty="0">
              <a:solidFill>
                <a:prstClr val="black"/>
              </a:solidFill>
              <a:cs typeface="B Elham" panose="00000400000000000000" pitchFamily="2" charset="-78"/>
            </a:endParaRPr>
          </a:p>
          <a:p>
            <a:pPr algn="ctr"/>
            <a:r>
              <a:rPr lang="en-US" sz="2000" b="1" dirty="0">
                <a:solidFill>
                  <a:schemeClr val="tx1"/>
                </a:solidFill>
                <a:cs typeface="B Elham" panose="00000400000000000000" pitchFamily="2" charset="-78"/>
              </a:rPr>
              <a:t> </a:t>
            </a:r>
            <a:endParaRPr lang="fa-IR" sz="2000" b="1" dirty="0">
              <a:solidFill>
                <a:schemeClr val="tx1"/>
              </a:solidFill>
              <a:cs typeface="B Elham" panose="00000400000000000000" pitchFamily="2" charset="-78"/>
            </a:endParaRPr>
          </a:p>
        </p:txBody>
      </p:sp>
    </p:spTree>
    <p:extLst>
      <p:ext uri="{BB962C8B-B14F-4D97-AF65-F5344CB8AC3E}">
        <p14:creationId xmlns:p14="http://schemas.microsoft.com/office/powerpoint/2010/main" val="329642205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5840" y="188640"/>
            <a:ext cx="7630616" cy="864096"/>
          </a:xfrm>
          <a:blipFill>
            <a:blip r:embed="rId3"/>
            <a:tile tx="0" ty="0" sx="100000" sy="100000" flip="none" algn="tl"/>
          </a:blipFill>
        </p:spPr>
        <p:txBody>
          <a:bodyPr>
            <a:normAutofit/>
          </a:bodyPr>
          <a:lstStyle/>
          <a:p>
            <a:pPr>
              <a:lnSpc>
                <a:spcPct val="150000"/>
              </a:lnSpc>
            </a:pPr>
            <a:r>
              <a:rPr lang="fa-IR" sz="2400" kern="0" dirty="0">
                <a:solidFill>
                  <a:prstClr val="black"/>
                </a:solidFill>
                <a:effectLst>
                  <a:glow rad="101600">
                    <a:srgbClr val="FFC000">
                      <a:alpha val="60000"/>
                    </a:srgbClr>
                  </a:glow>
                  <a:outerShdw blurRad="38100" dist="38100" dir="2700000" algn="tl">
                    <a:srgbClr val="000000">
                      <a:alpha val="43137"/>
                    </a:srgbClr>
                  </a:outerShdw>
                </a:effectLst>
                <a:latin typeface="Times New Roman" panose="02020603050405020304" pitchFamily="18" charset="0"/>
                <a:ea typeface="MS Mincho"/>
                <a:cs typeface="B Titr" panose="00000700000000000000" pitchFamily="2" charset="-78"/>
              </a:rPr>
              <a:t>بررسي و تحليل رابطه حقوقي بانک مرکزي با مؤسسات اعتباري</a:t>
            </a:r>
            <a:endParaRPr lang="fa-IR" sz="18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endParaRPr>
          </a:p>
        </p:txBody>
      </p:sp>
      <p:sp>
        <p:nvSpPr>
          <p:cNvPr id="3" name="Content Placeholder 2"/>
          <p:cNvSpPr>
            <a:spLocks noGrp="1"/>
          </p:cNvSpPr>
          <p:nvPr>
            <p:ph type="subTitle" idx="1"/>
          </p:nvPr>
        </p:nvSpPr>
        <p:spPr>
          <a:xfrm>
            <a:off x="971600" y="1268760"/>
            <a:ext cx="7920880" cy="5328592"/>
          </a:xfrm>
        </p:spPr>
        <p:style>
          <a:lnRef idx="1">
            <a:schemeClr val="accent5"/>
          </a:lnRef>
          <a:fillRef idx="2">
            <a:schemeClr val="accent5"/>
          </a:fillRef>
          <a:effectRef idx="1">
            <a:schemeClr val="accent5"/>
          </a:effectRef>
          <a:fontRef idx="minor">
            <a:schemeClr val="dk1"/>
          </a:fontRef>
        </p:style>
        <p:txBody>
          <a:bodyPr>
            <a:normAutofit/>
            <a:scene3d>
              <a:camera prst="orthographicFront"/>
              <a:lightRig rig="threePt" dir="t"/>
            </a:scene3d>
            <a:sp3d extrusionH="57150">
              <a:bevelT w="38100" h="38100" prst="convex"/>
            </a:sp3d>
          </a:bodyPr>
          <a:lstStyle/>
          <a:p>
            <a:pPr algn="r" rtl="1"/>
            <a:r>
              <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rPr>
              <a:t>ابزارهاي نظارتي بانک مرکزي</a:t>
            </a:r>
          </a:p>
          <a:p>
            <a:pPr algn="r" rtl="1"/>
            <a:endPar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endPar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endPar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endPar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endPar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endPar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endPar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r>
              <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rPr>
              <a:t>                      </a:t>
            </a:r>
          </a:p>
        </p:txBody>
      </p:sp>
      <p:sp>
        <p:nvSpPr>
          <p:cNvPr id="4" name="Rounded Rectangle 3"/>
          <p:cNvSpPr/>
          <p:nvPr/>
        </p:nvSpPr>
        <p:spPr>
          <a:xfrm>
            <a:off x="1835696" y="2348880"/>
            <a:ext cx="6264696" cy="1224136"/>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400" dirty="0">
                <a:solidFill>
                  <a:prstClr val="white"/>
                </a:solidFill>
                <a:effectLst>
                  <a:outerShdw blurRad="38100" dist="38100" dir="2700000" algn="tl">
                    <a:srgbClr val="000000">
                      <a:alpha val="43137"/>
                    </a:srgbClr>
                  </a:outerShdw>
                </a:effectLst>
                <a:cs typeface="B Koodak" panose="00000700000000000000" pitchFamily="2" charset="-78"/>
              </a:rPr>
              <a:t>ابزارهاي </a:t>
            </a:r>
            <a:r>
              <a:rPr lang="fa-IR" sz="2400" dirty="0">
                <a:effectLst>
                  <a:outerShdw blurRad="38100" dist="38100" dir="2700000" algn="tl">
                    <a:srgbClr val="000000">
                      <a:alpha val="43137"/>
                    </a:srgbClr>
                  </a:outerShdw>
                </a:effectLst>
                <a:cs typeface="B Koodak" panose="00000700000000000000" pitchFamily="2" charset="-78"/>
              </a:rPr>
              <a:t>مستقيم</a:t>
            </a:r>
          </a:p>
          <a:p>
            <a:pPr algn="ctr"/>
            <a:r>
              <a:rPr lang="fa-IR" sz="2400" dirty="0">
                <a:effectLst>
                  <a:outerShdw blurRad="38100" dist="38100" dir="2700000" algn="tl">
                    <a:srgbClr val="000000">
                      <a:alpha val="43137"/>
                    </a:srgbClr>
                  </a:outerShdw>
                </a:effectLst>
                <a:cs typeface="B Koodak" panose="00000700000000000000" pitchFamily="2" charset="-78"/>
              </a:rPr>
              <a:t>سياست‌گذاري پولي و بانکي فارغ از شرايط بازار</a:t>
            </a:r>
          </a:p>
          <a:p>
            <a:pPr algn="ctr"/>
            <a:endParaRPr lang="fa-IR" dirty="0"/>
          </a:p>
        </p:txBody>
      </p:sp>
      <p:sp>
        <p:nvSpPr>
          <p:cNvPr id="6" name="Rounded Rectangle 5"/>
          <p:cNvSpPr/>
          <p:nvPr/>
        </p:nvSpPr>
        <p:spPr>
          <a:xfrm>
            <a:off x="1835696" y="3771900"/>
            <a:ext cx="6336704" cy="1241276"/>
          </a:xfrm>
          <a:prstGeom prst="roundRect">
            <a:avLst/>
          </a:prstGeom>
          <a:solidFill>
            <a:srgbClr val="D7E527"/>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a:r>
              <a:rPr lang="fa-IR" sz="2400" dirty="0">
                <a:ln w="0"/>
                <a:solidFill>
                  <a:schemeClr val="tx1"/>
                </a:solidFill>
                <a:effectLst>
                  <a:outerShdw blurRad="38100" dist="19050" dir="2700000" algn="tl" rotWithShape="0">
                    <a:schemeClr val="dk1">
                      <a:alpha val="40000"/>
                    </a:schemeClr>
                  </a:outerShdw>
                </a:effectLst>
                <a:cs typeface="B Koodak" panose="00000700000000000000" pitchFamily="2" charset="-78"/>
              </a:rPr>
              <a:t>ابزارهاي غيرمستقيم</a:t>
            </a:r>
          </a:p>
          <a:p>
            <a:pPr lvl="0" algn="ctr"/>
            <a:r>
              <a:rPr lang="fa-IR" sz="2400" dirty="0">
                <a:ln w="0"/>
                <a:solidFill>
                  <a:schemeClr val="tx1"/>
                </a:solidFill>
                <a:effectLst>
                  <a:outerShdw blurRad="38100" dist="19050" dir="2700000" algn="tl" rotWithShape="0">
                    <a:schemeClr val="dk1">
                      <a:alpha val="40000"/>
                    </a:schemeClr>
                  </a:outerShdw>
                </a:effectLst>
                <a:cs typeface="B Koodak" panose="00000700000000000000" pitchFamily="2" charset="-78"/>
              </a:rPr>
              <a:t>سياستگذاري پولي و بانکي با توجه به شرايط بازار</a:t>
            </a:r>
          </a:p>
        </p:txBody>
      </p:sp>
    </p:spTree>
    <p:extLst>
      <p:ext uri="{BB962C8B-B14F-4D97-AF65-F5344CB8AC3E}">
        <p14:creationId xmlns:p14="http://schemas.microsoft.com/office/powerpoint/2010/main" val="94381832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5840" y="188640"/>
            <a:ext cx="7630616" cy="864096"/>
          </a:xfrm>
          <a:blipFill>
            <a:blip r:embed="rId3"/>
            <a:tile tx="0" ty="0" sx="100000" sy="100000" flip="none" algn="tl"/>
          </a:blipFill>
        </p:spPr>
        <p:txBody>
          <a:bodyPr>
            <a:normAutofit/>
          </a:bodyPr>
          <a:lstStyle/>
          <a:p>
            <a:pPr>
              <a:lnSpc>
                <a:spcPct val="150000"/>
              </a:lnSpc>
            </a:pPr>
            <a:r>
              <a:rPr lang="fa-IR" sz="2400" kern="0" dirty="0">
                <a:solidFill>
                  <a:prstClr val="black"/>
                </a:solidFill>
                <a:effectLst>
                  <a:glow rad="101600">
                    <a:srgbClr val="FFC000">
                      <a:alpha val="60000"/>
                    </a:srgbClr>
                  </a:glow>
                  <a:outerShdw blurRad="38100" dist="38100" dir="2700000" algn="tl">
                    <a:srgbClr val="000000">
                      <a:alpha val="43137"/>
                    </a:srgbClr>
                  </a:outerShdw>
                </a:effectLst>
                <a:latin typeface="Times New Roman" panose="02020603050405020304" pitchFamily="18" charset="0"/>
                <a:ea typeface="MS Mincho"/>
                <a:cs typeface="B Titr" panose="00000700000000000000" pitchFamily="2" charset="-78"/>
              </a:rPr>
              <a:t>بررسي و تحليل رابطه حقوقي بانک مرکزي با مؤسسات اعتباري</a:t>
            </a:r>
            <a:endParaRPr lang="fa-IR" sz="18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endParaRPr>
          </a:p>
        </p:txBody>
      </p:sp>
      <p:sp>
        <p:nvSpPr>
          <p:cNvPr id="3" name="Content Placeholder 2"/>
          <p:cNvSpPr>
            <a:spLocks noGrp="1"/>
          </p:cNvSpPr>
          <p:nvPr>
            <p:ph type="subTitle" idx="1"/>
          </p:nvPr>
        </p:nvSpPr>
        <p:spPr>
          <a:xfrm>
            <a:off x="1045840" y="1268760"/>
            <a:ext cx="7774632" cy="5328592"/>
          </a:xfrm>
        </p:spPr>
        <p:style>
          <a:lnRef idx="1">
            <a:schemeClr val="accent5"/>
          </a:lnRef>
          <a:fillRef idx="2">
            <a:schemeClr val="accent5"/>
          </a:fillRef>
          <a:effectRef idx="1">
            <a:schemeClr val="accent5"/>
          </a:effectRef>
          <a:fontRef idx="minor">
            <a:schemeClr val="dk1"/>
          </a:fontRef>
        </p:style>
        <p:txBody>
          <a:bodyPr>
            <a:normAutofit fontScale="25000" lnSpcReduction="20000"/>
            <a:scene3d>
              <a:camera prst="orthographicFront"/>
              <a:lightRig rig="threePt" dir="t"/>
            </a:scene3d>
            <a:sp3d extrusionH="57150">
              <a:bevelT w="38100" h="38100" prst="convex"/>
            </a:sp3d>
          </a:bodyPr>
          <a:lstStyle/>
          <a:p>
            <a:pPr algn="r" rtl="1"/>
            <a:r>
              <a:rPr lang="fa-IR" sz="11200" dirty="0">
                <a:ln w="0"/>
                <a:solidFill>
                  <a:srgbClr val="002060"/>
                </a:solidFill>
                <a:effectLst>
                  <a:outerShdw blurRad="38100" dist="25400" dir="5400000" algn="ctr" rotWithShape="0">
                    <a:srgbClr val="6E747A">
                      <a:alpha val="43000"/>
                    </a:srgbClr>
                  </a:outerShdw>
                </a:effectLst>
                <a:cs typeface="B Titr" panose="00000700000000000000" pitchFamily="2" charset="-78"/>
              </a:rPr>
              <a:t>ابزارهاي نظارتي مندرج در قوانين تخصصي</a:t>
            </a:r>
          </a:p>
          <a:p>
            <a:pPr algn="r" rtl="1"/>
            <a:endParaRPr lang="fa-IR" sz="60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endParaRPr lang="fa-IR" sz="60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endParaRPr lang="fa-IR" sz="2800" b="1" dirty="0">
              <a:ln w="0"/>
              <a:solidFill>
                <a:srgbClr val="002060"/>
              </a:solidFill>
              <a:effectLst>
                <a:outerShdw blurRad="38100" dist="38100" dir="2700000" algn="tl">
                  <a:srgbClr val="000000">
                    <a:alpha val="43137"/>
                  </a:srgbClr>
                </a:outerShdw>
              </a:effectLst>
              <a:cs typeface="B Titr" panose="00000700000000000000" pitchFamily="2" charset="-78"/>
            </a:endParaRPr>
          </a:p>
          <a:p>
            <a:pPr algn="justLow" rtl="1">
              <a:tabLst>
                <a:tab pos="7083425" algn="l"/>
              </a:tabLst>
            </a:pPr>
            <a:r>
              <a:rPr lang="fa-IR" sz="11200" b="1" dirty="0">
                <a:ln w="0"/>
                <a:solidFill>
                  <a:schemeClr val="tx1"/>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t>1- تأييد صلاحيت حرفه‌اي و وثاقت و امانت </a:t>
            </a:r>
            <a:r>
              <a:rPr lang="fa-IR" sz="11200" b="1" dirty="0">
                <a:ln w="0"/>
                <a:solidFill>
                  <a:prstClr val="black"/>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t>مديرعامل و هيأت مديره </a:t>
            </a:r>
            <a:r>
              <a:rPr lang="fa-IR" sz="11200" b="1" dirty="0">
                <a:ln w="0"/>
                <a:solidFill>
                  <a:schemeClr val="tx1"/>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t>مؤسسات اعتباري</a:t>
            </a:r>
          </a:p>
          <a:p>
            <a:pPr algn="justLow" rtl="1">
              <a:tabLst>
                <a:tab pos="7083425" algn="l"/>
              </a:tabLst>
            </a:pPr>
            <a:r>
              <a:rPr lang="fa-IR" sz="11200" b="1" dirty="0">
                <a:ln w="0"/>
                <a:solidFill>
                  <a:schemeClr val="tx1"/>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t>2- رسيدگي به شکايات و اختلافات پولي و بانکي</a:t>
            </a:r>
          </a:p>
          <a:p>
            <a:pPr algn="justLow" rtl="1">
              <a:tabLst>
                <a:tab pos="7083425" algn="l"/>
              </a:tabLst>
            </a:pPr>
            <a:r>
              <a:rPr lang="fa-IR" sz="11200" b="1" dirty="0">
                <a:ln w="0"/>
                <a:solidFill>
                  <a:schemeClr val="tx1"/>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t>3- رصد، ‌شفافيت و مبارزه با پولشويي</a:t>
            </a:r>
          </a:p>
          <a:p>
            <a:pPr algn="justLow" rtl="1">
              <a:tabLst>
                <a:tab pos="7083425" algn="l"/>
              </a:tabLst>
            </a:pPr>
            <a:r>
              <a:rPr lang="fa-IR" sz="11200" b="1" dirty="0">
                <a:ln w="0"/>
                <a:solidFill>
                  <a:schemeClr val="tx1"/>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t>4- ايجاد و مديريت و کنترل سامانه‌هاي تبادل اطلاعات و مديريت تراکنش‌هاي بانکي  </a:t>
            </a:r>
          </a:p>
          <a:p>
            <a:pPr algn="justLow" rtl="1">
              <a:tabLst>
                <a:tab pos="7083425" algn="l"/>
              </a:tabLst>
            </a:pPr>
            <a:r>
              <a:rPr lang="fa-IR" sz="11200" b="1" dirty="0">
                <a:ln w="0"/>
                <a:solidFill>
                  <a:schemeClr val="tx1"/>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t>5- نظارت برحل و فصل </a:t>
            </a:r>
            <a:r>
              <a:rPr lang="fa-IR" sz="7200" b="1" dirty="0">
                <a:ln w="0"/>
                <a:solidFill>
                  <a:schemeClr val="tx1"/>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t>(</a:t>
            </a:r>
            <a:r>
              <a:rPr lang="en-US" sz="7200" b="1" dirty="0" err="1">
                <a:ln w="0"/>
                <a:solidFill>
                  <a:prstClr val="black"/>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t>Resolotion</a:t>
            </a:r>
            <a:r>
              <a:rPr lang="fa-IR" sz="7200" b="1" dirty="0">
                <a:ln w="0"/>
                <a:solidFill>
                  <a:schemeClr val="tx1"/>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t>) </a:t>
            </a:r>
            <a:r>
              <a:rPr lang="fa-IR" sz="11200" b="1" dirty="0">
                <a:ln w="0"/>
                <a:solidFill>
                  <a:schemeClr val="tx1"/>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t>و  امور تصفيه مؤسسه اعتباري</a:t>
            </a:r>
          </a:p>
          <a:p>
            <a:pPr algn="r" rtl="1"/>
            <a:endParaRPr lang="fa-IR"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endParaRPr lang="fa-IR"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lvl="0" algn="justLow" rtl="1">
              <a:tabLst>
                <a:tab pos="7083425" algn="l"/>
              </a:tabLst>
            </a:pPr>
            <a:r>
              <a:rPr lang="fa-IR" sz="11200" b="1" dirty="0">
                <a:ln w="0"/>
                <a:solidFill>
                  <a:prstClr val="black"/>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t>6 - تعيين مقررات افتتاح حساب جاري و پس‌انداز و ساير حسابها.</a:t>
            </a:r>
          </a:p>
          <a:p>
            <a:pPr algn="r" rtl="1"/>
            <a:endPar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endPar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r>
              <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rPr>
              <a:t>                      </a:t>
            </a:r>
          </a:p>
        </p:txBody>
      </p:sp>
    </p:spTree>
    <p:extLst>
      <p:ext uri="{BB962C8B-B14F-4D97-AF65-F5344CB8AC3E}">
        <p14:creationId xmlns:p14="http://schemas.microsoft.com/office/powerpoint/2010/main" val="258151326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5840" y="188640"/>
            <a:ext cx="7630616" cy="864096"/>
          </a:xfrm>
          <a:blipFill>
            <a:blip r:embed="rId3"/>
            <a:tile tx="0" ty="0" sx="100000" sy="100000" flip="none" algn="tl"/>
          </a:blipFill>
        </p:spPr>
        <p:txBody>
          <a:bodyPr>
            <a:normAutofit/>
          </a:bodyPr>
          <a:lstStyle/>
          <a:p>
            <a:pPr>
              <a:lnSpc>
                <a:spcPct val="150000"/>
              </a:lnSpc>
            </a:pPr>
            <a:r>
              <a:rPr lang="fa-IR" sz="2400" kern="0" dirty="0">
                <a:solidFill>
                  <a:prstClr val="black"/>
                </a:solidFill>
                <a:effectLst>
                  <a:glow rad="101600">
                    <a:srgbClr val="FFC000">
                      <a:alpha val="60000"/>
                    </a:srgbClr>
                  </a:glow>
                  <a:outerShdw blurRad="38100" dist="38100" dir="2700000" algn="tl">
                    <a:srgbClr val="000000">
                      <a:alpha val="43137"/>
                    </a:srgbClr>
                  </a:outerShdw>
                </a:effectLst>
                <a:latin typeface="Times New Roman" panose="02020603050405020304" pitchFamily="18" charset="0"/>
                <a:ea typeface="MS Mincho"/>
                <a:cs typeface="B Titr" panose="00000700000000000000" pitchFamily="2" charset="-78"/>
              </a:rPr>
              <a:t>بررسي و تحليل رابطه حقوقي بانک مرکزي با مؤسسات اعتباري</a:t>
            </a:r>
            <a:endParaRPr lang="fa-IR" sz="18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endParaRPr>
          </a:p>
        </p:txBody>
      </p:sp>
      <p:sp>
        <p:nvSpPr>
          <p:cNvPr id="3" name="Content Placeholder 2"/>
          <p:cNvSpPr>
            <a:spLocks noGrp="1"/>
          </p:cNvSpPr>
          <p:nvPr>
            <p:ph type="subTitle" idx="1"/>
          </p:nvPr>
        </p:nvSpPr>
        <p:spPr>
          <a:xfrm>
            <a:off x="1045840" y="1124744"/>
            <a:ext cx="7774632" cy="5472608"/>
          </a:xfrm>
        </p:spPr>
        <p:style>
          <a:lnRef idx="1">
            <a:schemeClr val="accent5"/>
          </a:lnRef>
          <a:fillRef idx="2">
            <a:schemeClr val="accent5"/>
          </a:fillRef>
          <a:effectRef idx="1">
            <a:schemeClr val="accent5"/>
          </a:effectRef>
          <a:fontRef idx="minor">
            <a:schemeClr val="dk1"/>
          </a:fontRef>
        </p:style>
        <p:txBody>
          <a:bodyPr>
            <a:normAutofit fontScale="25000" lnSpcReduction="20000"/>
            <a:scene3d>
              <a:camera prst="orthographicFront"/>
              <a:lightRig rig="threePt" dir="t"/>
            </a:scene3d>
            <a:sp3d extrusionH="57150">
              <a:bevelT w="38100" h="38100" prst="convex"/>
            </a:sp3d>
          </a:bodyPr>
          <a:lstStyle/>
          <a:p>
            <a:pPr algn="r" rtl="1"/>
            <a:r>
              <a:rPr lang="fa-IR" sz="11200" dirty="0">
                <a:ln w="0"/>
                <a:solidFill>
                  <a:srgbClr val="002060"/>
                </a:solidFill>
                <a:effectLst>
                  <a:outerShdw blurRad="38100" dist="25400" dir="5400000" algn="ctr" rotWithShape="0">
                    <a:srgbClr val="6E747A">
                      <a:alpha val="43000"/>
                    </a:srgbClr>
                  </a:outerShdw>
                </a:effectLst>
                <a:cs typeface="B Titr" panose="00000700000000000000" pitchFamily="2" charset="-78"/>
              </a:rPr>
              <a:t>ابزارهاي نظارتي مندرج در قوانين تخصصي</a:t>
            </a:r>
          </a:p>
          <a:p>
            <a:pPr algn="r" rtl="1"/>
            <a:endParaRPr lang="fa-IR" sz="60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endParaRPr lang="fa-IR" sz="2800" b="1" dirty="0">
              <a:ln w="0"/>
              <a:solidFill>
                <a:srgbClr val="002060"/>
              </a:solidFill>
              <a:effectLst>
                <a:outerShdw blurRad="38100" dist="38100" dir="2700000" algn="tl">
                  <a:srgbClr val="000000">
                    <a:alpha val="43137"/>
                  </a:srgbClr>
                </a:outerShdw>
              </a:effectLst>
              <a:cs typeface="B Titr" panose="00000700000000000000" pitchFamily="2" charset="-78"/>
            </a:endParaRPr>
          </a:p>
          <a:p>
            <a:pPr algn="r" rtl="1"/>
            <a:endParaRPr lang="fa-IR" sz="4800" b="1" dirty="0">
              <a:ln w="0"/>
              <a:solidFill>
                <a:srgbClr val="002060"/>
              </a:solidFill>
              <a:effectLst>
                <a:outerShdw blurRad="38100" dist="38100" dir="2700000" algn="tl">
                  <a:srgbClr val="000000">
                    <a:alpha val="43137"/>
                  </a:srgbClr>
                </a:outerShdw>
              </a:effectLst>
              <a:cs typeface="B Titr" panose="00000700000000000000" pitchFamily="2" charset="-78"/>
            </a:endParaRPr>
          </a:p>
          <a:p>
            <a:pPr algn="justLow" rtl="1">
              <a:tabLst>
                <a:tab pos="7083425" algn="l"/>
              </a:tabLst>
            </a:pPr>
            <a:r>
              <a:rPr lang="fa-IR" sz="11200" b="1" dirty="0">
                <a:ln w="0"/>
                <a:solidFill>
                  <a:prstClr val="black"/>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t>7ـ رسيدگي به عمليات و حساب‌ها و اسناد و مدارک بانک‌ها و اخذ هر گونه اطلاعات وآمار از بانکها با توجه به لزوم حفظ اسرار حرفه‌اي.</a:t>
            </a:r>
          </a:p>
          <a:p>
            <a:pPr algn="justLow" rtl="1">
              <a:tabLst>
                <a:tab pos="7083425" algn="l"/>
              </a:tabLst>
            </a:pPr>
            <a:r>
              <a:rPr lang="fa-IR" sz="11200" b="1" dirty="0">
                <a:ln w="0"/>
                <a:solidFill>
                  <a:prstClr val="black"/>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t>8 - محدود کردن بانک‌ها به انجام يک يا چند نوع از فعاليت‌هاي مربوط به طور موقت يا دائم</a:t>
            </a:r>
            <a:r>
              <a:rPr lang="fa-IR" sz="9600" b="1" dirty="0">
                <a:ln w="0"/>
                <a:solidFill>
                  <a:schemeClr val="tx1"/>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t>.</a:t>
            </a:r>
          </a:p>
          <a:p>
            <a:pPr lvl="0" algn="justLow" rtl="1">
              <a:tabLst>
                <a:tab pos="7083425" algn="l"/>
              </a:tabLst>
            </a:pPr>
            <a:r>
              <a:rPr lang="fa-IR" sz="11200" b="1" dirty="0">
                <a:ln w="0"/>
                <a:solidFill>
                  <a:prstClr val="black"/>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t>9 - تعيين ميزان حداقل و حداکثر بهره و کارمزد دريافتي و پرداختي بانک‌ها.</a:t>
            </a:r>
          </a:p>
          <a:p>
            <a:pPr lvl="0" algn="justLow" rtl="1">
              <a:tabLst>
                <a:tab pos="7083425" algn="l"/>
              </a:tabLst>
            </a:pPr>
            <a:r>
              <a:rPr lang="fa-IR" sz="11200" b="1" dirty="0">
                <a:ln w="0"/>
                <a:solidFill>
                  <a:prstClr val="black"/>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t>10- تهيه، تصويب و ابلاغ مقررات مربوط به کفايت سرمايه، حاکميت شرکتي، کنترل داخلي و ساير ضوابط احتياطي</a:t>
            </a:r>
          </a:p>
          <a:p>
            <a:pPr lvl="0" algn="justLow" rtl="1">
              <a:tabLst>
                <a:tab pos="7083425" algn="l"/>
              </a:tabLst>
            </a:pPr>
            <a:endParaRPr lang="fa-IR" sz="11200" b="1" dirty="0">
              <a:ln w="0"/>
              <a:solidFill>
                <a:prstClr val="black"/>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endParaRPr>
          </a:p>
          <a:p>
            <a:pPr lvl="0" algn="justLow" rtl="1">
              <a:tabLst>
                <a:tab pos="7083425" algn="l"/>
              </a:tabLst>
            </a:pPr>
            <a:endParaRPr lang="fa-IR" sz="9600" b="1" dirty="0">
              <a:ln w="0"/>
              <a:solidFill>
                <a:prstClr val="black"/>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endParaRPr>
          </a:p>
          <a:p>
            <a:pPr algn="justLow" rtl="1">
              <a:tabLst>
                <a:tab pos="7083425" algn="l"/>
              </a:tabLst>
            </a:pPr>
            <a:endParaRPr lang="fa-IR" sz="7000" b="1" dirty="0">
              <a:ln w="0"/>
              <a:solidFill>
                <a:schemeClr val="tx1"/>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endParaRPr>
          </a:p>
          <a:p>
            <a:pPr algn="r" rtl="1"/>
            <a:endPar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endPar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endPar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r>
              <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rPr>
              <a:t>                      </a:t>
            </a:r>
          </a:p>
        </p:txBody>
      </p:sp>
    </p:spTree>
    <p:extLst>
      <p:ext uri="{BB962C8B-B14F-4D97-AF65-F5344CB8AC3E}">
        <p14:creationId xmlns:p14="http://schemas.microsoft.com/office/powerpoint/2010/main" val="246513875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5840" y="188640"/>
            <a:ext cx="7630616" cy="864096"/>
          </a:xfrm>
          <a:blipFill>
            <a:blip r:embed="rId3"/>
            <a:tile tx="0" ty="0" sx="100000" sy="100000" flip="none" algn="tl"/>
          </a:blipFill>
        </p:spPr>
        <p:txBody>
          <a:bodyPr>
            <a:normAutofit/>
          </a:bodyPr>
          <a:lstStyle/>
          <a:p>
            <a:pPr>
              <a:lnSpc>
                <a:spcPct val="150000"/>
              </a:lnSpc>
            </a:pPr>
            <a:r>
              <a:rPr lang="fa-IR" sz="2400" kern="0" dirty="0">
                <a:solidFill>
                  <a:prstClr val="black"/>
                </a:solidFill>
                <a:effectLst>
                  <a:glow rad="101600">
                    <a:srgbClr val="FFC000">
                      <a:alpha val="60000"/>
                    </a:srgbClr>
                  </a:glow>
                  <a:outerShdw blurRad="38100" dist="38100" dir="2700000" algn="tl">
                    <a:srgbClr val="000000">
                      <a:alpha val="43137"/>
                    </a:srgbClr>
                  </a:outerShdw>
                </a:effectLst>
                <a:latin typeface="Times New Roman" panose="02020603050405020304" pitchFamily="18" charset="0"/>
                <a:ea typeface="MS Mincho"/>
                <a:cs typeface="B Titr" panose="00000700000000000000" pitchFamily="2" charset="-78"/>
              </a:rPr>
              <a:t>بررسي و تحليل رابطه حقوقي بانک مرکزي با مؤسسات اعتباري</a:t>
            </a:r>
            <a:endParaRPr lang="fa-IR" sz="18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endParaRPr>
          </a:p>
        </p:txBody>
      </p:sp>
      <p:sp>
        <p:nvSpPr>
          <p:cNvPr id="3" name="Content Placeholder 2"/>
          <p:cNvSpPr>
            <a:spLocks noGrp="1"/>
          </p:cNvSpPr>
          <p:nvPr>
            <p:ph type="subTitle" idx="1"/>
          </p:nvPr>
        </p:nvSpPr>
        <p:spPr>
          <a:xfrm>
            <a:off x="1045840" y="1268760"/>
            <a:ext cx="7774632" cy="5328592"/>
          </a:xfrm>
        </p:spPr>
        <p:style>
          <a:lnRef idx="1">
            <a:schemeClr val="accent5"/>
          </a:lnRef>
          <a:fillRef idx="2">
            <a:schemeClr val="accent5"/>
          </a:fillRef>
          <a:effectRef idx="1">
            <a:schemeClr val="accent5"/>
          </a:effectRef>
          <a:fontRef idx="minor">
            <a:schemeClr val="dk1"/>
          </a:fontRef>
        </p:style>
        <p:txBody>
          <a:bodyPr>
            <a:normAutofit fontScale="25000" lnSpcReduction="20000"/>
            <a:scene3d>
              <a:camera prst="orthographicFront"/>
              <a:lightRig rig="threePt" dir="t"/>
            </a:scene3d>
            <a:sp3d extrusionH="57150">
              <a:bevelT w="38100" h="38100" prst="convex"/>
            </a:sp3d>
          </a:bodyPr>
          <a:lstStyle/>
          <a:p>
            <a:pPr algn="r" rtl="1"/>
            <a:r>
              <a:rPr lang="fa-IR" sz="11200" dirty="0">
                <a:ln w="0"/>
                <a:solidFill>
                  <a:srgbClr val="002060"/>
                </a:solidFill>
                <a:effectLst>
                  <a:outerShdw blurRad="38100" dist="25400" dir="5400000" algn="ctr" rotWithShape="0">
                    <a:srgbClr val="6E747A">
                      <a:alpha val="43000"/>
                    </a:srgbClr>
                  </a:outerShdw>
                </a:effectLst>
                <a:cs typeface="B Titr" panose="00000700000000000000" pitchFamily="2" charset="-78"/>
              </a:rPr>
              <a:t>ابزارهاي نظارتي مندرج در قوانين تخصصي</a:t>
            </a:r>
          </a:p>
          <a:p>
            <a:pPr algn="r" rtl="1"/>
            <a:endParaRPr lang="fa-IR" sz="60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endParaRPr lang="fa-IR" sz="2800" b="1" dirty="0">
              <a:ln w="0"/>
              <a:solidFill>
                <a:srgbClr val="002060"/>
              </a:solidFill>
              <a:effectLst>
                <a:outerShdw blurRad="38100" dist="38100" dir="2700000" algn="tl">
                  <a:srgbClr val="000000">
                    <a:alpha val="43137"/>
                  </a:srgbClr>
                </a:outerShdw>
              </a:effectLst>
              <a:cs typeface="B Titr" panose="00000700000000000000" pitchFamily="2" charset="-78"/>
            </a:endParaRPr>
          </a:p>
          <a:p>
            <a:pPr algn="r" rtl="1"/>
            <a:endParaRPr lang="fa-IR" sz="4400" b="1" dirty="0">
              <a:ln w="0"/>
              <a:solidFill>
                <a:srgbClr val="002060"/>
              </a:solidFill>
              <a:effectLst>
                <a:outerShdw blurRad="38100" dist="38100" dir="2700000" algn="tl">
                  <a:srgbClr val="000000">
                    <a:alpha val="43137"/>
                  </a:srgbClr>
                </a:outerShdw>
              </a:effectLst>
              <a:cs typeface="B Titr" panose="00000700000000000000" pitchFamily="2" charset="-78"/>
            </a:endParaRPr>
          </a:p>
          <a:p>
            <a:pPr algn="r" rtl="1"/>
            <a:endParaRPr lang="fa-IR" sz="4400" b="1" dirty="0">
              <a:ln w="0"/>
              <a:solidFill>
                <a:srgbClr val="002060"/>
              </a:solidFill>
              <a:effectLst>
                <a:outerShdw blurRad="38100" dist="38100" dir="2700000" algn="tl">
                  <a:srgbClr val="000000">
                    <a:alpha val="43137"/>
                  </a:srgbClr>
                </a:outerShdw>
              </a:effectLst>
              <a:cs typeface="B Titr" panose="00000700000000000000" pitchFamily="2" charset="-78"/>
            </a:endParaRPr>
          </a:p>
          <a:p>
            <a:pPr algn="r" rtl="1"/>
            <a:endParaRPr lang="fa-IR" sz="4400" b="1" dirty="0">
              <a:ln w="0"/>
              <a:solidFill>
                <a:srgbClr val="002060"/>
              </a:solidFill>
              <a:effectLst>
                <a:outerShdw blurRad="38100" dist="38100" dir="2700000" algn="tl">
                  <a:srgbClr val="000000">
                    <a:alpha val="43137"/>
                  </a:srgbClr>
                </a:outerShdw>
              </a:effectLst>
              <a:cs typeface="B Titr" panose="00000700000000000000" pitchFamily="2" charset="-78"/>
            </a:endParaRPr>
          </a:p>
          <a:p>
            <a:pPr algn="justLow" rtl="1">
              <a:tabLst>
                <a:tab pos="7083425" algn="l"/>
              </a:tabLst>
            </a:pPr>
            <a:r>
              <a:rPr lang="fa-IR" sz="11200" b="1" dirty="0">
                <a:ln w="0"/>
                <a:solidFill>
                  <a:schemeClr val="tx1"/>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t>11- تعيين نوع و ميزان جوائز و هرگونه امتياز ديگري که براي جلب سپرده‌هاي جاري يا پس‌انداز از طرف بانک‌ها عرضه مي‌گردد و تعيين ضوابط‌ براي تبليغات بانکها درا ين موارد.</a:t>
            </a:r>
          </a:p>
          <a:p>
            <a:pPr lvl="0" algn="justLow" rtl="1">
              <a:tabLst>
                <a:tab pos="7083425" algn="l"/>
              </a:tabLst>
            </a:pPr>
            <a:r>
              <a:rPr lang="fa-IR" sz="9600" b="1" dirty="0">
                <a:ln w="0"/>
                <a:solidFill>
                  <a:prstClr val="black"/>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t>12</a:t>
            </a:r>
            <a:r>
              <a:rPr lang="fa-IR" sz="11200" b="1" dirty="0">
                <a:ln w="0"/>
                <a:solidFill>
                  <a:schemeClr val="tx1"/>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t> - تعيين حداکثر نسبي تعهدات ناشي از افتتاح اعتبار اسنادي - ظهرنويسي يا ضمانت‌نامه‌هاي صادره از طرف بانک‌ها و نوع و ميزان وثيقه اين‌قبيل تعهدات</a:t>
            </a:r>
          </a:p>
          <a:p>
            <a:pPr lvl="0" algn="justLow" rtl="1">
              <a:tabLst>
                <a:tab pos="7083425" algn="l"/>
              </a:tabLst>
            </a:pPr>
            <a:r>
              <a:rPr lang="fa-IR" sz="11200" b="1" dirty="0">
                <a:ln w="0"/>
                <a:solidFill>
                  <a:schemeClr val="tx1"/>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t>13- رسيدگي به اختلافات اعضاي سامانه‌هاي پرداخت (</a:t>
            </a:r>
            <a:r>
              <a:rPr lang="fa-IR" sz="7200" b="1" dirty="0">
                <a:ln w="0"/>
                <a:solidFill>
                  <a:schemeClr val="tx1"/>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t>شتاب يا ساتنا چکاوک و ...</a:t>
            </a:r>
            <a:r>
              <a:rPr lang="fa-IR" sz="11200" b="1" dirty="0">
                <a:ln w="0"/>
                <a:solidFill>
                  <a:schemeClr val="tx1"/>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t>) بر اساس مقررات يا موافقت‌نامه‌هاي عضويت، نهاد داوري يا تشکيل کميسيون‌هاي مربوط</a:t>
            </a:r>
          </a:p>
          <a:p>
            <a:pPr algn="justLow" rtl="1">
              <a:tabLst>
                <a:tab pos="7083425" algn="l"/>
              </a:tabLst>
            </a:pPr>
            <a:endParaRPr lang="fa-IR" sz="7000" b="1" dirty="0">
              <a:ln w="0"/>
              <a:solidFill>
                <a:schemeClr val="tx1"/>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endParaRPr>
          </a:p>
          <a:p>
            <a:pPr algn="r" rtl="1"/>
            <a:endPar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endPar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endPar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endPar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r>
              <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rPr>
              <a:t>                      </a:t>
            </a:r>
          </a:p>
        </p:txBody>
      </p:sp>
    </p:spTree>
    <p:extLst>
      <p:ext uri="{BB962C8B-B14F-4D97-AF65-F5344CB8AC3E}">
        <p14:creationId xmlns:p14="http://schemas.microsoft.com/office/powerpoint/2010/main" val="19327649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5840" y="188640"/>
            <a:ext cx="7630616" cy="864096"/>
          </a:xfrm>
          <a:blipFill>
            <a:blip r:embed="rId3"/>
            <a:tile tx="0" ty="0" sx="100000" sy="100000" flip="none" algn="tl"/>
          </a:blipFill>
        </p:spPr>
        <p:txBody>
          <a:bodyPr>
            <a:normAutofit/>
          </a:bodyPr>
          <a:lstStyle/>
          <a:p>
            <a:pPr>
              <a:lnSpc>
                <a:spcPct val="150000"/>
              </a:lnSpc>
            </a:pPr>
            <a:r>
              <a:rPr lang="fa-IR" sz="2400" kern="0" dirty="0">
                <a:solidFill>
                  <a:prstClr val="black"/>
                </a:solidFill>
                <a:effectLst>
                  <a:glow rad="101600">
                    <a:srgbClr val="FFC000">
                      <a:alpha val="60000"/>
                    </a:srgbClr>
                  </a:glow>
                  <a:outerShdw blurRad="38100" dist="38100" dir="2700000" algn="tl">
                    <a:srgbClr val="000000">
                      <a:alpha val="43137"/>
                    </a:srgbClr>
                  </a:outerShdw>
                </a:effectLst>
                <a:latin typeface="Times New Roman" panose="02020603050405020304" pitchFamily="18" charset="0"/>
                <a:ea typeface="MS Mincho"/>
                <a:cs typeface="B Titr" panose="00000700000000000000" pitchFamily="2" charset="-78"/>
              </a:rPr>
              <a:t>بررسي و تحليل رابطه حقوقي بانک مرکزي با مؤسسات اعتباري</a:t>
            </a:r>
            <a:endParaRPr lang="fa-IR" sz="18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endParaRPr>
          </a:p>
        </p:txBody>
      </p:sp>
      <p:sp>
        <p:nvSpPr>
          <p:cNvPr id="3" name="Content Placeholder 2"/>
          <p:cNvSpPr>
            <a:spLocks noGrp="1"/>
          </p:cNvSpPr>
          <p:nvPr>
            <p:ph type="subTitle" idx="1"/>
          </p:nvPr>
        </p:nvSpPr>
        <p:spPr>
          <a:xfrm>
            <a:off x="1045840" y="1196752"/>
            <a:ext cx="7774632" cy="5400600"/>
          </a:xfrm>
        </p:spPr>
        <p:style>
          <a:lnRef idx="1">
            <a:schemeClr val="accent5"/>
          </a:lnRef>
          <a:fillRef idx="2">
            <a:schemeClr val="accent5"/>
          </a:fillRef>
          <a:effectRef idx="1">
            <a:schemeClr val="accent5"/>
          </a:effectRef>
          <a:fontRef idx="minor">
            <a:schemeClr val="dk1"/>
          </a:fontRef>
        </p:style>
        <p:txBody>
          <a:bodyPr>
            <a:normAutofit lnSpcReduction="10000"/>
            <a:scene3d>
              <a:camera prst="orthographicFront"/>
              <a:lightRig rig="threePt" dir="t"/>
            </a:scene3d>
            <a:sp3d extrusionH="57150">
              <a:bevelT w="38100" h="38100" prst="convex"/>
            </a:sp3d>
          </a:bodyPr>
          <a:lstStyle/>
          <a:p>
            <a:pPr lvl="0" algn="r" rtl="1">
              <a:lnSpc>
                <a:spcPct val="80000"/>
              </a:lnSpc>
              <a:tabLst>
                <a:tab pos="7083425" algn="l"/>
              </a:tabLst>
            </a:pPr>
            <a:r>
              <a:rPr lang="fa-IR" sz="2800" dirty="0">
                <a:ln w="0"/>
                <a:solidFill>
                  <a:srgbClr val="002060"/>
                </a:solidFill>
                <a:effectLst>
                  <a:outerShdw blurRad="38100" dist="25400" dir="5400000" algn="ctr" rotWithShape="0">
                    <a:srgbClr val="6E747A">
                      <a:alpha val="43000"/>
                    </a:srgbClr>
                  </a:outerShdw>
                </a:effectLst>
                <a:cs typeface="B Titr" panose="00000700000000000000" pitchFamily="2" charset="-78"/>
              </a:rPr>
              <a:t>اختيارات بانک مرکزي از باب مديريت امور پولي و اعتباري</a:t>
            </a:r>
          </a:p>
          <a:p>
            <a:pPr lvl="0" algn="justLow" rtl="1">
              <a:tabLst>
                <a:tab pos="7083425" algn="l"/>
              </a:tabLst>
            </a:pPr>
            <a:endParaRPr lang="fa-IR" sz="2400" b="1" dirty="0">
              <a:ln w="0"/>
              <a:solidFill>
                <a:prstClr val="black"/>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endParaRPr>
          </a:p>
          <a:p>
            <a:pPr lvl="0" algn="justLow" rtl="1">
              <a:tabLst>
                <a:tab pos="7083425" algn="l"/>
              </a:tabLst>
            </a:pPr>
            <a:r>
              <a:rPr lang="fa-IR" sz="2800" b="1" dirty="0">
                <a:ln w="0"/>
                <a:solidFill>
                  <a:prstClr val="black"/>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t>1</a:t>
            </a:r>
            <a:r>
              <a:rPr lang="fa-IR" sz="2400" b="1" dirty="0">
                <a:ln w="0"/>
                <a:solidFill>
                  <a:prstClr val="black"/>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t>- تعيين نحوه مصرف وجوه سپرده‌هاي پس‌انداز و سپرده‌هاي مشابه نزد بانک‌ها.</a:t>
            </a:r>
          </a:p>
          <a:p>
            <a:pPr lvl="0" algn="justLow" rtl="1">
              <a:tabLst>
                <a:tab pos="7083425" algn="l"/>
              </a:tabLst>
            </a:pPr>
            <a:r>
              <a:rPr lang="fa-IR" sz="2400" b="1" dirty="0">
                <a:ln w="0"/>
                <a:solidFill>
                  <a:prstClr val="black"/>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t>2 - تعيين حداکثر مجموع وام‌ها و اعتبارات بانکها به طور کلي يا در هر يک از رشته‌هاي مختلف.</a:t>
            </a:r>
          </a:p>
          <a:p>
            <a:pPr lvl="0" algn="justLow" rtl="1">
              <a:tabLst>
                <a:tab pos="7083425" algn="l"/>
              </a:tabLst>
            </a:pPr>
            <a:r>
              <a:rPr lang="fa-IR" sz="2400" b="1" dirty="0">
                <a:ln w="0"/>
                <a:solidFill>
                  <a:prstClr val="black"/>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t>3 - تعيين شرايط کلي اخذ وام بانک‌ها از اشخاص و صدور گواهي سپرده</a:t>
            </a:r>
          </a:p>
          <a:p>
            <a:pPr lvl="0" algn="justLow" rtl="1">
              <a:tabLst>
                <a:tab pos="7083425" algn="l"/>
              </a:tabLst>
            </a:pPr>
            <a:r>
              <a:rPr lang="fa-IR" sz="2400" b="1" dirty="0">
                <a:ln w="0"/>
                <a:solidFill>
                  <a:prstClr val="black"/>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t>4 - تعيين شرايط معاملات اقساطي که اعتبار آن از طرف بانک‌ها تأمين مي‌شود.</a:t>
            </a:r>
          </a:p>
          <a:p>
            <a:pPr lvl="0" algn="justLow" rtl="1">
              <a:tabLst>
                <a:tab pos="7083425" algn="l"/>
              </a:tabLst>
            </a:pPr>
            <a:r>
              <a:rPr lang="fa-IR" sz="2400" b="1" dirty="0">
                <a:ln w="0"/>
                <a:solidFill>
                  <a:prstClr val="black"/>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t>5 - تعيين نرخ رسمي تنزيل مجدد و بهره وامها که ممکن است بر حسب نوع وام و اوراق واسناد نرخهاي مختلف تعيين شود.</a:t>
            </a:r>
          </a:p>
          <a:p>
            <a:pPr lvl="0" algn="justLow" rtl="1">
              <a:tabLst>
                <a:tab pos="7083425" algn="l"/>
              </a:tabLst>
            </a:pPr>
            <a:r>
              <a:rPr lang="fa-IR" sz="2400" b="1" dirty="0">
                <a:ln w="0"/>
                <a:solidFill>
                  <a:prstClr val="black"/>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t>6 - تعيين نسبت مجموع سرمايه پرداخت شده و اندوخته بانکها به انواع داراييها</a:t>
            </a:r>
          </a:p>
          <a:p>
            <a:pPr lvl="0" algn="justLow" rtl="1"/>
            <a:endParaRPr lang="fa-IR" sz="1200" b="1" dirty="0">
              <a:ln w="0"/>
              <a:solidFill>
                <a:srgbClr val="002060"/>
              </a:solidFill>
              <a:effectLst>
                <a:outerShdw blurRad="38100" dist="38100" dir="2700000" algn="tl">
                  <a:srgbClr val="000000">
                    <a:alpha val="43137"/>
                  </a:srgbClr>
                </a:outerShdw>
              </a:effectLst>
              <a:cs typeface="B Titr" panose="00000700000000000000" pitchFamily="2" charset="-78"/>
            </a:endParaRPr>
          </a:p>
          <a:p>
            <a:pPr lvl="0" algn="justLow" rtl="1">
              <a:tabLst>
                <a:tab pos="7083425" algn="l"/>
              </a:tabLst>
            </a:pPr>
            <a:endParaRPr lang="fa-IR" sz="2000" b="1" dirty="0">
              <a:ln w="0"/>
              <a:solidFill>
                <a:prstClr val="black"/>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endParaRPr>
          </a:p>
          <a:p>
            <a:pPr lvl="0" algn="justLow" rtl="1">
              <a:tabLst>
                <a:tab pos="7083425" algn="l"/>
              </a:tabLst>
            </a:pPr>
            <a:endParaRPr lang="fa-IR" sz="2000" b="1" dirty="0">
              <a:ln w="0"/>
              <a:solidFill>
                <a:prstClr val="black"/>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endParaRPr>
          </a:p>
          <a:p>
            <a:pPr lvl="0" algn="justLow" rtl="1">
              <a:tabLst>
                <a:tab pos="7083425" algn="l"/>
              </a:tabLst>
            </a:pPr>
            <a:endParaRPr lang="fa-IR" sz="2400" b="1" dirty="0">
              <a:ln w="0"/>
              <a:solidFill>
                <a:prstClr val="black"/>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endParaRPr>
          </a:p>
        </p:txBody>
      </p:sp>
    </p:spTree>
    <p:extLst>
      <p:ext uri="{BB962C8B-B14F-4D97-AF65-F5344CB8AC3E}">
        <p14:creationId xmlns:p14="http://schemas.microsoft.com/office/powerpoint/2010/main" val="220728406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5840" y="188640"/>
            <a:ext cx="7630616" cy="864096"/>
          </a:xfrm>
          <a:blipFill>
            <a:blip r:embed="rId3"/>
            <a:tile tx="0" ty="0" sx="100000" sy="100000" flip="none" algn="tl"/>
          </a:blipFill>
        </p:spPr>
        <p:txBody>
          <a:bodyPr>
            <a:normAutofit/>
          </a:bodyPr>
          <a:lstStyle/>
          <a:p>
            <a:pPr>
              <a:lnSpc>
                <a:spcPct val="150000"/>
              </a:lnSpc>
            </a:pPr>
            <a:r>
              <a:rPr lang="fa-IR" sz="2400" kern="0" dirty="0">
                <a:solidFill>
                  <a:prstClr val="black"/>
                </a:solidFill>
                <a:effectLst>
                  <a:glow rad="101600">
                    <a:srgbClr val="FFC000">
                      <a:alpha val="60000"/>
                    </a:srgbClr>
                  </a:glow>
                  <a:outerShdw blurRad="38100" dist="38100" dir="2700000" algn="tl">
                    <a:srgbClr val="000000">
                      <a:alpha val="43137"/>
                    </a:srgbClr>
                  </a:outerShdw>
                </a:effectLst>
                <a:latin typeface="Times New Roman" panose="02020603050405020304" pitchFamily="18" charset="0"/>
                <a:ea typeface="MS Mincho"/>
                <a:cs typeface="B Titr" panose="00000700000000000000" pitchFamily="2" charset="-78"/>
              </a:rPr>
              <a:t>بررسي و تحليل رابطه حقوقي بانک مرکزي با مؤسسات اعتباري</a:t>
            </a:r>
            <a:endParaRPr lang="fa-IR" sz="18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endParaRPr>
          </a:p>
        </p:txBody>
      </p:sp>
      <p:sp>
        <p:nvSpPr>
          <p:cNvPr id="3" name="Content Placeholder 2"/>
          <p:cNvSpPr>
            <a:spLocks noGrp="1"/>
          </p:cNvSpPr>
          <p:nvPr>
            <p:ph type="subTitle" idx="1"/>
          </p:nvPr>
        </p:nvSpPr>
        <p:spPr>
          <a:xfrm>
            <a:off x="1045840" y="1196752"/>
            <a:ext cx="7774632" cy="5400600"/>
          </a:xfrm>
        </p:spPr>
        <p:style>
          <a:lnRef idx="1">
            <a:schemeClr val="accent5"/>
          </a:lnRef>
          <a:fillRef idx="2">
            <a:schemeClr val="accent5"/>
          </a:fillRef>
          <a:effectRef idx="1">
            <a:schemeClr val="accent5"/>
          </a:effectRef>
          <a:fontRef idx="minor">
            <a:schemeClr val="dk1"/>
          </a:fontRef>
        </p:style>
        <p:txBody>
          <a:bodyPr>
            <a:normAutofit/>
            <a:scene3d>
              <a:camera prst="orthographicFront"/>
              <a:lightRig rig="threePt" dir="t"/>
            </a:scene3d>
            <a:sp3d extrusionH="57150">
              <a:bevelT w="38100" h="38100" prst="convex"/>
            </a:sp3d>
          </a:bodyPr>
          <a:lstStyle/>
          <a:p>
            <a:pPr lvl="0" algn="r" rtl="1">
              <a:lnSpc>
                <a:spcPct val="80000"/>
              </a:lnSpc>
              <a:tabLst>
                <a:tab pos="7083425" algn="l"/>
              </a:tabLst>
            </a:pPr>
            <a:r>
              <a:rPr lang="fa-IR" sz="2800" dirty="0">
                <a:ln w="0"/>
                <a:solidFill>
                  <a:srgbClr val="002060"/>
                </a:solidFill>
                <a:effectLst>
                  <a:outerShdw blurRad="38100" dist="25400" dir="5400000" algn="ctr" rotWithShape="0">
                    <a:srgbClr val="6E747A">
                      <a:alpha val="43000"/>
                    </a:srgbClr>
                  </a:outerShdw>
                </a:effectLst>
                <a:cs typeface="B Titr" panose="00000700000000000000" pitchFamily="2" charset="-78"/>
              </a:rPr>
              <a:t>اختيارات بانک مرکزي از باب مديريت امور پولي و اعتباري</a:t>
            </a:r>
          </a:p>
          <a:p>
            <a:pPr lvl="0" algn="justLow" rtl="1">
              <a:tabLst>
                <a:tab pos="7083425" algn="l"/>
              </a:tabLst>
            </a:pPr>
            <a:endParaRPr lang="fa-IR" sz="2400" b="1" dirty="0">
              <a:ln w="0"/>
              <a:solidFill>
                <a:prstClr val="black"/>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endParaRPr>
          </a:p>
          <a:p>
            <a:pPr lvl="0" algn="justLow" rtl="1"/>
            <a:endParaRPr lang="fa-IR" sz="1200" b="1" dirty="0">
              <a:ln w="0"/>
              <a:solidFill>
                <a:srgbClr val="002060"/>
              </a:solidFill>
              <a:effectLst>
                <a:outerShdw blurRad="38100" dist="38100" dir="2700000" algn="tl">
                  <a:srgbClr val="000000">
                    <a:alpha val="43137"/>
                  </a:srgbClr>
                </a:outerShdw>
              </a:effectLst>
              <a:cs typeface="B Titr" panose="00000700000000000000" pitchFamily="2" charset="-78"/>
            </a:endParaRPr>
          </a:p>
          <a:p>
            <a:pPr lvl="0" algn="justLow" rtl="1"/>
            <a:endParaRPr lang="fa-IR" sz="1200" b="1" dirty="0">
              <a:ln w="0"/>
              <a:solidFill>
                <a:srgbClr val="002060"/>
              </a:solidFill>
              <a:effectLst>
                <a:outerShdw blurRad="38100" dist="38100" dir="2700000" algn="tl">
                  <a:srgbClr val="000000">
                    <a:alpha val="43137"/>
                  </a:srgbClr>
                </a:outerShdw>
              </a:effectLst>
              <a:cs typeface="B Titr" panose="00000700000000000000" pitchFamily="2" charset="-78"/>
            </a:endParaRPr>
          </a:p>
          <a:p>
            <a:pPr lvl="0" algn="justLow" rtl="1">
              <a:tabLst>
                <a:tab pos="7083425" algn="l"/>
              </a:tabLst>
            </a:pPr>
            <a:r>
              <a:rPr lang="fa-IR" sz="2800" b="1" dirty="0">
                <a:ln w="0"/>
                <a:solidFill>
                  <a:prstClr val="black"/>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t>7 - تعيين نسبت دارايي‌هاي آني بانک‌ها به کليه دارايي‌ها يا به انواع بدهي‌ها آنها بر حسب نوع فعاليت بانک‌ها يا ساير ضوابط به تشخيص بانک‌مرکزي ايران.</a:t>
            </a:r>
          </a:p>
          <a:p>
            <a:pPr lvl="0" algn="justLow" rtl="1">
              <a:tabLst>
                <a:tab pos="7083425" algn="l"/>
              </a:tabLst>
            </a:pPr>
            <a:r>
              <a:rPr lang="fa-IR" sz="2800" b="1" dirty="0">
                <a:ln w="0"/>
                <a:solidFill>
                  <a:prstClr val="black"/>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t>8 - تعيين نسبت و نرخ بهره سپرده قانوني بانکها نزد بانک مرکزي ايران که ممکن است بر حسب ترکيب و نوع فعاليت بانکها نسبت‌هاي متفاوتي‌براي آن تعيين گردد.</a:t>
            </a:r>
          </a:p>
          <a:p>
            <a:pPr lvl="0" algn="justLow" rtl="1">
              <a:tabLst>
                <a:tab pos="7083425" algn="l"/>
              </a:tabLst>
            </a:pPr>
            <a:r>
              <a:rPr lang="fa-IR" sz="2800" b="1" dirty="0">
                <a:ln w="0"/>
                <a:solidFill>
                  <a:prstClr val="black"/>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t>10- راهبري سامانه‌هاي تبادل و تسويه وجوه (ساتنا، پايا، شتاب، صياد، چکاوک ...)</a:t>
            </a:r>
          </a:p>
          <a:p>
            <a:pPr lvl="0" algn="justLow" rtl="1">
              <a:tabLst>
                <a:tab pos="7083425" algn="l"/>
              </a:tabLst>
            </a:pPr>
            <a:endParaRPr lang="fa-IR" sz="2000" b="1" dirty="0">
              <a:ln w="0"/>
              <a:solidFill>
                <a:prstClr val="black"/>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endParaRPr>
          </a:p>
          <a:p>
            <a:pPr lvl="0" algn="justLow" rtl="1">
              <a:tabLst>
                <a:tab pos="7083425" algn="l"/>
              </a:tabLst>
            </a:pPr>
            <a:endParaRPr lang="fa-IR" sz="2400" b="1" dirty="0">
              <a:ln w="0"/>
              <a:solidFill>
                <a:prstClr val="black"/>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endParaRPr>
          </a:p>
        </p:txBody>
      </p:sp>
    </p:spTree>
    <p:extLst>
      <p:ext uri="{BB962C8B-B14F-4D97-AF65-F5344CB8AC3E}">
        <p14:creationId xmlns:p14="http://schemas.microsoft.com/office/powerpoint/2010/main" val="132055822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5840" y="188640"/>
            <a:ext cx="7630616" cy="864096"/>
          </a:xfrm>
          <a:blipFill>
            <a:blip r:embed="rId3"/>
            <a:tile tx="0" ty="0" sx="100000" sy="100000" flip="none" algn="tl"/>
          </a:blipFill>
        </p:spPr>
        <p:txBody>
          <a:bodyPr>
            <a:normAutofit/>
          </a:bodyPr>
          <a:lstStyle/>
          <a:p>
            <a:pPr>
              <a:lnSpc>
                <a:spcPct val="150000"/>
              </a:lnSpc>
            </a:pPr>
            <a:r>
              <a:rPr lang="fa-IR" sz="2400" kern="0" dirty="0">
                <a:solidFill>
                  <a:prstClr val="black"/>
                </a:solidFill>
                <a:effectLst>
                  <a:glow rad="101600">
                    <a:srgbClr val="FFC000">
                      <a:alpha val="60000"/>
                    </a:srgbClr>
                  </a:glow>
                  <a:outerShdw blurRad="38100" dist="38100" dir="2700000" algn="tl">
                    <a:srgbClr val="000000">
                      <a:alpha val="43137"/>
                    </a:srgbClr>
                  </a:outerShdw>
                </a:effectLst>
                <a:latin typeface="Times New Roman" panose="02020603050405020304" pitchFamily="18" charset="0"/>
                <a:ea typeface="MS Mincho"/>
                <a:cs typeface="B Titr" panose="00000700000000000000" pitchFamily="2" charset="-78"/>
              </a:rPr>
              <a:t>بررسي و تحليل رابطه حقوقي بانک مرکزي با مؤسسات اعتباري</a:t>
            </a:r>
            <a:endParaRPr lang="fa-IR" sz="18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endParaRPr>
          </a:p>
        </p:txBody>
      </p:sp>
      <p:sp>
        <p:nvSpPr>
          <p:cNvPr id="3" name="Content Placeholder 2"/>
          <p:cNvSpPr>
            <a:spLocks noGrp="1"/>
          </p:cNvSpPr>
          <p:nvPr>
            <p:ph type="subTitle" idx="1"/>
          </p:nvPr>
        </p:nvSpPr>
        <p:spPr>
          <a:xfrm>
            <a:off x="1045840" y="1268760"/>
            <a:ext cx="7774632" cy="5328592"/>
          </a:xfrm>
        </p:spPr>
        <p:style>
          <a:lnRef idx="1">
            <a:schemeClr val="accent5"/>
          </a:lnRef>
          <a:fillRef idx="2">
            <a:schemeClr val="accent5"/>
          </a:fillRef>
          <a:effectRef idx="1">
            <a:schemeClr val="accent5"/>
          </a:effectRef>
          <a:fontRef idx="minor">
            <a:schemeClr val="dk1"/>
          </a:fontRef>
        </p:style>
        <p:txBody>
          <a:bodyPr>
            <a:normAutofit fontScale="25000" lnSpcReduction="20000"/>
            <a:scene3d>
              <a:camera prst="orthographicFront"/>
              <a:lightRig rig="threePt" dir="t"/>
            </a:scene3d>
            <a:sp3d extrusionH="57150">
              <a:bevelT w="38100" h="38100" prst="convex"/>
            </a:sp3d>
          </a:bodyPr>
          <a:lstStyle/>
          <a:p>
            <a:pPr algn="r" rtl="1"/>
            <a:r>
              <a:rPr lang="fa-IR" sz="9600" dirty="0">
                <a:ln w="0"/>
                <a:solidFill>
                  <a:srgbClr val="002060"/>
                </a:solidFill>
                <a:effectLst>
                  <a:outerShdw blurRad="38100" dist="25400" dir="5400000" algn="ctr" rotWithShape="0">
                    <a:srgbClr val="6E747A">
                      <a:alpha val="43000"/>
                    </a:srgbClr>
                  </a:outerShdw>
                </a:effectLst>
                <a:cs typeface="B Titr" panose="00000700000000000000" pitchFamily="2" charset="-78"/>
              </a:rPr>
              <a:t>ضمانت اجرا و اعمال مجازات‌ها</a:t>
            </a:r>
          </a:p>
          <a:p>
            <a:pPr algn="r" rtl="1"/>
            <a:endParaRPr lang="fa-IR" sz="72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r>
              <a:rPr lang="fa-IR" sz="7200" dirty="0">
                <a:ln w="0"/>
                <a:solidFill>
                  <a:srgbClr val="002060"/>
                </a:solidFill>
                <a:effectLst>
                  <a:outerShdw blurRad="38100" dist="25400" dir="5400000" algn="ctr" rotWithShape="0">
                    <a:srgbClr val="6E747A">
                      <a:alpha val="43000"/>
                    </a:srgbClr>
                  </a:outerShdw>
                </a:effectLst>
                <a:cs typeface="B Titr" panose="00000700000000000000" pitchFamily="2" charset="-78"/>
              </a:rPr>
              <a:t>حسب مورد در مورد جرايم يا تخلفات :</a:t>
            </a:r>
          </a:p>
          <a:p>
            <a:pPr algn="r" rtl="1"/>
            <a:endParaRPr lang="fa-IR" sz="45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endParaRPr lang="fa-IR" sz="45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endParaRPr lang="fa-IR" sz="45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endParaRPr lang="fa-IR" sz="3600" dirty="0">
              <a:ln w="0"/>
              <a:solidFill>
                <a:srgbClr val="002060"/>
              </a:solidFill>
              <a:effectLst>
                <a:outerShdw blurRad="38100" dist="25400" dir="5400000" algn="ctr" rotWithShape="0">
                  <a:srgbClr val="6E747A">
                    <a:alpha val="43000"/>
                  </a:srgbClr>
                </a:outerShdw>
              </a:effectLst>
              <a:latin typeface="mitra" panose="00000500000000000000" pitchFamily="2" charset="-78"/>
              <a:cs typeface="B Titr" panose="00000700000000000000" pitchFamily="2" charset="-78"/>
            </a:endParaRPr>
          </a:p>
          <a:p>
            <a:pPr lvl="0" algn="r" rtl="1"/>
            <a:r>
              <a:rPr lang="fa-IR" sz="8000" b="1" dirty="0">
                <a:ln w="0"/>
                <a:solidFill>
                  <a:prstClr val="black"/>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t>۱ـ ارجاع موضوع به هيأت انتظامي</a:t>
            </a:r>
          </a:p>
          <a:p>
            <a:pPr algn="r" rtl="1"/>
            <a:r>
              <a:rPr lang="fa-IR" sz="8000" b="1" dirty="0">
                <a:ln w="0"/>
                <a:solidFill>
                  <a:prstClr val="black"/>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t>2- اعمال محدوديت، ممنوعيت توزيع سود و اندوخته‌ها بين سهامداران مؤثر، سلب حق رأي از آنها به‌طور موقت و سلب حق تقدم خريد از سهامداران مؤثر</a:t>
            </a:r>
            <a:br>
              <a:rPr lang="fa-IR" sz="8000" b="1" dirty="0">
                <a:ln w="0"/>
                <a:solidFill>
                  <a:prstClr val="black"/>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br>
            <a:br>
              <a:rPr lang="fa-IR" sz="8000" b="1" dirty="0">
                <a:ln w="0"/>
                <a:solidFill>
                  <a:prstClr val="black"/>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br>
            <a:r>
              <a:rPr lang="fa-IR" sz="8000" b="1" dirty="0">
                <a:ln w="0"/>
                <a:solidFill>
                  <a:prstClr val="black"/>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t>3ـ تعليق موقت مجوز بخشي از فعاليت براي مدت معين و يا لغو مجوز فعاليت</a:t>
            </a:r>
            <a:br>
              <a:rPr lang="fa-IR" sz="8000" b="1" dirty="0">
                <a:ln w="0"/>
                <a:solidFill>
                  <a:prstClr val="black"/>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br>
            <a:br>
              <a:rPr lang="fa-IR" sz="8000" b="1" dirty="0">
                <a:ln w="0"/>
                <a:solidFill>
                  <a:prstClr val="black"/>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br>
            <a:r>
              <a:rPr lang="fa-IR" sz="8000" b="1" dirty="0">
                <a:ln w="0"/>
                <a:solidFill>
                  <a:prstClr val="black"/>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t>4ـ اعمال محدوديت يا ممنوعيت پرداخت پاداش و مزاياي مديران</a:t>
            </a:r>
            <a:br>
              <a:rPr lang="fa-IR" sz="8000" b="1" dirty="0">
                <a:ln w="0"/>
                <a:solidFill>
                  <a:prstClr val="black"/>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br>
            <a:br>
              <a:rPr lang="fa-IR" sz="8000" b="1" dirty="0">
                <a:ln w="0"/>
                <a:solidFill>
                  <a:prstClr val="black"/>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br>
            <a:r>
              <a:rPr lang="fa-IR" sz="8000" b="1" dirty="0">
                <a:ln w="0"/>
                <a:solidFill>
                  <a:prstClr val="black"/>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t>5ـ سلب صلاحيت حرفه‌اي مديران عامل و اعضاي هيأت مديره</a:t>
            </a:r>
          </a:p>
          <a:p>
            <a:pPr lvl="0" algn="justLow" rtl="1">
              <a:tabLst>
                <a:tab pos="7083425" algn="l"/>
              </a:tabLst>
            </a:pPr>
            <a:r>
              <a:rPr lang="fa-IR" sz="8000" b="1" dirty="0">
                <a:ln w="0"/>
                <a:solidFill>
                  <a:prstClr val="black"/>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t>6- محدود کردن بانک‌ها به انجام يک يا چند نوع از فعاليت‌هاي مربوط به طور موقت يا دائم</a:t>
            </a:r>
            <a:r>
              <a:rPr lang="fa-IR" sz="7200" b="1" dirty="0">
                <a:ln w="0"/>
                <a:solidFill>
                  <a:prstClr val="black"/>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t>.</a:t>
            </a:r>
          </a:p>
          <a:p>
            <a:pPr lvl="0" algn="justLow" rtl="1">
              <a:tabLst>
                <a:tab pos="7083425" algn="l"/>
              </a:tabLst>
            </a:pPr>
            <a:r>
              <a:rPr lang="fa-IR" sz="7200" b="1" dirty="0">
                <a:ln w="0"/>
                <a:solidFill>
                  <a:prstClr val="black"/>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t>7- </a:t>
            </a:r>
            <a:r>
              <a:rPr lang="fa-IR" sz="8000" b="1" dirty="0">
                <a:ln w="0"/>
                <a:solidFill>
                  <a:prstClr val="black"/>
                </a:solidFill>
                <a:effectLst>
                  <a:glow rad="101600">
                    <a:srgbClr val="FFFF00">
                      <a:alpha val="60000"/>
                    </a:srgbClr>
                  </a:glow>
                  <a:outerShdw blurRad="38100" dist="38100" dir="2700000" algn="tl">
                    <a:srgbClr val="000000">
                      <a:alpha val="43137"/>
                    </a:srgbClr>
                  </a:outerShdw>
                </a:effectLst>
                <a:latin typeface="Vazir" panose="020B0603030804020204" pitchFamily="34" charset="-78"/>
                <a:cs typeface="Vazir" panose="020B0603030804020204" pitchFamily="34" charset="-78"/>
              </a:rPr>
              <a:t>اعمال مجازت هاي قانون مجازات اسلامي در مورد اشخاص حقوقي يا مديران آن‌ها</a:t>
            </a:r>
          </a:p>
          <a:p>
            <a:pPr algn="r" rtl="1"/>
            <a:endParaRPr lang="fa-IR" sz="2800" dirty="0">
              <a:solidFill>
                <a:srgbClr val="212529"/>
              </a:solidFill>
              <a:latin typeface="mitra" panose="00000500000000000000" pitchFamily="2" charset="-78"/>
              <a:cs typeface="mitra" panose="00000500000000000000" pitchFamily="2" charset="-78"/>
            </a:endParaRPr>
          </a:p>
          <a:p>
            <a:pPr algn="r" rtl="1"/>
            <a:endPar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endPar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endPar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r>
              <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rPr>
              <a:t>                      </a:t>
            </a:r>
          </a:p>
        </p:txBody>
      </p:sp>
    </p:spTree>
    <p:extLst>
      <p:ext uri="{BB962C8B-B14F-4D97-AF65-F5344CB8AC3E}">
        <p14:creationId xmlns:p14="http://schemas.microsoft.com/office/powerpoint/2010/main" val="302890473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94420" y="32058"/>
            <a:ext cx="8229600" cy="936104"/>
          </a:xfrm>
        </p:spPr>
        <p:txBody>
          <a:bodyPr>
            <a:normAutofit/>
          </a:bodyPr>
          <a:lstStyle/>
          <a:p>
            <a:r>
              <a:rPr lang="fa-IR" sz="5400" dirty="0">
                <a:solidFill>
                  <a:srgbClr val="00B0F0"/>
                </a:solidFill>
                <a:effectLst>
                  <a:glow rad="63500">
                    <a:schemeClr val="accent2">
                      <a:satMod val="175000"/>
                      <a:alpha val="40000"/>
                    </a:schemeClr>
                  </a:glow>
                  <a:outerShdw blurRad="38100" dist="38100" dir="2700000" algn="tl">
                    <a:srgbClr val="000000">
                      <a:alpha val="43137"/>
                    </a:srgbClr>
                  </a:outerShdw>
                </a:effectLst>
                <a:latin typeface="IranNastaliq" panose="02020505000000020003" pitchFamily="18" charset="0"/>
                <a:cs typeface="IranNastaliq" panose="02020505000000020003" pitchFamily="18" charset="0"/>
              </a:rPr>
              <a:t>سپاس از همراهي شما</a:t>
            </a:r>
          </a:p>
        </p:txBody>
      </p:sp>
      <p:sp>
        <p:nvSpPr>
          <p:cNvPr id="3" name="Content Placeholder 2"/>
          <p:cNvSpPr>
            <a:spLocks noGrp="1"/>
          </p:cNvSpPr>
          <p:nvPr>
            <p:ph idx="1"/>
          </p:nvPr>
        </p:nvSpPr>
        <p:spPr>
          <a:xfrm>
            <a:off x="1331640" y="1268760"/>
            <a:ext cx="7355160" cy="4857403"/>
          </a:xfrm>
          <a:blipFill>
            <a:blip r:embed="rId3"/>
            <a:tile tx="0" ty="0" sx="100000" sy="100000" flip="none" algn="tl"/>
          </a:blipFill>
        </p:spPr>
        <p:txBody>
          <a:bodyPr>
            <a:normAutofit/>
            <a:scene3d>
              <a:camera prst="orthographicFront"/>
              <a:lightRig rig="threePt" dir="t"/>
            </a:scene3d>
            <a:sp3d extrusionH="57150">
              <a:bevelT h="25400" prst="softRound"/>
            </a:sp3d>
          </a:bodyPr>
          <a:lstStyle/>
          <a:p>
            <a:pPr algn="ctr" rtl="1"/>
            <a:r>
              <a:rPr lang="fa-IR" sz="8000" dirty="0">
                <a:effectLst>
                  <a:glow rad="101600">
                    <a:srgbClr val="FFFF00">
                      <a:alpha val="60000"/>
                    </a:srgbClr>
                  </a:glow>
                </a:effectLst>
                <a:cs typeface="B Esfehan" panose="00000700000000000000" pitchFamily="2" charset="-78"/>
              </a:rPr>
              <a:t> </a:t>
            </a:r>
          </a:p>
          <a:p>
            <a:pPr algn="ctr" rtl="1"/>
            <a:r>
              <a:rPr lang="fa-IR" sz="8000" dirty="0">
                <a:solidFill>
                  <a:srgbClr val="00B0F0"/>
                </a:solidFill>
                <a:effectLst>
                  <a:glow rad="101600">
                    <a:srgbClr val="FFFF00">
                      <a:alpha val="60000"/>
                    </a:srgbClr>
                  </a:glow>
                </a:effectLst>
                <a:cs typeface="B Esfehan" panose="00000700000000000000" pitchFamily="2" charset="-78"/>
              </a:rPr>
              <a:t>و من‌الله‌التوفيق</a:t>
            </a:r>
          </a:p>
        </p:txBody>
      </p:sp>
    </p:spTree>
    <p:extLst>
      <p:ext uri="{BB962C8B-B14F-4D97-AF65-F5344CB8AC3E}">
        <p14:creationId xmlns:p14="http://schemas.microsoft.com/office/powerpoint/2010/main" val="2694839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15616" y="116632"/>
            <a:ext cx="7700392" cy="792088"/>
          </a:xfrm>
          <a:blipFill>
            <a:blip r:embed="rId3"/>
            <a:tile tx="0" ty="0" sx="100000" sy="100000" flip="none" algn="tl"/>
          </a:blipFill>
        </p:spPr>
        <p:txBody>
          <a:bodyPr>
            <a:normAutofit/>
          </a:bodyPr>
          <a:lstStyle/>
          <a:p>
            <a:r>
              <a:rPr lang="fa-IR" sz="2800" b="1" dirty="0">
                <a:ln w="13462">
                  <a:solidFill>
                    <a:prstClr val="white"/>
                  </a:solidFill>
                  <a:prstDash val="solid"/>
                </a:ln>
                <a:solidFill>
                  <a:prstClr val="black">
                    <a:lumMod val="85000"/>
                    <a:lumOff val="15000"/>
                  </a:prstClr>
                </a:solidFill>
                <a:effectLst>
                  <a:glow rad="101600">
                    <a:schemeClr val="accent6">
                      <a:satMod val="175000"/>
                      <a:alpha val="40000"/>
                    </a:schemeClr>
                  </a:glow>
                  <a:outerShdw dist="38100" dir="2700000" algn="bl" rotWithShape="0">
                    <a:srgbClr val="4BACC6"/>
                  </a:outerShdw>
                </a:effectLst>
                <a:cs typeface="B Titr" panose="00000700000000000000" pitchFamily="2" charset="-78"/>
              </a:rPr>
              <a:t>تعريف و تبيين مفهوم مسؤليت، مصاديق و مفاهيم مشابه </a:t>
            </a:r>
          </a:p>
        </p:txBody>
      </p:sp>
      <p:sp>
        <p:nvSpPr>
          <p:cNvPr id="5" name="Subtitle 4"/>
          <p:cNvSpPr>
            <a:spLocks noGrp="1"/>
          </p:cNvSpPr>
          <p:nvPr>
            <p:ph type="subTitle" idx="1"/>
          </p:nvPr>
        </p:nvSpPr>
        <p:spPr>
          <a:xfrm>
            <a:off x="1115616" y="1124744"/>
            <a:ext cx="7700392" cy="5400600"/>
          </a:xfrm>
        </p:spPr>
        <p:txBody>
          <a:bodyPr>
            <a:normAutofit/>
          </a:bodyPr>
          <a:lstStyle/>
          <a:p>
            <a:pPr algn="r" rtl="1"/>
            <a:r>
              <a:rPr lang="fa-IR" sz="2800" dirty="0">
                <a:solidFill>
                  <a:srgbClr val="002060"/>
                </a:solidFill>
                <a:latin typeface="BNazanin"/>
                <a:cs typeface="B Titr" panose="00000700000000000000" pitchFamily="2" charset="-78"/>
              </a:rPr>
              <a:t>مسؤليت (</a:t>
            </a:r>
            <a:r>
              <a:rPr lang="fa-IR" sz="2000" dirty="0">
                <a:solidFill>
                  <a:srgbClr val="002060"/>
                </a:solidFill>
                <a:latin typeface="BNazanin"/>
                <a:cs typeface="B Titr" panose="00000700000000000000" pitchFamily="2" charset="-78"/>
              </a:rPr>
              <a:t>مدني/جزايي</a:t>
            </a:r>
            <a:r>
              <a:rPr lang="fa-IR" sz="2800" dirty="0">
                <a:solidFill>
                  <a:srgbClr val="002060"/>
                </a:solidFill>
                <a:latin typeface="BNazanin"/>
                <a:cs typeface="B Titr" panose="00000700000000000000" pitchFamily="2" charset="-78"/>
              </a:rPr>
              <a:t>) و جبران خسارات:</a:t>
            </a:r>
          </a:p>
          <a:p>
            <a:pPr algn="r" rtl="1"/>
            <a:endParaRPr lang="fa-IR" sz="2800" dirty="0">
              <a:latin typeface="BNazanin"/>
            </a:endParaRPr>
          </a:p>
        </p:txBody>
      </p:sp>
      <p:graphicFrame>
        <p:nvGraphicFramePr>
          <p:cNvPr id="6" name="Diagram 5"/>
          <p:cNvGraphicFramePr/>
          <p:nvPr>
            <p:extLst>
              <p:ext uri="{D42A27DB-BD31-4B8C-83A1-F6EECF244321}">
                <p14:modId xmlns:p14="http://schemas.microsoft.com/office/powerpoint/2010/main" val="1730155977"/>
              </p:ext>
            </p:extLst>
          </p:nvPr>
        </p:nvGraphicFramePr>
        <p:xfrm>
          <a:off x="1619672" y="2132856"/>
          <a:ext cx="6984776" cy="367240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95755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type="subTitle" idx="1"/>
          </p:nvPr>
        </p:nvSpPr>
        <p:spPr>
          <a:xfrm>
            <a:off x="1114500" y="1052736"/>
            <a:ext cx="7777980" cy="5400600"/>
          </a:xfrm>
        </p:spPr>
        <p:txBody>
          <a:bodyPr>
            <a:normAutofit/>
          </a:bodyPr>
          <a:lstStyle/>
          <a:p>
            <a:pPr algn="just" rtl="1">
              <a:lnSpc>
                <a:spcPct val="200000"/>
              </a:lnSpc>
            </a:pPr>
            <a:r>
              <a:rPr lang="fa-IR" sz="2800" b="1" dirty="0">
                <a:ln/>
                <a:solidFill>
                  <a:srgbClr val="002060"/>
                </a:solidFill>
                <a:effectLst>
                  <a:outerShdw blurRad="38100" dist="19050" dir="2700000" algn="tl" rotWithShape="0">
                    <a:schemeClr val="dk1">
                      <a:lumMod val="50000"/>
                      <a:alpha val="40000"/>
                    </a:schemeClr>
                  </a:outerShdw>
                </a:effectLst>
                <a:latin typeface="Shabnam"/>
                <a:cs typeface="B Titr" panose="00000700000000000000" pitchFamily="2" charset="-78"/>
              </a:rPr>
              <a:t>مسئوليت مدني</a:t>
            </a:r>
            <a:r>
              <a:rPr lang="fa-IR" sz="2400" dirty="0">
                <a:solidFill>
                  <a:srgbClr val="002060"/>
                </a:solidFill>
                <a:cs typeface="B Titr" panose="00000700000000000000" pitchFamily="2" charset="-78"/>
              </a:rPr>
              <a:t>: </a:t>
            </a:r>
          </a:p>
          <a:p>
            <a:pPr algn="justLow" rtl="1"/>
            <a:r>
              <a:rPr lang="fa-IR" sz="2600" b="1" dirty="0">
                <a:solidFill>
                  <a:srgbClr val="002060"/>
                </a:solidFill>
                <a:latin typeface="Times New Roman" panose="02020603050405020304" pitchFamily="18" charset="0"/>
                <a:ea typeface="Times New Roman" panose="02020603050405020304" pitchFamily="18" charset="0"/>
                <a:cs typeface="B Nikoo" panose="00000400000000000000" pitchFamily="2" charset="-78"/>
              </a:rPr>
              <a:t>تعهد قانوني شخص است براي رفع ضرري که به ديگري وارد کرده است، خواه اين ضرر، ناشي از تقصير خود وي باشد يا ناشي از فعاليت او                 </a:t>
            </a:r>
            <a:r>
              <a:rPr lang="fa-IR" sz="2000" dirty="0">
                <a:solidFill>
                  <a:schemeClr val="tx1"/>
                </a:solidFill>
              </a:rPr>
              <a:t>(</a:t>
            </a:r>
            <a:r>
              <a:rPr lang="fa-IR" sz="1600" dirty="0">
                <a:solidFill>
                  <a:schemeClr val="tx1"/>
                </a:solidFill>
              </a:rPr>
              <a:t>دکتر لنگرودي</a:t>
            </a:r>
            <a:r>
              <a:rPr lang="fa-IR" sz="2000" dirty="0">
                <a:solidFill>
                  <a:schemeClr val="tx1"/>
                </a:solidFill>
              </a:rPr>
              <a:t>)</a:t>
            </a:r>
          </a:p>
          <a:p>
            <a:pPr algn="just" rtl="1"/>
            <a:endParaRPr lang="fa-IR" sz="2400" dirty="0"/>
          </a:p>
          <a:p>
            <a:pPr algn="just" rtl="1"/>
            <a:endParaRPr lang="fa-IR" sz="2400" dirty="0"/>
          </a:p>
          <a:p>
            <a:pPr algn="just" rtl="1"/>
            <a:endParaRPr lang="fa-IR" sz="2400" dirty="0"/>
          </a:p>
          <a:p>
            <a:pPr algn="just" rtl="1"/>
            <a:endParaRPr lang="fa-IR" sz="2400" dirty="0"/>
          </a:p>
          <a:p>
            <a:pPr algn="justLow" rtl="1"/>
            <a:r>
              <a:rPr lang="fa-IR" sz="2800" b="1" dirty="0">
                <a:solidFill>
                  <a:srgbClr val="002060"/>
                </a:solidFill>
                <a:effectLst>
                  <a:glow rad="63500">
                    <a:schemeClr val="accent2">
                      <a:satMod val="175000"/>
                      <a:alpha val="40000"/>
                    </a:schemeClr>
                  </a:glow>
                </a:effectLst>
                <a:latin typeface="Times New Roman" panose="02020603050405020304" pitchFamily="18" charset="0"/>
                <a:ea typeface="Times New Roman" panose="02020603050405020304" pitchFamily="18" charset="0"/>
                <a:cs typeface="B Nikoo" panose="00000400000000000000" pitchFamily="2" charset="-78"/>
              </a:rPr>
              <a:t>سهل‌انگاري مشتري، خطاي کارمند، جعل، نقص سيستم و نرم‌افزارهاي بانکي و بين‌بانکي، تخلف و تلاش براي برداشت از مال غير توسط ثالث و ساير جرايم يا تخلفات و... </a:t>
            </a:r>
          </a:p>
          <a:p>
            <a:pPr algn="just" rtl="1"/>
            <a:endParaRPr lang="fa-IR" sz="2500" b="1" dirty="0">
              <a:ln/>
              <a:solidFill>
                <a:srgbClr val="0070C0"/>
              </a:solidFill>
              <a:effectLst>
                <a:outerShdw blurRad="38100" dist="19050" dir="2700000" algn="tl" rotWithShape="0">
                  <a:schemeClr val="dk1">
                    <a:lumMod val="50000"/>
                    <a:alpha val="40000"/>
                  </a:schemeClr>
                </a:outerShdw>
              </a:effectLst>
              <a:latin typeface="Shabnam"/>
              <a:cs typeface="B Titr" panose="00000700000000000000" pitchFamily="2" charset="-78"/>
            </a:endParaRPr>
          </a:p>
          <a:p>
            <a:pPr algn="just" rtl="1"/>
            <a:endParaRPr lang="fa-IR" sz="2500" b="1" dirty="0">
              <a:ln/>
              <a:solidFill>
                <a:srgbClr val="0070C0"/>
              </a:solidFill>
              <a:effectLst>
                <a:outerShdw blurRad="38100" dist="19050" dir="2700000" algn="tl" rotWithShape="0">
                  <a:schemeClr val="dk1">
                    <a:lumMod val="50000"/>
                    <a:alpha val="40000"/>
                  </a:schemeClr>
                </a:outerShdw>
              </a:effectLst>
              <a:latin typeface="Shabnam"/>
              <a:cs typeface="B Titr" panose="00000700000000000000" pitchFamily="2" charset="-78"/>
            </a:endParaRPr>
          </a:p>
        </p:txBody>
      </p:sp>
      <p:sp>
        <p:nvSpPr>
          <p:cNvPr id="4" name="Title 1"/>
          <p:cNvSpPr>
            <a:spLocks noGrp="1"/>
          </p:cNvSpPr>
          <p:nvPr>
            <p:ph type="ctrTitle"/>
          </p:nvPr>
        </p:nvSpPr>
        <p:spPr>
          <a:xfrm>
            <a:off x="1043608" y="116632"/>
            <a:ext cx="7772400" cy="792088"/>
          </a:xfrm>
          <a:blipFill>
            <a:blip r:embed="rId3"/>
            <a:tile tx="0" ty="0" sx="100000" sy="100000" flip="none" algn="tl"/>
          </a:blipFill>
        </p:spPr>
        <p:txBody>
          <a:bodyPr>
            <a:normAutofit/>
          </a:bodyPr>
          <a:lstStyle/>
          <a:p>
            <a:r>
              <a:rPr lang="fa-IR" sz="2800" b="1" dirty="0">
                <a:ln w="13462">
                  <a:solidFill>
                    <a:prstClr val="white"/>
                  </a:solidFill>
                  <a:prstDash val="solid"/>
                </a:ln>
                <a:solidFill>
                  <a:prstClr val="black">
                    <a:lumMod val="85000"/>
                    <a:lumOff val="15000"/>
                  </a:prstClr>
                </a:solidFill>
                <a:effectLst>
                  <a:glow rad="101600">
                    <a:schemeClr val="accent6">
                      <a:satMod val="175000"/>
                      <a:alpha val="40000"/>
                    </a:schemeClr>
                  </a:glow>
                  <a:outerShdw dist="38100" dir="2700000" algn="bl" rotWithShape="0">
                    <a:srgbClr val="4BACC6"/>
                  </a:outerShdw>
                </a:effectLst>
                <a:cs typeface="B Titr" panose="00000700000000000000" pitchFamily="2" charset="-78"/>
              </a:rPr>
              <a:t>تعريف و تبيين مفهوم مسؤليت، مصاديق و مفاهيم مشابه </a:t>
            </a:r>
          </a:p>
        </p:txBody>
      </p:sp>
      <p:sp>
        <p:nvSpPr>
          <p:cNvPr id="2" name="Down Arrow Callout 1"/>
          <p:cNvSpPr/>
          <p:nvPr/>
        </p:nvSpPr>
        <p:spPr>
          <a:xfrm>
            <a:off x="1225302" y="3573016"/>
            <a:ext cx="7556376" cy="1130424"/>
          </a:xfrm>
          <a:prstGeom prst="downArrowCallout">
            <a:avLst/>
          </a:prstGeom>
        </p:spPr>
        <p:style>
          <a:lnRef idx="0">
            <a:schemeClr val="accent1"/>
          </a:lnRef>
          <a:fillRef idx="3">
            <a:schemeClr val="accent1"/>
          </a:fillRef>
          <a:effectRef idx="3">
            <a:schemeClr val="accent1"/>
          </a:effectRef>
          <a:fontRef idx="minor">
            <a:schemeClr val="lt1"/>
          </a:fontRef>
        </p:style>
        <p:txBody>
          <a:bodyPr rtlCol="1" anchor="ctr"/>
          <a:lstStyle/>
          <a:p>
            <a:pPr lvl="0" algn="justLow" rtl="1">
              <a:spcBef>
                <a:spcPct val="20000"/>
              </a:spcBef>
            </a:pPr>
            <a:r>
              <a:rPr lang="fa-IR" sz="2000" b="1" dirty="0">
                <a:ln/>
                <a:solidFill>
                  <a:srgbClr val="FFFF00"/>
                </a:solidFill>
                <a:effectLst>
                  <a:outerShdw blurRad="38100" dist="19050" dir="2700000" algn="tl" rotWithShape="0">
                    <a:prstClr val="black">
                      <a:lumMod val="50000"/>
                      <a:alpha val="40000"/>
                    </a:prstClr>
                  </a:outerShdw>
                </a:effectLst>
                <a:latin typeface="Shabnam"/>
                <a:cs typeface="B Titr" panose="00000700000000000000" pitchFamily="2" charset="-78"/>
              </a:rPr>
              <a:t>عوامل ايجاد مسؤليت و خسارات در روابط بانکي معمولاً مبتني بر چند عامل است:</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type="subTitle" idx="1"/>
          </p:nvPr>
        </p:nvSpPr>
        <p:spPr>
          <a:xfrm>
            <a:off x="1185392" y="1196752"/>
            <a:ext cx="7630616" cy="5400600"/>
          </a:xfrm>
        </p:spPr>
        <p:txBody>
          <a:bodyPr>
            <a:normAutofit/>
          </a:bodyPr>
          <a:lstStyle/>
          <a:p>
            <a:pPr algn="just" rtl="1"/>
            <a:endParaRPr lang="fa-IR" sz="2800" b="1" u="sng" dirty="0">
              <a:ln/>
              <a:solidFill>
                <a:schemeClr val="tx2">
                  <a:lumMod val="75000"/>
                </a:schemeClr>
              </a:solidFill>
              <a:effectLst>
                <a:glow rad="63500">
                  <a:schemeClr val="accent2">
                    <a:satMod val="175000"/>
                    <a:alpha val="40000"/>
                  </a:schemeClr>
                </a:glow>
                <a:outerShdw blurRad="38100" dist="19050" dir="2700000" algn="tl" rotWithShape="0">
                  <a:schemeClr val="dk1">
                    <a:lumMod val="50000"/>
                    <a:alpha val="40000"/>
                  </a:schemeClr>
                </a:outerShdw>
              </a:effectLst>
              <a:latin typeface="Shabnam"/>
              <a:cs typeface="B Titr" panose="00000700000000000000" pitchFamily="2" charset="-78"/>
            </a:endParaRPr>
          </a:p>
          <a:p>
            <a:pPr algn="just" rtl="1"/>
            <a:r>
              <a:rPr lang="fa-IR" sz="2800" b="1" u="sng" dirty="0">
                <a:ln/>
                <a:solidFill>
                  <a:schemeClr val="tx2">
                    <a:lumMod val="75000"/>
                  </a:schemeClr>
                </a:solidFill>
                <a:effectLst>
                  <a:glow rad="63500">
                    <a:schemeClr val="accent2">
                      <a:satMod val="175000"/>
                      <a:alpha val="40000"/>
                    </a:schemeClr>
                  </a:glow>
                  <a:outerShdw blurRad="38100" dist="19050" dir="2700000" algn="tl" rotWithShape="0">
                    <a:schemeClr val="dk1">
                      <a:lumMod val="50000"/>
                      <a:alpha val="40000"/>
                    </a:schemeClr>
                  </a:outerShdw>
                </a:effectLst>
                <a:latin typeface="Shabnam"/>
                <a:cs typeface="B Titr" panose="00000700000000000000" pitchFamily="2" charset="-78"/>
              </a:rPr>
              <a:t>بانکداري</a:t>
            </a:r>
            <a:r>
              <a:rPr lang="fa-IR" sz="2200" b="1" dirty="0">
                <a:ln/>
                <a:solidFill>
                  <a:srgbClr val="0070C0"/>
                </a:solidFill>
                <a:effectLst>
                  <a:glow rad="63500">
                    <a:schemeClr val="accent2">
                      <a:satMod val="175000"/>
                      <a:alpha val="40000"/>
                    </a:schemeClr>
                  </a:glow>
                  <a:outerShdw blurRad="38100" dist="19050" dir="2700000" algn="tl" rotWithShape="0">
                    <a:schemeClr val="dk1">
                      <a:lumMod val="50000"/>
                      <a:alpha val="40000"/>
                    </a:schemeClr>
                  </a:outerShdw>
                </a:effectLst>
                <a:latin typeface="Shabnam"/>
                <a:cs typeface="B Titr" panose="00000700000000000000" pitchFamily="2" charset="-78"/>
              </a:rPr>
              <a:t> </a:t>
            </a:r>
            <a:r>
              <a:rPr lang="fa-IR" sz="2200" b="1" dirty="0">
                <a:ln/>
                <a:solidFill>
                  <a:srgbClr val="0070C0"/>
                </a:solidFill>
                <a:effectLst>
                  <a:outerShdw blurRad="38100" dist="19050" dir="2700000" algn="tl" rotWithShape="0">
                    <a:schemeClr val="dk1">
                      <a:lumMod val="50000"/>
                      <a:alpha val="40000"/>
                    </a:schemeClr>
                  </a:outerShdw>
                </a:effectLst>
                <a:latin typeface="Shabnam"/>
                <a:cs typeface="B Titr" panose="00000700000000000000" pitchFamily="2" charset="-78"/>
              </a:rPr>
              <a:t>در نظام حقوقي جمهوري اسلامي ايران همانند و همگام با رويه بين‌المللي به واسطه‌گري وجوه بين عرضه‎کنندگان و متقاضيان وجوه و اعتبار به شکل دريافت سپرده تحت هر نام، عنوان، اعطاي وام و تسهيلات تعريف شده است. </a:t>
            </a:r>
          </a:p>
          <a:p>
            <a:pPr algn="just" rtl="1"/>
            <a:r>
              <a:rPr lang="fa-IR" sz="2500" b="1" dirty="0">
                <a:ln/>
                <a:solidFill>
                  <a:srgbClr val="0070C0"/>
                </a:solidFill>
                <a:effectLst>
                  <a:outerShdw blurRad="38100" dist="19050" dir="2700000" algn="tl" rotWithShape="0">
                    <a:schemeClr val="dk1">
                      <a:lumMod val="50000"/>
                      <a:alpha val="40000"/>
                    </a:schemeClr>
                  </a:outerShdw>
                </a:effectLst>
                <a:latin typeface="Shabnam"/>
                <a:cs typeface="B Sina" panose="00000700000000000000" pitchFamily="2" charset="-78"/>
              </a:rPr>
              <a:t>                                          تعريف بانکداري</a:t>
            </a:r>
            <a:r>
              <a:rPr lang="fa-IR" sz="2500" b="1" dirty="0">
                <a:ln/>
                <a:solidFill>
                  <a:srgbClr val="0070C0"/>
                </a:solidFill>
                <a:effectLst>
                  <a:outerShdw blurRad="38100" dist="19050" dir="2700000" algn="tl" rotWithShape="0">
                    <a:schemeClr val="dk1">
                      <a:lumMod val="50000"/>
                      <a:alpha val="40000"/>
                    </a:schemeClr>
                  </a:outerShdw>
                </a:effectLst>
                <a:latin typeface="Shabnam"/>
                <a:cs typeface="B Titr" panose="00000700000000000000" pitchFamily="2" charset="-78"/>
              </a:rPr>
              <a:t>:</a:t>
            </a:r>
          </a:p>
          <a:p>
            <a:pPr algn="justLow" rtl="1"/>
            <a:r>
              <a:rPr lang="fa-IR" sz="2500" b="1" u="sng" dirty="0">
                <a:ln/>
                <a:solidFill>
                  <a:schemeClr val="tx2">
                    <a:lumMod val="75000"/>
                  </a:schemeClr>
                </a:solidFill>
                <a:effectLst>
                  <a:outerShdw blurRad="38100" dist="19050" dir="2700000" algn="tl" rotWithShape="0">
                    <a:schemeClr val="dk1">
                      <a:lumMod val="50000"/>
                      <a:alpha val="40000"/>
                    </a:schemeClr>
                  </a:outerShdw>
                </a:effectLst>
                <a:latin typeface="Shabnam"/>
                <a:cs typeface="B Titr" panose="00000700000000000000" pitchFamily="2" charset="-78"/>
              </a:rPr>
              <a:t>سپرده‌پذيري از عموم از يک سو و ارائه وام، اعتبار و تسهيلات از سوي ديگر</a:t>
            </a:r>
            <a:r>
              <a:rPr lang="fa-IR" sz="2500" b="1" dirty="0">
                <a:ln/>
                <a:solidFill>
                  <a:srgbClr val="0070C0"/>
                </a:solidFill>
                <a:effectLst>
                  <a:outerShdw blurRad="38100" dist="19050" dir="2700000" algn="tl" rotWithShape="0">
                    <a:schemeClr val="dk1">
                      <a:lumMod val="50000"/>
                      <a:alpha val="40000"/>
                    </a:schemeClr>
                  </a:outerShdw>
                </a:effectLst>
                <a:latin typeface="Shabnam"/>
                <a:cs typeface="B Titr" panose="00000700000000000000" pitchFamily="2" charset="-78"/>
              </a:rPr>
              <a:t> </a:t>
            </a:r>
          </a:p>
          <a:p>
            <a:pPr algn="just" rtl="1"/>
            <a:endParaRPr lang="fa-IR" sz="2500" b="1" dirty="0">
              <a:ln/>
              <a:solidFill>
                <a:srgbClr val="0070C0"/>
              </a:solidFill>
              <a:effectLst>
                <a:outerShdw blurRad="38100" dist="19050" dir="2700000" algn="tl" rotWithShape="0">
                  <a:schemeClr val="dk1">
                    <a:lumMod val="50000"/>
                    <a:alpha val="40000"/>
                  </a:schemeClr>
                </a:outerShdw>
              </a:effectLst>
              <a:latin typeface="Shabnam"/>
              <a:cs typeface="B Titr" panose="00000700000000000000" pitchFamily="2" charset="-78"/>
            </a:endParaRPr>
          </a:p>
          <a:p>
            <a:pPr algn="just" rtl="1"/>
            <a:r>
              <a:rPr lang="fa-IR" sz="2000" b="1" dirty="0">
                <a:ln/>
                <a:solidFill>
                  <a:srgbClr val="0070C0"/>
                </a:solidFill>
                <a:effectLst>
                  <a:outerShdw blurRad="38100" dist="19050" dir="2700000" algn="tl" rotWithShape="0">
                    <a:schemeClr val="dk1">
                      <a:lumMod val="50000"/>
                      <a:alpha val="40000"/>
                    </a:schemeClr>
                  </a:outerShdw>
                </a:effectLst>
                <a:latin typeface="Shabnam"/>
                <a:cs typeface="B Titr" panose="00000700000000000000" pitchFamily="2" charset="-78"/>
              </a:rPr>
              <a:t>اين تعريف هم در </a:t>
            </a:r>
            <a:r>
              <a:rPr lang="fa-IR" sz="2000" b="1" dirty="0">
                <a:ln/>
                <a:solidFill>
                  <a:schemeClr val="tx1"/>
                </a:solidFill>
                <a:effectLst>
                  <a:outerShdw blurRad="38100" dist="19050" dir="2700000" algn="tl" rotWithShape="0">
                    <a:schemeClr val="dk1">
                      <a:lumMod val="50000"/>
                      <a:alpha val="40000"/>
                    </a:schemeClr>
                  </a:outerShdw>
                </a:effectLst>
                <a:latin typeface="Shabnam"/>
                <a:cs typeface="B Titr" panose="00000700000000000000" pitchFamily="2" charset="-78"/>
              </a:rPr>
              <a:t>قانون تنظيم بازار غيرمتشکل پولي </a:t>
            </a:r>
            <a:r>
              <a:rPr lang="fa-IR" sz="2000" b="1" dirty="0">
                <a:ln/>
                <a:solidFill>
                  <a:srgbClr val="0070C0"/>
                </a:solidFill>
                <a:effectLst>
                  <a:outerShdw blurRad="38100" dist="19050" dir="2700000" algn="tl" rotWithShape="0">
                    <a:schemeClr val="dk1">
                      <a:lumMod val="50000"/>
                      <a:alpha val="40000"/>
                    </a:schemeClr>
                  </a:outerShdw>
                </a:effectLst>
                <a:latin typeface="Shabnam"/>
                <a:cs typeface="B Titr" panose="00000700000000000000" pitchFamily="2" charset="-78"/>
              </a:rPr>
              <a:t>و هم در </a:t>
            </a:r>
            <a:r>
              <a:rPr lang="fa-IR" sz="2000" b="1" dirty="0">
                <a:ln/>
                <a:solidFill>
                  <a:schemeClr val="tx1"/>
                </a:solidFill>
                <a:effectLst>
                  <a:outerShdw blurRad="38100" dist="19050" dir="2700000" algn="tl" rotWithShape="0">
                    <a:schemeClr val="dk1">
                      <a:lumMod val="50000"/>
                      <a:alpha val="40000"/>
                    </a:schemeClr>
                  </a:outerShdw>
                </a:effectLst>
                <a:latin typeface="Shabnam"/>
                <a:cs typeface="B Titr" panose="00000700000000000000" pitchFamily="2" charset="-78"/>
              </a:rPr>
              <a:t>مقررات ناظر بر عمليات مجاز بانکي</a:t>
            </a:r>
            <a:r>
              <a:rPr lang="fa-IR" sz="2000" b="1" dirty="0">
                <a:ln/>
                <a:solidFill>
                  <a:srgbClr val="0070C0"/>
                </a:solidFill>
                <a:effectLst>
                  <a:outerShdw blurRad="38100" dist="19050" dir="2700000" algn="tl" rotWithShape="0">
                    <a:schemeClr val="dk1">
                      <a:lumMod val="50000"/>
                      <a:alpha val="40000"/>
                    </a:schemeClr>
                  </a:outerShdw>
                </a:effectLst>
                <a:latin typeface="Shabnam"/>
                <a:cs typeface="B Titr" panose="00000700000000000000" pitchFamily="2" charset="-78"/>
              </a:rPr>
              <a:t> مصوب شوراي پول و اعتبار در سال ۱۳۹۱ </a:t>
            </a:r>
            <a:endParaRPr lang="en-US" sz="2000" b="1" dirty="0">
              <a:ln/>
              <a:solidFill>
                <a:srgbClr val="0070C0"/>
              </a:solidFill>
              <a:effectLst>
                <a:outerShdw blurRad="38100" dist="19050" dir="2700000" algn="tl" rotWithShape="0">
                  <a:schemeClr val="dk1">
                    <a:lumMod val="50000"/>
                    <a:alpha val="40000"/>
                  </a:schemeClr>
                </a:outerShdw>
              </a:effectLst>
              <a:latin typeface="Shabnam"/>
              <a:cs typeface="B Titr" panose="00000700000000000000" pitchFamily="2" charset="-78"/>
            </a:endParaRPr>
          </a:p>
        </p:txBody>
      </p:sp>
      <p:sp>
        <p:nvSpPr>
          <p:cNvPr id="4" name="Title 1"/>
          <p:cNvSpPr>
            <a:spLocks noGrp="1"/>
          </p:cNvSpPr>
          <p:nvPr>
            <p:ph type="ctrTitle"/>
          </p:nvPr>
        </p:nvSpPr>
        <p:spPr>
          <a:xfrm>
            <a:off x="1043608" y="116632"/>
            <a:ext cx="7772400" cy="792088"/>
          </a:xfrm>
          <a:blipFill>
            <a:blip r:embed="rId3"/>
            <a:tile tx="0" ty="0" sx="100000" sy="100000" flip="none" algn="tl"/>
          </a:blipFill>
        </p:spPr>
        <p:txBody>
          <a:bodyPr>
            <a:normAutofit/>
          </a:bodyPr>
          <a:lstStyle/>
          <a:p>
            <a:r>
              <a:rPr lang="fa-IR" sz="2800" b="1">
                <a:ln w="13462">
                  <a:solidFill>
                    <a:prstClr val="white"/>
                  </a:solidFill>
                  <a:prstDash val="solid"/>
                </a:ln>
                <a:solidFill>
                  <a:prstClr val="black">
                    <a:lumMod val="85000"/>
                    <a:lumOff val="15000"/>
                  </a:prstClr>
                </a:solidFill>
                <a:effectLst>
                  <a:glow rad="101600">
                    <a:schemeClr val="accent6">
                      <a:satMod val="175000"/>
                      <a:alpha val="40000"/>
                    </a:schemeClr>
                  </a:glow>
                  <a:outerShdw dist="38100" dir="2700000" algn="bl" rotWithShape="0">
                    <a:srgbClr val="4BACC6"/>
                  </a:outerShdw>
                </a:effectLst>
                <a:cs typeface="B Titr" panose="00000700000000000000" pitchFamily="2" charset="-78"/>
              </a:rPr>
              <a:t>تعاريف، مفاهيم و مصاديق</a:t>
            </a:r>
            <a:endParaRPr lang="fa-IR" sz="2800" b="1" dirty="0">
              <a:ln w="13462">
                <a:solidFill>
                  <a:prstClr val="white"/>
                </a:solidFill>
                <a:prstDash val="solid"/>
              </a:ln>
              <a:solidFill>
                <a:prstClr val="black">
                  <a:lumMod val="85000"/>
                  <a:lumOff val="15000"/>
                </a:prstClr>
              </a:solidFill>
              <a:effectLst>
                <a:glow rad="101600">
                  <a:schemeClr val="accent6">
                    <a:satMod val="175000"/>
                    <a:alpha val="40000"/>
                  </a:schemeClr>
                </a:glow>
                <a:outerShdw dist="38100" dir="2700000" algn="bl" rotWithShape="0">
                  <a:srgbClr val="4BACC6"/>
                </a:outerShdw>
              </a:effectLst>
              <a:cs typeface="B Titr" panose="00000700000000000000" pitchFamily="2" charset="-78"/>
            </a:endParaRPr>
          </a:p>
        </p:txBody>
      </p:sp>
    </p:spTree>
    <p:extLst>
      <p:ext uri="{BB962C8B-B14F-4D97-AF65-F5344CB8AC3E}">
        <p14:creationId xmlns:p14="http://schemas.microsoft.com/office/powerpoint/2010/main" val="19639647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type="subTitle" idx="1"/>
          </p:nvPr>
        </p:nvSpPr>
        <p:spPr>
          <a:xfrm>
            <a:off x="1185392" y="1196752"/>
            <a:ext cx="7630616" cy="5400600"/>
          </a:xfrm>
        </p:spPr>
        <p:txBody>
          <a:bodyPr>
            <a:normAutofit/>
          </a:bodyPr>
          <a:lstStyle/>
          <a:p>
            <a:pPr algn="just" rtl="1"/>
            <a:endParaRPr lang="fa-IR" sz="2800" b="1" u="sng" dirty="0">
              <a:ln/>
              <a:solidFill>
                <a:schemeClr val="tx2">
                  <a:lumMod val="75000"/>
                </a:schemeClr>
              </a:solidFill>
              <a:effectLst>
                <a:glow rad="63500">
                  <a:schemeClr val="accent2">
                    <a:satMod val="175000"/>
                    <a:alpha val="40000"/>
                  </a:schemeClr>
                </a:glow>
                <a:outerShdw blurRad="38100" dist="19050" dir="2700000" algn="tl" rotWithShape="0">
                  <a:schemeClr val="dk1">
                    <a:lumMod val="50000"/>
                    <a:alpha val="40000"/>
                  </a:schemeClr>
                </a:outerShdw>
              </a:effectLst>
              <a:latin typeface="Shabnam"/>
              <a:cs typeface="B Titr" panose="00000700000000000000" pitchFamily="2" charset="-78"/>
            </a:endParaRPr>
          </a:p>
          <a:p>
            <a:pPr algn="just" rtl="1"/>
            <a:r>
              <a:rPr lang="fa-IR" sz="2800" b="1" u="sng" dirty="0">
                <a:ln/>
                <a:solidFill>
                  <a:schemeClr val="tx2">
                    <a:lumMod val="75000"/>
                  </a:schemeClr>
                </a:solidFill>
                <a:effectLst>
                  <a:glow rad="63500">
                    <a:schemeClr val="accent2">
                      <a:satMod val="175000"/>
                      <a:alpha val="40000"/>
                    </a:schemeClr>
                  </a:glow>
                  <a:outerShdw blurRad="38100" dist="19050" dir="2700000" algn="tl" rotWithShape="0">
                    <a:schemeClr val="dk1">
                      <a:lumMod val="50000"/>
                      <a:alpha val="40000"/>
                    </a:schemeClr>
                  </a:outerShdw>
                </a:effectLst>
                <a:latin typeface="Shabnam"/>
                <a:cs typeface="B Titr" panose="00000700000000000000" pitchFamily="2" charset="-78"/>
              </a:rPr>
              <a:t>بانکداري</a:t>
            </a:r>
            <a:r>
              <a:rPr lang="fa-IR" sz="2200" b="1" dirty="0">
                <a:ln/>
                <a:solidFill>
                  <a:srgbClr val="0070C0"/>
                </a:solidFill>
                <a:effectLst>
                  <a:glow rad="63500">
                    <a:schemeClr val="accent2">
                      <a:satMod val="175000"/>
                      <a:alpha val="40000"/>
                    </a:schemeClr>
                  </a:glow>
                  <a:outerShdw blurRad="38100" dist="19050" dir="2700000" algn="tl" rotWithShape="0">
                    <a:schemeClr val="dk1">
                      <a:lumMod val="50000"/>
                      <a:alpha val="40000"/>
                    </a:schemeClr>
                  </a:outerShdw>
                </a:effectLst>
                <a:latin typeface="Shabnam"/>
                <a:cs typeface="B Titr" panose="00000700000000000000" pitchFamily="2" charset="-78"/>
              </a:rPr>
              <a:t> </a:t>
            </a:r>
            <a:r>
              <a:rPr lang="fa-IR" sz="2200" b="1" dirty="0">
                <a:ln/>
                <a:solidFill>
                  <a:srgbClr val="0070C0"/>
                </a:solidFill>
                <a:effectLst>
                  <a:outerShdw blurRad="38100" dist="19050" dir="2700000" algn="tl" rotWithShape="0">
                    <a:schemeClr val="dk1">
                      <a:lumMod val="50000"/>
                      <a:alpha val="40000"/>
                    </a:schemeClr>
                  </a:outerShdw>
                </a:effectLst>
                <a:latin typeface="Shabnam"/>
                <a:cs typeface="B Titr" panose="00000700000000000000" pitchFamily="2" charset="-78"/>
              </a:rPr>
              <a:t>در نظام حقوقي جمهوري اسلامي ايران همانند و همگام با رويه بين‌المللي به واسطه‌گري وجوه بين عرضه‎کنندگان و متقاضيان وجوه و اعتبار به شکل دريافت سپرده تحت هر نام، عنوان، اعطاي وام و تسهيلات تعريف شده است. </a:t>
            </a:r>
          </a:p>
          <a:p>
            <a:pPr algn="just" rtl="1"/>
            <a:r>
              <a:rPr lang="fa-IR" sz="2500" b="1" dirty="0">
                <a:ln/>
                <a:solidFill>
                  <a:srgbClr val="0070C0"/>
                </a:solidFill>
                <a:effectLst>
                  <a:outerShdw blurRad="38100" dist="19050" dir="2700000" algn="tl" rotWithShape="0">
                    <a:schemeClr val="dk1">
                      <a:lumMod val="50000"/>
                      <a:alpha val="40000"/>
                    </a:schemeClr>
                  </a:outerShdw>
                </a:effectLst>
                <a:latin typeface="Shabnam"/>
                <a:cs typeface="B Sina" panose="00000700000000000000" pitchFamily="2" charset="-78"/>
              </a:rPr>
              <a:t>                                          تعريف بانکداري</a:t>
            </a:r>
            <a:r>
              <a:rPr lang="fa-IR" sz="2500" b="1" dirty="0">
                <a:ln/>
                <a:solidFill>
                  <a:srgbClr val="0070C0"/>
                </a:solidFill>
                <a:effectLst>
                  <a:outerShdw blurRad="38100" dist="19050" dir="2700000" algn="tl" rotWithShape="0">
                    <a:schemeClr val="dk1">
                      <a:lumMod val="50000"/>
                      <a:alpha val="40000"/>
                    </a:schemeClr>
                  </a:outerShdw>
                </a:effectLst>
                <a:latin typeface="Shabnam"/>
                <a:cs typeface="B Titr" panose="00000700000000000000" pitchFamily="2" charset="-78"/>
              </a:rPr>
              <a:t>:</a:t>
            </a:r>
          </a:p>
          <a:p>
            <a:pPr algn="justLow" rtl="1"/>
            <a:r>
              <a:rPr lang="fa-IR" sz="2500" b="1" u="sng" dirty="0">
                <a:ln/>
                <a:solidFill>
                  <a:schemeClr val="tx2">
                    <a:lumMod val="75000"/>
                  </a:schemeClr>
                </a:solidFill>
                <a:effectLst>
                  <a:outerShdw blurRad="38100" dist="19050" dir="2700000" algn="tl" rotWithShape="0">
                    <a:schemeClr val="dk1">
                      <a:lumMod val="50000"/>
                      <a:alpha val="40000"/>
                    </a:schemeClr>
                  </a:outerShdw>
                </a:effectLst>
                <a:latin typeface="Shabnam"/>
                <a:cs typeface="B Titr" panose="00000700000000000000" pitchFamily="2" charset="-78"/>
              </a:rPr>
              <a:t>سپرده‌پذيري از عموم از يک سو و ارائه وام، اعتبار و تسهيلات از سوي ديگر</a:t>
            </a:r>
            <a:r>
              <a:rPr lang="fa-IR" sz="2500" b="1" dirty="0">
                <a:ln/>
                <a:solidFill>
                  <a:srgbClr val="0070C0"/>
                </a:solidFill>
                <a:effectLst>
                  <a:outerShdw blurRad="38100" dist="19050" dir="2700000" algn="tl" rotWithShape="0">
                    <a:schemeClr val="dk1">
                      <a:lumMod val="50000"/>
                      <a:alpha val="40000"/>
                    </a:schemeClr>
                  </a:outerShdw>
                </a:effectLst>
                <a:latin typeface="Shabnam"/>
                <a:cs typeface="B Titr" panose="00000700000000000000" pitchFamily="2" charset="-78"/>
              </a:rPr>
              <a:t> </a:t>
            </a:r>
          </a:p>
          <a:p>
            <a:pPr algn="just" rtl="1"/>
            <a:endParaRPr lang="fa-IR" sz="2500" b="1" dirty="0">
              <a:ln/>
              <a:solidFill>
                <a:srgbClr val="0070C0"/>
              </a:solidFill>
              <a:effectLst>
                <a:outerShdw blurRad="38100" dist="19050" dir="2700000" algn="tl" rotWithShape="0">
                  <a:schemeClr val="dk1">
                    <a:lumMod val="50000"/>
                    <a:alpha val="40000"/>
                  </a:schemeClr>
                </a:outerShdw>
              </a:effectLst>
              <a:latin typeface="Shabnam"/>
              <a:cs typeface="B Titr" panose="00000700000000000000" pitchFamily="2" charset="-78"/>
            </a:endParaRPr>
          </a:p>
          <a:p>
            <a:pPr algn="just" rtl="1"/>
            <a:r>
              <a:rPr lang="fa-IR" sz="2000" b="1" dirty="0">
                <a:ln/>
                <a:solidFill>
                  <a:srgbClr val="0070C0"/>
                </a:solidFill>
                <a:effectLst>
                  <a:outerShdw blurRad="38100" dist="19050" dir="2700000" algn="tl" rotWithShape="0">
                    <a:schemeClr val="dk1">
                      <a:lumMod val="50000"/>
                      <a:alpha val="40000"/>
                    </a:schemeClr>
                  </a:outerShdw>
                </a:effectLst>
                <a:latin typeface="Shabnam"/>
                <a:cs typeface="B Titr" panose="00000700000000000000" pitchFamily="2" charset="-78"/>
              </a:rPr>
              <a:t>اين تعريف هم در </a:t>
            </a:r>
            <a:r>
              <a:rPr lang="fa-IR" sz="2000" b="1" dirty="0">
                <a:ln/>
                <a:solidFill>
                  <a:schemeClr val="tx1"/>
                </a:solidFill>
                <a:effectLst>
                  <a:outerShdw blurRad="38100" dist="19050" dir="2700000" algn="tl" rotWithShape="0">
                    <a:schemeClr val="dk1">
                      <a:lumMod val="50000"/>
                      <a:alpha val="40000"/>
                    </a:schemeClr>
                  </a:outerShdw>
                </a:effectLst>
                <a:latin typeface="Shabnam"/>
                <a:cs typeface="B Titr" panose="00000700000000000000" pitchFamily="2" charset="-78"/>
              </a:rPr>
              <a:t>قانون تنظيم بازار غيرمتشکل پولي </a:t>
            </a:r>
            <a:r>
              <a:rPr lang="fa-IR" sz="2000" b="1" dirty="0">
                <a:ln/>
                <a:solidFill>
                  <a:srgbClr val="0070C0"/>
                </a:solidFill>
                <a:effectLst>
                  <a:outerShdw blurRad="38100" dist="19050" dir="2700000" algn="tl" rotWithShape="0">
                    <a:schemeClr val="dk1">
                      <a:lumMod val="50000"/>
                      <a:alpha val="40000"/>
                    </a:schemeClr>
                  </a:outerShdw>
                </a:effectLst>
                <a:latin typeface="Shabnam"/>
                <a:cs typeface="B Titr" panose="00000700000000000000" pitchFamily="2" charset="-78"/>
              </a:rPr>
              <a:t>و هم در </a:t>
            </a:r>
            <a:r>
              <a:rPr lang="fa-IR" sz="2000" b="1" dirty="0">
                <a:ln/>
                <a:solidFill>
                  <a:schemeClr val="tx1"/>
                </a:solidFill>
                <a:effectLst>
                  <a:outerShdw blurRad="38100" dist="19050" dir="2700000" algn="tl" rotWithShape="0">
                    <a:schemeClr val="dk1">
                      <a:lumMod val="50000"/>
                      <a:alpha val="40000"/>
                    </a:schemeClr>
                  </a:outerShdw>
                </a:effectLst>
                <a:latin typeface="Shabnam"/>
                <a:cs typeface="B Titr" panose="00000700000000000000" pitchFamily="2" charset="-78"/>
              </a:rPr>
              <a:t>مقررات ناظر بر عمليات مجاز بانکي</a:t>
            </a:r>
            <a:r>
              <a:rPr lang="fa-IR" sz="2000" b="1" dirty="0">
                <a:ln/>
                <a:solidFill>
                  <a:srgbClr val="0070C0"/>
                </a:solidFill>
                <a:effectLst>
                  <a:outerShdw blurRad="38100" dist="19050" dir="2700000" algn="tl" rotWithShape="0">
                    <a:schemeClr val="dk1">
                      <a:lumMod val="50000"/>
                      <a:alpha val="40000"/>
                    </a:schemeClr>
                  </a:outerShdw>
                </a:effectLst>
                <a:latin typeface="Shabnam"/>
                <a:cs typeface="B Titr" panose="00000700000000000000" pitchFamily="2" charset="-78"/>
              </a:rPr>
              <a:t> مصوب شوراي پول و اعتبار در سال ۱۳۹۱ </a:t>
            </a:r>
            <a:endParaRPr lang="en-US" sz="2000" b="1" dirty="0">
              <a:ln/>
              <a:solidFill>
                <a:srgbClr val="0070C0"/>
              </a:solidFill>
              <a:effectLst>
                <a:outerShdw blurRad="38100" dist="19050" dir="2700000" algn="tl" rotWithShape="0">
                  <a:schemeClr val="dk1">
                    <a:lumMod val="50000"/>
                    <a:alpha val="40000"/>
                  </a:schemeClr>
                </a:outerShdw>
              </a:effectLst>
              <a:latin typeface="Shabnam"/>
              <a:cs typeface="B Titr" panose="00000700000000000000" pitchFamily="2" charset="-78"/>
            </a:endParaRPr>
          </a:p>
        </p:txBody>
      </p:sp>
      <p:sp>
        <p:nvSpPr>
          <p:cNvPr id="4" name="Title 1"/>
          <p:cNvSpPr>
            <a:spLocks noGrp="1"/>
          </p:cNvSpPr>
          <p:nvPr>
            <p:ph type="ctrTitle"/>
          </p:nvPr>
        </p:nvSpPr>
        <p:spPr>
          <a:xfrm>
            <a:off x="1043608" y="116632"/>
            <a:ext cx="7772400" cy="792088"/>
          </a:xfrm>
          <a:blipFill>
            <a:blip r:embed="rId3"/>
            <a:tile tx="0" ty="0" sx="100000" sy="100000" flip="none" algn="tl"/>
          </a:blipFill>
        </p:spPr>
        <p:txBody>
          <a:bodyPr>
            <a:normAutofit/>
          </a:bodyPr>
          <a:lstStyle/>
          <a:p>
            <a:r>
              <a:rPr lang="fa-IR" sz="2800" b="1">
                <a:ln w="13462">
                  <a:solidFill>
                    <a:prstClr val="white"/>
                  </a:solidFill>
                  <a:prstDash val="solid"/>
                </a:ln>
                <a:solidFill>
                  <a:prstClr val="black">
                    <a:lumMod val="85000"/>
                    <a:lumOff val="15000"/>
                  </a:prstClr>
                </a:solidFill>
                <a:effectLst>
                  <a:glow rad="101600">
                    <a:schemeClr val="accent6">
                      <a:satMod val="175000"/>
                      <a:alpha val="40000"/>
                    </a:schemeClr>
                  </a:glow>
                  <a:outerShdw dist="38100" dir="2700000" algn="bl" rotWithShape="0">
                    <a:srgbClr val="4BACC6"/>
                  </a:outerShdw>
                </a:effectLst>
                <a:cs typeface="B Titr" panose="00000700000000000000" pitchFamily="2" charset="-78"/>
              </a:rPr>
              <a:t>تعاريف، مفاهيم و مصاديق</a:t>
            </a:r>
            <a:endParaRPr lang="fa-IR" sz="2800" b="1" dirty="0">
              <a:ln w="13462">
                <a:solidFill>
                  <a:prstClr val="white"/>
                </a:solidFill>
                <a:prstDash val="solid"/>
              </a:ln>
              <a:solidFill>
                <a:prstClr val="black">
                  <a:lumMod val="85000"/>
                  <a:lumOff val="15000"/>
                </a:prstClr>
              </a:solidFill>
              <a:effectLst>
                <a:glow rad="101600">
                  <a:schemeClr val="accent6">
                    <a:satMod val="175000"/>
                    <a:alpha val="40000"/>
                  </a:schemeClr>
                </a:glow>
                <a:outerShdw dist="38100" dir="2700000" algn="bl" rotWithShape="0">
                  <a:srgbClr val="4BACC6"/>
                </a:outerShdw>
              </a:effectLst>
              <a:cs typeface="B Titr" panose="00000700000000000000" pitchFamily="2" charset="-78"/>
            </a:endParaRPr>
          </a:p>
        </p:txBody>
      </p:sp>
    </p:spTree>
    <p:extLst>
      <p:ext uri="{BB962C8B-B14F-4D97-AF65-F5344CB8AC3E}">
        <p14:creationId xmlns:p14="http://schemas.microsoft.com/office/powerpoint/2010/main" val="1382420871"/>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92D05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Inset">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a:bevelT w="101600" h="25400" prst="softRound"/>
            <a:contourClr>
              <a:schemeClr val="phClr">
                <a:shade val="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11684</TotalTime>
  <Words>4647</Words>
  <Application>Microsoft Office PowerPoint</Application>
  <PresentationFormat>On-screen Show (4:3)</PresentationFormat>
  <Paragraphs>519</Paragraphs>
  <Slides>58</Slides>
  <Notes>0</Notes>
  <HiddenSlides>0</HiddenSlides>
  <MMClips>0</MMClips>
  <ScaleCrop>false</ScaleCrop>
  <HeadingPairs>
    <vt:vector size="6" baseType="variant">
      <vt:variant>
        <vt:lpstr>Fonts Used</vt:lpstr>
      </vt:variant>
      <vt:variant>
        <vt:i4>18</vt:i4>
      </vt:variant>
      <vt:variant>
        <vt:lpstr>Theme</vt:lpstr>
      </vt:variant>
      <vt:variant>
        <vt:i4>1</vt:i4>
      </vt:variant>
      <vt:variant>
        <vt:lpstr>Slide Titles</vt:lpstr>
      </vt:variant>
      <vt:variant>
        <vt:i4>58</vt:i4>
      </vt:variant>
    </vt:vector>
  </HeadingPairs>
  <TitlesOfParts>
    <vt:vector size="77" baseType="lpstr">
      <vt:lpstr>Arial Unicode MS</vt:lpstr>
      <vt:lpstr>Arial</vt:lpstr>
      <vt:lpstr>Arial Black</vt:lpstr>
      <vt:lpstr>B Mitra</vt:lpstr>
      <vt:lpstr>B Titr</vt:lpstr>
      <vt:lpstr>BMitra</vt:lpstr>
      <vt:lpstr>BNazanin</vt:lpstr>
      <vt:lpstr>Calibri</vt:lpstr>
      <vt:lpstr>IranNastaliq</vt:lpstr>
      <vt:lpstr>mitra</vt:lpstr>
      <vt:lpstr>sahel</vt:lpstr>
      <vt:lpstr>Shabnam</vt:lpstr>
      <vt:lpstr>Tahoma</vt:lpstr>
      <vt:lpstr>Times New Roman</vt:lpstr>
      <vt:lpstr>Vazir</vt:lpstr>
      <vt:lpstr>Wingdings</vt:lpstr>
      <vt:lpstr>YekanBakh</vt:lpstr>
      <vt:lpstr>YekanBakh</vt:lpstr>
      <vt:lpstr>Office Theme</vt:lpstr>
      <vt:lpstr>PowerPoint Presentation</vt:lpstr>
      <vt:lpstr>PowerPoint Presentation</vt:lpstr>
      <vt:lpstr>عناوين مباحث :</vt:lpstr>
      <vt:lpstr>مقدمه</vt:lpstr>
      <vt:lpstr>مقدمه</vt:lpstr>
      <vt:lpstr>تعريف و تبيين مفهوم مسؤليت، مصاديق و مفاهيم مشابه </vt:lpstr>
      <vt:lpstr>تعريف و تبيين مفهوم مسؤليت، مصاديق و مفاهيم مشابه </vt:lpstr>
      <vt:lpstr>تعاريف، مفاهيم و مصاديق</vt:lpstr>
      <vt:lpstr>تعاريف، مفاهيم و مصاديق</vt:lpstr>
      <vt:lpstr>تعاريف، مفاهيم و مصاديق</vt:lpstr>
      <vt:lpstr>تعاريف، مفاهيم و مصاديق</vt:lpstr>
      <vt:lpstr>تعريف و تبيين مفهوم مسؤليت، مصاديق و مفاهيم مشابه </vt:lpstr>
      <vt:lpstr>ويژگي‌هاي اقسام مسؤليت مدني</vt:lpstr>
      <vt:lpstr>ويژگي‌هاي اقسام مسؤليت مدني</vt:lpstr>
      <vt:lpstr>ويژگي‌هاي اقسام مسؤليت مدني</vt:lpstr>
      <vt:lpstr>ويژگي‌هاي اقسام مسؤليت مدني</vt:lpstr>
      <vt:lpstr>ويژگي‌هاي اقسام مسؤليت مدني</vt:lpstr>
      <vt:lpstr>ويژگي‌هاي اقسام مسؤليت مدني</vt:lpstr>
      <vt:lpstr>ويژگي‌هاي اقسام مسؤليت مدني</vt:lpstr>
      <vt:lpstr>ويژگي‌هاي اقسام مسؤليت مدني</vt:lpstr>
      <vt:lpstr>ويژگي‌هاي اقسام مسؤليت مدني</vt:lpstr>
      <vt:lpstr>ويژگي‌هاي اقسام مسؤليت مدني</vt:lpstr>
      <vt:lpstr>ويژگي‌هاي اقسام مسؤليت مدني</vt:lpstr>
      <vt:lpstr>ويژگي‌هاي اقسام مسؤليت مدني</vt:lpstr>
      <vt:lpstr>ويژگي‌هاي اقسام مسؤليت مدني</vt:lpstr>
      <vt:lpstr>ويژگي‌هاي اقسام مسؤليت مدني</vt:lpstr>
      <vt:lpstr>ويژگي‌هاي اقسام مسؤليت مدني</vt:lpstr>
      <vt:lpstr>مسؤليت‌هاي کيفري، جرايم، تخلفات و مجازات‌ها</vt:lpstr>
      <vt:lpstr>مسؤليت‌هاي کيفري، جرايم، تخلفات و مجازات‌ها</vt:lpstr>
      <vt:lpstr>مسؤليت‌هاي کيفري، جرايم، تخلفات و مجازات‌ها</vt:lpstr>
      <vt:lpstr>مسؤليت‌هاي کيفري، جرايم، تخلفات و مجازات‌ها</vt:lpstr>
      <vt:lpstr>نگرشي بر ضوابط ابلاغي</vt:lpstr>
      <vt:lpstr>نگرشي بر ضوابط ابلاغي</vt:lpstr>
      <vt:lpstr>نگرشي بر ضوابط ابلاغي</vt:lpstr>
      <vt:lpstr>بررسي و تحليل رابطه حقوقي بانک مرکزي با مؤسسات اعتباري</vt:lpstr>
      <vt:lpstr>بررسي و تحليل رابطه حقوقي بانک مرکزي با مؤسسات اعتباري</vt:lpstr>
      <vt:lpstr>تعريف و تبيين مفهوم مسؤليت، مصاديق و مفاهيم مشابه </vt:lpstr>
      <vt:lpstr>تعريف و تبيين مفهوم مسؤليت، مصاديق و مفاهيم مشابه </vt:lpstr>
      <vt:lpstr>بررسي و تحليل رابطه حقوقي بانک مرکزي با مؤسسات اعتباري</vt:lpstr>
      <vt:lpstr>تعريف و تبيين مفهوم مسؤليت، مصاديق و مفاهيم مشابه </vt:lpstr>
      <vt:lpstr>تعريف و تبيين مفهوم مسؤليت، مصاديق و مفاهيم مشابه </vt:lpstr>
      <vt:lpstr>بررسي و تحليل رابطه حقوقي بانک مرکزي با مؤسسات اعتباري</vt:lpstr>
      <vt:lpstr>بررسي و تحليل رابطه حقوقي بانک مرکزي با مؤسسات اعتباري</vt:lpstr>
      <vt:lpstr>بررسي و تحليل رابطه حقوقي بانک مرکزي با مؤسسات اعتباري</vt:lpstr>
      <vt:lpstr>بررسي و تحليل رابطه حقوقي بانک مرکزي با مؤسسات اعتباري</vt:lpstr>
      <vt:lpstr>بررسي و تحليل رابطه حقوقي بانک مرکزي با مؤسسات اعتباري</vt:lpstr>
      <vt:lpstr>بررسي و تحليل رابطه حقوقي بانک مرکزي با مؤسسات اعتباري</vt:lpstr>
      <vt:lpstr>بررسي و تحليل رابطه حقوقي بانک مرکزي با مؤسسات اعتباري</vt:lpstr>
      <vt:lpstr>بررسي و تحليل رابطه حقوقي بانک مرکزي با مؤسسات اعتباري</vt:lpstr>
      <vt:lpstr>بررسي و تحليل رابطه حقوقي بانک مرکزي با مؤسسات اعتباري</vt:lpstr>
      <vt:lpstr>بررسي و تحليل رابطه حقوقي بانک مرکزي با مؤسسات اعتباري</vt:lpstr>
      <vt:lpstr>بررسي و تحليل رابطه حقوقي بانک مرکزي با مؤسسات اعتباري</vt:lpstr>
      <vt:lpstr>بررسي و تحليل رابطه حقوقي بانک مرکزي با مؤسسات اعتباري</vt:lpstr>
      <vt:lpstr>بررسي و تحليل رابطه حقوقي بانک مرکزي با مؤسسات اعتباري</vt:lpstr>
      <vt:lpstr>بررسي و تحليل رابطه حقوقي بانک مرکزي با مؤسسات اعتباري</vt:lpstr>
      <vt:lpstr>بررسي و تحليل رابطه حقوقي بانک مرکزي با مؤسسات اعتباري</vt:lpstr>
      <vt:lpstr>بررسي و تحليل رابطه حقوقي بانک مرکزي با مؤسسات اعتباري</vt:lpstr>
      <vt:lpstr>سپاس از همراهي شما</vt:lpstr>
    </vt:vector>
  </TitlesOfParts>
  <Company>CBI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h.massoumi</dc:creator>
  <cp:lastModifiedBy>fa.fadaei</cp:lastModifiedBy>
  <cp:revision>1048</cp:revision>
  <dcterms:created xsi:type="dcterms:W3CDTF">2019-09-22T06:54:52Z</dcterms:created>
  <dcterms:modified xsi:type="dcterms:W3CDTF">2023-06-12T04:55:43Z</dcterms:modified>
</cp:coreProperties>
</file>