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61" r:id="rId3"/>
    <p:sldId id="257" r:id="rId4"/>
    <p:sldId id="404" r:id="rId5"/>
    <p:sldId id="405" r:id="rId6"/>
    <p:sldId id="406" r:id="rId7"/>
    <p:sldId id="258" r:id="rId8"/>
    <p:sldId id="416" r:id="rId9"/>
    <p:sldId id="429" r:id="rId10"/>
    <p:sldId id="430" r:id="rId11"/>
    <p:sldId id="407" r:id="rId12"/>
    <p:sldId id="408" r:id="rId13"/>
    <p:sldId id="417" r:id="rId14"/>
    <p:sldId id="409" r:id="rId15"/>
    <p:sldId id="418" r:id="rId16"/>
    <p:sldId id="410" r:id="rId17"/>
    <p:sldId id="461" r:id="rId18"/>
    <p:sldId id="419" r:id="rId19"/>
    <p:sldId id="466" r:id="rId20"/>
    <p:sldId id="415" r:id="rId21"/>
    <p:sldId id="462" r:id="rId22"/>
    <p:sldId id="420" r:id="rId23"/>
    <p:sldId id="421" r:id="rId24"/>
    <p:sldId id="411" r:id="rId25"/>
    <p:sldId id="413" r:id="rId26"/>
    <p:sldId id="414" r:id="rId27"/>
    <p:sldId id="424" r:id="rId28"/>
    <p:sldId id="426" r:id="rId29"/>
    <p:sldId id="428" r:id="rId30"/>
    <p:sldId id="427" r:id="rId31"/>
    <p:sldId id="463" r:id="rId32"/>
    <p:sldId id="464" r:id="rId33"/>
    <p:sldId id="465" r:id="rId34"/>
    <p:sldId id="423" r:id="rId35"/>
    <p:sldId id="293" r:id="rId36"/>
    <p:sldId id="432" r:id="rId37"/>
    <p:sldId id="447" r:id="rId38"/>
    <p:sldId id="431" r:id="rId39"/>
    <p:sldId id="434" r:id="rId40"/>
    <p:sldId id="435" r:id="rId41"/>
    <p:sldId id="437" r:id="rId42"/>
    <p:sldId id="436" r:id="rId43"/>
    <p:sldId id="439" r:id="rId44"/>
    <p:sldId id="438" r:id="rId45"/>
    <p:sldId id="443" r:id="rId46"/>
    <p:sldId id="441" r:id="rId47"/>
    <p:sldId id="440" r:id="rId48"/>
    <p:sldId id="444" r:id="rId49"/>
    <p:sldId id="459" r:id="rId50"/>
    <p:sldId id="460" r:id="rId51"/>
    <p:sldId id="452" r:id="rId52"/>
    <p:sldId id="456" r:id="rId53"/>
    <p:sldId id="458" r:id="rId54"/>
    <p:sldId id="457" r:id="rId55"/>
    <p:sldId id="445" r:id="rId56"/>
    <p:sldId id="453" r:id="rId57"/>
    <p:sldId id="446" r:id="rId58"/>
    <p:sldId id="287"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4DBF"/>
    <a:srgbClr val="1C33DE"/>
    <a:srgbClr val="D7E5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p:cViewPr varScale="1">
        <p:scale>
          <a:sx n="90" d="100"/>
          <a:sy n="90" d="100"/>
        </p:scale>
        <p:origin x="102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3ADEB-35FD-4BEC-958D-31FF59358BF9}" type="doc">
      <dgm:prSet loTypeId="urn:microsoft.com/office/officeart/2005/8/layout/list1" loCatId="list" qsTypeId="urn:microsoft.com/office/officeart/2005/8/quickstyle/simple5" qsCatId="simple" csTypeId="urn:microsoft.com/office/officeart/2005/8/colors/accent5_2" csCatId="accent5" phldr="1"/>
      <dgm:spPr/>
      <dgm:t>
        <a:bodyPr/>
        <a:lstStyle/>
        <a:p>
          <a:pPr rtl="1"/>
          <a:endParaRPr lang="fa-IR"/>
        </a:p>
      </dgm:t>
    </dgm:pt>
    <dgm:pt modelId="{D9E66085-ADC2-4A44-8FF1-3D1256CE3F0B}">
      <dgm:prSet phldrT="[Text]" custT="1">
        <dgm:style>
          <a:lnRef idx="1">
            <a:schemeClr val="accent5"/>
          </a:lnRef>
          <a:fillRef idx="2">
            <a:schemeClr val="accent5"/>
          </a:fillRef>
          <a:effectRef idx="1">
            <a:schemeClr val="accent5"/>
          </a:effectRef>
          <a:fontRef idx="minor">
            <a:schemeClr val="dk1"/>
          </a:fontRef>
        </dgm:style>
      </dgm:prSet>
      <dgm:spPr/>
      <dgm:t>
        <a:bodyPr/>
        <a:lstStyle/>
        <a:p>
          <a:pPr algn="ctr" rtl="1"/>
          <a:r>
            <a:rPr lang="ar-SA" sz="1600" dirty="0">
              <a:solidFill>
                <a:schemeClr val="tx1"/>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ابعاد </a:t>
          </a:r>
          <a:r>
            <a:rPr lang="fa-IR" sz="1600" dirty="0">
              <a:solidFill>
                <a:schemeClr val="tx1"/>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مسؤليت‌هاي قانوني فعاليت هاي بانکداري در ايران + بررسي و تحليل رابطه حقوقي بانک مرکزي با مؤسسات اعتباري</a:t>
          </a:r>
          <a:endParaRPr lang="fa-IR" sz="1600" b="0" cap="none" spc="0" dirty="0">
            <a:ln w="0"/>
            <a:solidFill>
              <a:schemeClr val="tx1"/>
            </a:solidFill>
            <a:effectLst>
              <a:glow rad="101600">
                <a:srgbClr val="FFC000">
                  <a:alpha val="60000"/>
                </a:srgbClr>
              </a:glow>
              <a:outerShdw blurRad="38100" dist="38100" dir="2700000" algn="tl">
                <a:srgbClr val="000000">
                  <a:alpha val="43137"/>
                </a:srgbClr>
              </a:outerShdw>
            </a:effectLst>
            <a:cs typeface="B Titr" panose="00000700000000000000" pitchFamily="2" charset="-78"/>
          </a:endParaRPr>
        </a:p>
      </dgm:t>
    </dgm:pt>
    <dgm:pt modelId="{4680B8B0-604F-41C3-8459-97B5F3451CA1}" type="parTrans" cxnId="{83B3E6C9-EC3A-48DC-B2DB-86CD69980C18}">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860B7032-2F17-49EE-8E32-81C1F5870B3E}" type="sibTrans" cxnId="{83B3E6C9-EC3A-48DC-B2DB-86CD69980C18}">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7D2582ED-7117-4106-B696-4AC8C7EFA07D}">
      <dgm:prSet phldrT="[Text]" custT="1"/>
      <dgm:spPr/>
      <dgm:t>
        <a:bodyPr/>
        <a:lstStyle/>
        <a:p>
          <a:pPr algn="ctr" rtl="1"/>
          <a:r>
            <a:rPr lang="fa-IR"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a:cs typeface="B Nazanin" panose="00000400000000000000" pitchFamily="2" charset="-78"/>
            </a:rPr>
            <a:t>نگاهي به مفهوم بانکداري، فعاليت‌ها و عمليات مرتبط</a:t>
          </a:r>
          <a:endParaRPr lang="fa-IR" sz="1800" b="1" cap="none" spc="0" dirty="0">
            <a:ln w="0"/>
            <a:solidFill>
              <a:schemeClr val="tx1"/>
            </a:solidFill>
            <a:effectLst>
              <a:outerShdw blurRad="38100" dist="38100" dir="2700000" algn="tl">
                <a:srgbClr val="000000">
                  <a:alpha val="43137"/>
                </a:srgbClr>
              </a:outerShdw>
            </a:effectLst>
            <a:cs typeface="B Titr" panose="00000700000000000000" pitchFamily="2" charset="-78"/>
          </a:endParaRPr>
        </a:p>
      </dgm:t>
    </dgm:pt>
    <dgm:pt modelId="{88E657E5-F5EE-4807-B706-DE12793A58CD}" type="parTrans" cxnId="{8BC8CA23-BDC3-4CEC-91B9-130D6B2E942B}">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AFAA2570-7AFB-45FA-86E9-C4E6C5900A0C}" type="sibTrans" cxnId="{8BC8CA23-BDC3-4CEC-91B9-130D6B2E942B}">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1ADE4FF4-A15E-44A6-827C-FF79F9449F3A}">
      <dgm:prSet phldrT="[Text]" custT="1"/>
      <dgm:spPr/>
      <dgm:t>
        <a:bodyPr/>
        <a:lstStyle/>
        <a:p>
          <a:pPr algn="ctr" rtl="1"/>
          <a:r>
            <a:rPr lang="fa-IR" sz="1700" b="1"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a:cs typeface="B Nazanin" panose="00000400000000000000" pitchFamily="2" charset="-78"/>
            </a:rPr>
            <a:t>تحليل برخي احکام قانوني مرتبط با مسؤليت مؤسسات اعتباري </a:t>
          </a:r>
        </a:p>
      </dgm:t>
    </dgm:pt>
    <dgm:pt modelId="{76D8A232-64ED-4CFE-9B7A-75AAE0F248F2}" type="parTrans" cxnId="{52C4B7AA-88EF-4770-B54B-2E652D7A615D}">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3E49D479-39D3-4F84-BF0C-81572CB8C79C}" type="sibTrans" cxnId="{52C4B7AA-88EF-4770-B54B-2E652D7A615D}">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6BF09D70-F08C-4DB8-81DD-76AE34DA6B71}">
      <dgm:prSet custT="1"/>
      <dgm:spPr/>
      <dgm:t>
        <a:bodyPr/>
        <a:lstStyle/>
        <a:p>
          <a:pPr algn="ctr" rtl="1"/>
          <a:r>
            <a:rPr lang="fa-IR" sz="1900" b="1"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a:cs typeface="B Nazanin" panose="00000400000000000000" pitchFamily="2" charset="-78"/>
            </a:rPr>
            <a:t>تعريف و تبيين مفهوم مسؤليت، مصاديق و مفاهيم مشابه</a:t>
          </a:r>
        </a:p>
      </dgm:t>
    </dgm:pt>
    <dgm:pt modelId="{FB3ED540-BC89-4F76-BC7A-2DB71B57BA4B}" type="parTrans" cxnId="{330E8385-32BD-4A39-9DF7-EE553FEB5D54}">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B959D13C-822F-4983-BC5B-C8CFD1B34148}" type="sibTrans" cxnId="{330E8385-32BD-4A39-9DF7-EE553FEB5D54}">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CECB4F56-1D53-41EF-BE28-BB0C37F5BD9C}">
      <dgm:prSet custT="1"/>
      <dgm:spPr/>
      <dgm:t>
        <a:bodyPr/>
        <a:lstStyle/>
        <a:p>
          <a:pPr algn="ctr" rtl="1"/>
          <a:r>
            <a:rPr lang="fa-IR"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a:cs typeface="B Nazanin" panose="00000400000000000000" pitchFamily="2" charset="-78"/>
            </a:rPr>
            <a:t>فرضيه‌ها و نظريات ناظر بر حدود مسؤليت مؤسسات اعتباري </a:t>
          </a:r>
        </a:p>
      </dgm:t>
    </dgm:pt>
    <dgm:pt modelId="{84963760-E3EE-47B8-86B2-86B8553879F0}" type="parTrans" cxnId="{9B05E17E-67E4-4B86-A8EE-48CBCDD1CE9D}">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39331F13-3455-4888-BB77-8BA071DA5FD4}" type="sibTrans" cxnId="{9B05E17E-67E4-4B86-A8EE-48CBCDD1CE9D}">
      <dgm:prSet/>
      <dgm:spPr/>
      <dgm:t>
        <a:bodyPr/>
        <a:lstStyle/>
        <a:p>
          <a:pPr rtl="1"/>
          <a:endParaRPr lang="fa-IR" sz="2400" b="0" cap="none" spc="0">
            <a:ln w="0"/>
            <a:solidFill>
              <a:srgbClr val="C00000"/>
            </a:solidFill>
            <a:effectLst>
              <a:outerShdw blurRad="38100" dist="19050" dir="2700000" algn="tl" rotWithShape="0">
                <a:schemeClr val="dk1">
                  <a:alpha val="40000"/>
                </a:schemeClr>
              </a:outerShdw>
            </a:effectLst>
            <a:cs typeface="B Titr" panose="00000700000000000000" pitchFamily="2" charset="-78"/>
          </a:endParaRPr>
        </a:p>
      </dgm:t>
    </dgm:pt>
    <dgm:pt modelId="{12D1B60D-D8D5-4A5E-847C-97469D780634}">
      <dgm:prSet custT="1"/>
      <dgm:spPr>
        <a:solidFill>
          <a:srgbClr val="002060"/>
        </a:solidFill>
      </dgm:spPr>
      <dgm:t>
        <a:bodyPr/>
        <a:lstStyle/>
        <a:p>
          <a:pPr algn="ctr"/>
          <a:r>
            <a:rPr lang="fa-IR" sz="1700" b="1" dirty="0">
              <a:effectLst>
                <a:glow rad="139700">
                  <a:schemeClr val="accent5">
                    <a:satMod val="175000"/>
                    <a:alpha val="40000"/>
                  </a:schemeClr>
                </a:glow>
              </a:effectLst>
              <a:latin typeface="Times New Roman" panose="02020603050405020304" pitchFamily="18" charset="0"/>
              <a:ea typeface="MS Mincho"/>
              <a:cs typeface="B Nazanin" panose="00000400000000000000" pitchFamily="2" charset="-78"/>
            </a:rPr>
            <a:t>تبيين و تحليل روابط حقوقي بين بانک مرکزي و مؤسسات اعتباري</a:t>
          </a:r>
          <a:endParaRPr lang="en-US" sz="1700" b="0" cap="none" spc="0" dirty="0">
            <a:ln w="0"/>
            <a:effectLst>
              <a:glow rad="139700">
                <a:schemeClr val="accent5">
                  <a:satMod val="175000"/>
                  <a:alpha val="40000"/>
                </a:schemeClr>
              </a:glow>
            </a:effectLst>
            <a:cs typeface="B Titr" panose="00000700000000000000" pitchFamily="2" charset="-78"/>
          </a:endParaRPr>
        </a:p>
      </dgm:t>
    </dgm:pt>
    <dgm:pt modelId="{0EEBDB71-1B88-471C-8D47-4FEB3A6210AE}" type="sibTrans" cxnId="{7F88467F-1BA9-48B4-AB25-8607191A82C3}">
      <dgm:prSet/>
      <dgm:spPr/>
      <dgm:t>
        <a:bodyPr/>
        <a:lstStyle/>
        <a:p>
          <a:endParaRPr lang="en-US"/>
        </a:p>
      </dgm:t>
    </dgm:pt>
    <dgm:pt modelId="{5E3B5BB4-9CBC-402F-8BDB-6D862DBCC2C8}" type="parTrans" cxnId="{7F88467F-1BA9-48B4-AB25-8607191A82C3}">
      <dgm:prSet/>
      <dgm:spPr/>
      <dgm:t>
        <a:bodyPr/>
        <a:lstStyle/>
        <a:p>
          <a:endParaRPr lang="en-US"/>
        </a:p>
      </dgm:t>
    </dgm:pt>
    <dgm:pt modelId="{991BBC5F-E400-4178-80CE-A0522ABEB0B2}" type="pres">
      <dgm:prSet presAssocID="{9163ADEB-35FD-4BEC-958D-31FF59358BF9}" presName="linear" presStyleCnt="0">
        <dgm:presLayoutVars>
          <dgm:dir/>
          <dgm:animLvl val="lvl"/>
          <dgm:resizeHandles val="exact"/>
        </dgm:presLayoutVars>
      </dgm:prSet>
      <dgm:spPr/>
    </dgm:pt>
    <dgm:pt modelId="{7A915547-FC9E-4D10-8DE7-E25E9B4E55F0}" type="pres">
      <dgm:prSet presAssocID="{D9E66085-ADC2-4A44-8FF1-3D1256CE3F0B}" presName="parentLin" presStyleCnt="0"/>
      <dgm:spPr/>
    </dgm:pt>
    <dgm:pt modelId="{A835F878-4458-4C9D-971D-FAC95D285DAE}" type="pres">
      <dgm:prSet presAssocID="{D9E66085-ADC2-4A44-8FF1-3D1256CE3F0B}" presName="parentLeftMargin" presStyleLbl="node1" presStyleIdx="0" presStyleCnt="6"/>
      <dgm:spPr/>
    </dgm:pt>
    <dgm:pt modelId="{DF8ED004-BD37-421F-91F1-1AAB673F6780}" type="pres">
      <dgm:prSet presAssocID="{D9E66085-ADC2-4A44-8FF1-3D1256CE3F0B}" presName="parentText" presStyleLbl="node1" presStyleIdx="0" presStyleCnt="6" custScaleX="142857" custScaleY="202943" custLinFactNeighborX="-32433" custLinFactNeighborY="-11341">
        <dgm:presLayoutVars>
          <dgm:chMax val="0"/>
          <dgm:bulletEnabled val="1"/>
        </dgm:presLayoutVars>
      </dgm:prSet>
      <dgm:spPr/>
    </dgm:pt>
    <dgm:pt modelId="{0D1A56F9-2893-492A-808E-37589C780AF6}" type="pres">
      <dgm:prSet presAssocID="{D9E66085-ADC2-4A44-8FF1-3D1256CE3F0B}" presName="negativeSpace" presStyleCnt="0"/>
      <dgm:spPr/>
    </dgm:pt>
    <dgm:pt modelId="{A62B9804-33FD-49AD-9CD4-D4937EFF56F8}" type="pres">
      <dgm:prSet presAssocID="{D9E66085-ADC2-4A44-8FF1-3D1256CE3F0B}" presName="childText" presStyleLbl="conFgAcc1" presStyleIdx="0" presStyleCnt="6">
        <dgm:presLayoutVars>
          <dgm:bulletEnabled val="1"/>
        </dgm:presLayoutVars>
      </dgm:prSet>
      <dgm:spPr/>
    </dgm:pt>
    <dgm:pt modelId="{1C7A47EA-482A-4DA0-B319-26186DDB7AF6}" type="pres">
      <dgm:prSet presAssocID="{860B7032-2F17-49EE-8E32-81C1F5870B3E}" presName="spaceBetweenRectangles" presStyleCnt="0"/>
      <dgm:spPr/>
    </dgm:pt>
    <dgm:pt modelId="{77FD2DBE-0F80-401B-86F1-4131923039A1}" type="pres">
      <dgm:prSet presAssocID="{6BF09D70-F08C-4DB8-81DD-76AE34DA6B71}" presName="parentLin" presStyleCnt="0"/>
      <dgm:spPr/>
    </dgm:pt>
    <dgm:pt modelId="{88E42F84-EC7E-4EEB-AEC8-EF284154408A}" type="pres">
      <dgm:prSet presAssocID="{6BF09D70-F08C-4DB8-81DD-76AE34DA6B71}" presName="parentLeftMargin" presStyleLbl="node1" presStyleIdx="0" presStyleCnt="6"/>
      <dgm:spPr/>
    </dgm:pt>
    <dgm:pt modelId="{BFD57075-66DC-4EF6-8226-504623D5AA94}" type="pres">
      <dgm:prSet presAssocID="{6BF09D70-F08C-4DB8-81DD-76AE34DA6B71}" presName="parentText" presStyleLbl="node1" presStyleIdx="1" presStyleCnt="6" custLinFactX="15955" custLinFactNeighborX="100000" custLinFactNeighborY="24157">
        <dgm:presLayoutVars>
          <dgm:chMax val="0"/>
          <dgm:bulletEnabled val="1"/>
        </dgm:presLayoutVars>
      </dgm:prSet>
      <dgm:spPr/>
    </dgm:pt>
    <dgm:pt modelId="{C4AEB9B0-D585-4BAE-B199-49F34432913A}" type="pres">
      <dgm:prSet presAssocID="{6BF09D70-F08C-4DB8-81DD-76AE34DA6B71}" presName="negativeSpace" presStyleCnt="0"/>
      <dgm:spPr/>
    </dgm:pt>
    <dgm:pt modelId="{FE41B1DC-8E26-4F49-AB6C-734DABD2C3D4}" type="pres">
      <dgm:prSet presAssocID="{6BF09D70-F08C-4DB8-81DD-76AE34DA6B71}" presName="childText" presStyleLbl="conFgAcc1" presStyleIdx="1" presStyleCnt="6">
        <dgm:presLayoutVars>
          <dgm:bulletEnabled val="1"/>
        </dgm:presLayoutVars>
      </dgm:prSet>
      <dgm:spPr/>
    </dgm:pt>
    <dgm:pt modelId="{43C271DE-8B6F-40A4-ACB7-B80B593C41B3}" type="pres">
      <dgm:prSet presAssocID="{B959D13C-822F-4983-BC5B-C8CFD1B34148}" presName="spaceBetweenRectangles" presStyleCnt="0"/>
      <dgm:spPr/>
    </dgm:pt>
    <dgm:pt modelId="{D3F790DA-DE9F-4CC4-B389-8F3FCE0EDE8C}" type="pres">
      <dgm:prSet presAssocID="{7D2582ED-7117-4106-B696-4AC8C7EFA07D}" presName="parentLin" presStyleCnt="0"/>
      <dgm:spPr/>
    </dgm:pt>
    <dgm:pt modelId="{964AAD9C-B509-485B-9ECA-0AD994E2163E}" type="pres">
      <dgm:prSet presAssocID="{7D2582ED-7117-4106-B696-4AC8C7EFA07D}" presName="parentLeftMargin" presStyleLbl="node1" presStyleIdx="1" presStyleCnt="6"/>
      <dgm:spPr/>
    </dgm:pt>
    <dgm:pt modelId="{189AEC2F-6D58-4E95-96D6-68C9E9C66075}" type="pres">
      <dgm:prSet presAssocID="{7D2582ED-7117-4106-B696-4AC8C7EFA07D}" presName="parentText" presStyleLbl="node1" presStyleIdx="2" presStyleCnt="6" custLinFactX="16217" custLinFactNeighborX="100000" custLinFactNeighborY="-1472">
        <dgm:presLayoutVars>
          <dgm:chMax val="0"/>
          <dgm:bulletEnabled val="1"/>
        </dgm:presLayoutVars>
      </dgm:prSet>
      <dgm:spPr/>
    </dgm:pt>
    <dgm:pt modelId="{6F68B1E4-6129-40DC-BCD6-7BB07181FEA3}" type="pres">
      <dgm:prSet presAssocID="{7D2582ED-7117-4106-B696-4AC8C7EFA07D}" presName="negativeSpace" presStyleCnt="0"/>
      <dgm:spPr/>
    </dgm:pt>
    <dgm:pt modelId="{38B79292-60AE-43C9-AEBA-E857F728C6A4}" type="pres">
      <dgm:prSet presAssocID="{7D2582ED-7117-4106-B696-4AC8C7EFA07D}" presName="childText" presStyleLbl="conFgAcc1" presStyleIdx="2" presStyleCnt="6">
        <dgm:presLayoutVars>
          <dgm:bulletEnabled val="1"/>
        </dgm:presLayoutVars>
      </dgm:prSet>
      <dgm:spPr/>
    </dgm:pt>
    <dgm:pt modelId="{D8D8F08B-3350-4B9C-9EB0-36A583B0DA07}" type="pres">
      <dgm:prSet presAssocID="{AFAA2570-7AFB-45FA-86E9-C4E6C5900A0C}" presName="spaceBetweenRectangles" presStyleCnt="0"/>
      <dgm:spPr/>
    </dgm:pt>
    <dgm:pt modelId="{4C549BF5-9310-4B8D-BAE1-A283EEA26C73}" type="pres">
      <dgm:prSet presAssocID="{CECB4F56-1D53-41EF-BE28-BB0C37F5BD9C}" presName="parentLin" presStyleCnt="0"/>
      <dgm:spPr/>
    </dgm:pt>
    <dgm:pt modelId="{F551BEC0-7697-44BC-82D2-12FD1A8BF87C}" type="pres">
      <dgm:prSet presAssocID="{CECB4F56-1D53-41EF-BE28-BB0C37F5BD9C}" presName="parentLeftMargin" presStyleLbl="node1" presStyleIdx="2" presStyleCnt="6"/>
      <dgm:spPr/>
    </dgm:pt>
    <dgm:pt modelId="{9A59B2D7-02F5-488D-BC6C-6DAFBBAB01BE}" type="pres">
      <dgm:prSet presAssocID="{CECB4F56-1D53-41EF-BE28-BB0C37F5BD9C}" presName="parentText" presStyleLbl="node1" presStyleIdx="3" presStyleCnt="6" custLinFactX="16442" custLinFactNeighborX="100000" custLinFactNeighborY="-32881">
        <dgm:presLayoutVars>
          <dgm:chMax val="0"/>
          <dgm:bulletEnabled val="1"/>
        </dgm:presLayoutVars>
      </dgm:prSet>
      <dgm:spPr/>
    </dgm:pt>
    <dgm:pt modelId="{10609708-058C-4298-8F8F-D20988BC1650}" type="pres">
      <dgm:prSet presAssocID="{CECB4F56-1D53-41EF-BE28-BB0C37F5BD9C}" presName="negativeSpace" presStyleCnt="0"/>
      <dgm:spPr/>
    </dgm:pt>
    <dgm:pt modelId="{728A035D-35E3-4E12-A6ED-B28003C7B22D}" type="pres">
      <dgm:prSet presAssocID="{CECB4F56-1D53-41EF-BE28-BB0C37F5BD9C}" presName="childText" presStyleLbl="conFgAcc1" presStyleIdx="3" presStyleCnt="6">
        <dgm:presLayoutVars>
          <dgm:bulletEnabled val="1"/>
        </dgm:presLayoutVars>
      </dgm:prSet>
      <dgm:spPr/>
    </dgm:pt>
    <dgm:pt modelId="{AFE52BA8-3F89-4D48-B94A-88288B8EDA7B}" type="pres">
      <dgm:prSet presAssocID="{39331F13-3455-4888-BB77-8BA071DA5FD4}" presName="spaceBetweenRectangles" presStyleCnt="0"/>
      <dgm:spPr/>
    </dgm:pt>
    <dgm:pt modelId="{CD4CC037-54A0-4C47-9709-BBECB74242BB}" type="pres">
      <dgm:prSet presAssocID="{1ADE4FF4-A15E-44A6-827C-FF79F9449F3A}" presName="parentLin" presStyleCnt="0"/>
      <dgm:spPr/>
    </dgm:pt>
    <dgm:pt modelId="{F7F24AFA-3C8A-4540-98FA-5B432496D96A}" type="pres">
      <dgm:prSet presAssocID="{1ADE4FF4-A15E-44A6-827C-FF79F9449F3A}" presName="parentLeftMargin" presStyleLbl="node1" presStyleIdx="3" presStyleCnt="6"/>
      <dgm:spPr/>
    </dgm:pt>
    <dgm:pt modelId="{89A23CAA-516C-419E-B65A-6264AC021579}" type="pres">
      <dgm:prSet presAssocID="{1ADE4FF4-A15E-44A6-827C-FF79F9449F3A}" presName="parentText" presStyleLbl="node1" presStyleIdx="4" presStyleCnt="6" custLinFactX="16318" custLinFactNeighborX="100000" custLinFactNeighborY="-50984">
        <dgm:presLayoutVars>
          <dgm:chMax val="0"/>
          <dgm:bulletEnabled val="1"/>
        </dgm:presLayoutVars>
      </dgm:prSet>
      <dgm:spPr/>
    </dgm:pt>
    <dgm:pt modelId="{D6AC175D-3401-478B-9F1A-E623973D35E0}" type="pres">
      <dgm:prSet presAssocID="{1ADE4FF4-A15E-44A6-827C-FF79F9449F3A}" presName="negativeSpace" presStyleCnt="0"/>
      <dgm:spPr/>
    </dgm:pt>
    <dgm:pt modelId="{EE12F898-05EC-4209-9E85-77DD1611F47B}" type="pres">
      <dgm:prSet presAssocID="{1ADE4FF4-A15E-44A6-827C-FF79F9449F3A}" presName="childText" presStyleLbl="conFgAcc1" presStyleIdx="4" presStyleCnt="6">
        <dgm:presLayoutVars>
          <dgm:bulletEnabled val="1"/>
        </dgm:presLayoutVars>
      </dgm:prSet>
      <dgm:spPr/>
    </dgm:pt>
    <dgm:pt modelId="{7E24D98A-5312-41D3-AA23-2A57F873A518}" type="pres">
      <dgm:prSet presAssocID="{3E49D479-39D3-4F84-BF0C-81572CB8C79C}" presName="spaceBetweenRectangles" presStyleCnt="0"/>
      <dgm:spPr/>
    </dgm:pt>
    <dgm:pt modelId="{4A6FA3A3-B9DF-49C5-AC04-94DF9A54EBEB}" type="pres">
      <dgm:prSet presAssocID="{12D1B60D-D8D5-4A5E-847C-97469D780634}" presName="parentLin" presStyleCnt="0"/>
      <dgm:spPr/>
    </dgm:pt>
    <dgm:pt modelId="{75E4FAE0-0753-4B8F-9FF5-49CBEB47EB64}" type="pres">
      <dgm:prSet presAssocID="{12D1B60D-D8D5-4A5E-847C-97469D780634}" presName="parentLeftMargin" presStyleLbl="node1" presStyleIdx="4" presStyleCnt="6"/>
      <dgm:spPr/>
    </dgm:pt>
    <dgm:pt modelId="{D0FE03C0-40BA-4670-93B1-EAA593EBC38D}" type="pres">
      <dgm:prSet presAssocID="{12D1B60D-D8D5-4A5E-847C-97469D780634}" presName="parentText" presStyleLbl="node1" presStyleIdx="5" presStyleCnt="6" custScaleX="106248" custScaleY="122215" custLinFactX="14403" custLinFactNeighborX="100000" custLinFactNeighborY="-2595">
        <dgm:presLayoutVars>
          <dgm:chMax val="0"/>
          <dgm:bulletEnabled val="1"/>
        </dgm:presLayoutVars>
      </dgm:prSet>
      <dgm:spPr/>
    </dgm:pt>
    <dgm:pt modelId="{53196F88-4F31-4064-B120-6277F2D56AA4}" type="pres">
      <dgm:prSet presAssocID="{12D1B60D-D8D5-4A5E-847C-97469D780634}" presName="negativeSpace" presStyleCnt="0"/>
      <dgm:spPr/>
    </dgm:pt>
    <dgm:pt modelId="{9E3AAA68-0CEA-42D6-A58B-5B4AAA9079EC}" type="pres">
      <dgm:prSet presAssocID="{12D1B60D-D8D5-4A5E-847C-97469D780634}" presName="childText" presStyleLbl="conFgAcc1" presStyleIdx="5" presStyleCnt="6">
        <dgm:presLayoutVars>
          <dgm:bulletEnabled val="1"/>
        </dgm:presLayoutVars>
      </dgm:prSet>
      <dgm:spPr/>
    </dgm:pt>
  </dgm:ptLst>
  <dgm:cxnLst>
    <dgm:cxn modelId="{C38AE413-AD05-4E4F-A032-1D054F4BD0B0}" type="presOf" srcId="{7D2582ED-7117-4106-B696-4AC8C7EFA07D}" destId="{189AEC2F-6D58-4E95-96D6-68C9E9C66075}" srcOrd="1" destOrd="0" presId="urn:microsoft.com/office/officeart/2005/8/layout/list1"/>
    <dgm:cxn modelId="{F3D3D91D-3CE8-4885-B403-7826A1A93556}" type="presOf" srcId="{CECB4F56-1D53-41EF-BE28-BB0C37F5BD9C}" destId="{9A59B2D7-02F5-488D-BC6C-6DAFBBAB01BE}" srcOrd="1" destOrd="0" presId="urn:microsoft.com/office/officeart/2005/8/layout/list1"/>
    <dgm:cxn modelId="{8BC8CA23-BDC3-4CEC-91B9-130D6B2E942B}" srcId="{9163ADEB-35FD-4BEC-958D-31FF59358BF9}" destId="{7D2582ED-7117-4106-B696-4AC8C7EFA07D}" srcOrd="2" destOrd="0" parTransId="{88E657E5-F5EE-4807-B706-DE12793A58CD}" sibTransId="{AFAA2570-7AFB-45FA-86E9-C4E6C5900A0C}"/>
    <dgm:cxn modelId="{9A2EDE23-0452-4050-9223-66D0C35651A8}" type="presOf" srcId="{CECB4F56-1D53-41EF-BE28-BB0C37F5BD9C}" destId="{F551BEC0-7697-44BC-82D2-12FD1A8BF87C}" srcOrd="0" destOrd="0" presId="urn:microsoft.com/office/officeart/2005/8/layout/list1"/>
    <dgm:cxn modelId="{7C8EB067-CC70-4690-8901-6E3BD3ECC0A9}" type="presOf" srcId="{7D2582ED-7117-4106-B696-4AC8C7EFA07D}" destId="{964AAD9C-B509-485B-9ECA-0AD994E2163E}" srcOrd="0" destOrd="0" presId="urn:microsoft.com/office/officeart/2005/8/layout/list1"/>
    <dgm:cxn modelId="{4456FA73-0112-4BB3-BA2B-D87C6070F425}" type="presOf" srcId="{1ADE4FF4-A15E-44A6-827C-FF79F9449F3A}" destId="{F7F24AFA-3C8A-4540-98FA-5B432496D96A}" srcOrd="0" destOrd="0" presId="urn:microsoft.com/office/officeart/2005/8/layout/list1"/>
    <dgm:cxn modelId="{E6163B59-3B62-4650-8430-787CC5684CDF}" type="presOf" srcId="{1ADE4FF4-A15E-44A6-827C-FF79F9449F3A}" destId="{89A23CAA-516C-419E-B65A-6264AC021579}" srcOrd="1" destOrd="0" presId="urn:microsoft.com/office/officeart/2005/8/layout/list1"/>
    <dgm:cxn modelId="{9B05E17E-67E4-4B86-A8EE-48CBCDD1CE9D}" srcId="{9163ADEB-35FD-4BEC-958D-31FF59358BF9}" destId="{CECB4F56-1D53-41EF-BE28-BB0C37F5BD9C}" srcOrd="3" destOrd="0" parTransId="{84963760-E3EE-47B8-86B2-86B8553879F0}" sibTransId="{39331F13-3455-4888-BB77-8BA071DA5FD4}"/>
    <dgm:cxn modelId="{7F88467F-1BA9-48B4-AB25-8607191A82C3}" srcId="{9163ADEB-35FD-4BEC-958D-31FF59358BF9}" destId="{12D1B60D-D8D5-4A5E-847C-97469D780634}" srcOrd="5" destOrd="0" parTransId="{5E3B5BB4-9CBC-402F-8BDB-6D862DBCC2C8}" sibTransId="{0EEBDB71-1B88-471C-8D47-4FEB3A6210AE}"/>
    <dgm:cxn modelId="{C011EB7F-A740-493E-8B58-B6D93459ED91}" type="presOf" srcId="{D9E66085-ADC2-4A44-8FF1-3D1256CE3F0B}" destId="{DF8ED004-BD37-421F-91F1-1AAB673F6780}" srcOrd="1" destOrd="0" presId="urn:microsoft.com/office/officeart/2005/8/layout/list1"/>
    <dgm:cxn modelId="{405AF47F-4E6E-49DE-A704-B618E88500B0}" type="presOf" srcId="{9163ADEB-35FD-4BEC-958D-31FF59358BF9}" destId="{991BBC5F-E400-4178-80CE-A0522ABEB0B2}" srcOrd="0" destOrd="0" presId="urn:microsoft.com/office/officeart/2005/8/layout/list1"/>
    <dgm:cxn modelId="{330E8385-32BD-4A39-9DF7-EE553FEB5D54}" srcId="{9163ADEB-35FD-4BEC-958D-31FF59358BF9}" destId="{6BF09D70-F08C-4DB8-81DD-76AE34DA6B71}" srcOrd="1" destOrd="0" parTransId="{FB3ED540-BC89-4F76-BC7A-2DB71B57BA4B}" sibTransId="{B959D13C-822F-4983-BC5B-C8CFD1B34148}"/>
    <dgm:cxn modelId="{3E36318C-8A87-4C1E-B6A9-DB49920013CF}" type="presOf" srcId="{12D1B60D-D8D5-4A5E-847C-97469D780634}" destId="{75E4FAE0-0753-4B8F-9FF5-49CBEB47EB64}" srcOrd="0" destOrd="0" presId="urn:microsoft.com/office/officeart/2005/8/layout/list1"/>
    <dgm:cxn modelId="{1D66E3A4-F47A-4241-BB86-F76A97F3D409}" type="presOf" srcId="{6BF09D70-F08C-4DB8-81DD-76AE34DA6B71}" destId="{88E42F84-EC7E-4EEB-AEC8-EF284154408A}" srcOrd="0" destOrd="0" presId="urn:microsoft.com/office/officeart/2005/8/layout/list1"/>
    <dgm:cxn modelId="{52C4B7AA-88EF-4770-B54B-2E652D7A615D}" srcId="{9163ADEB-35FD-4BEC-958D-31FF59358BF9}" destId="{1ADE4FF4-A15E-44A6-827C-FF79F9449F3A}" srcOrd="4" destOrd="0" parTransId="{76D8A232-64ED-4CFE-9B7A-75AAE0F248F2}" sibTransId="{3E49D479-39D3-4F84-BF0C-81572CB8C79C}"/>
    <dgm:cxn modelId="{28ED2BBD-8F16-4F85-929A-6C48180BC770}" type="presOf" srcId="{12D1B60D-D8D5-4A5E-847C-97469D780634}" destId="{D0FE03C0-40BA-4670-93B1-EAA593EBC38D}" srcOrd="1" destOrd="0" presId="urn:microsoft.com/office/officeart/2005/8/layout/list1"/>
    <dgm:cxn modelId="{83B3E6C9-EC3A-48DC-B2DB-86CD69980C18}" srcId="{9163ADEB-35FD-4BEC-958D-31FF59358BF9}" destId="{D9E66085-ADC2-4A44-8FF1-3D1256CE3F0B}" srcOrd="0" destOrd="0" parTransId="{4680B8B0-604F-41C3-8459-97B5F3451CA1}" sibTransId="{860B7032-2F17-49EE-8E32-81C1F5870B3E}"/>
    <dgm:cxn modelId="{07AC8ED6-8513-45C3-B4D2-ABFB1201196A}" type="presOf" srcId="{D9E66085-ADC2-4A44-8FF1-3D1256CE3F0B}" destId="{A835F878-4458-4C9D-971D-FAC95D285DAE}" srcOrd="0" destOrd="0" presId="urn:microsoft.com/office/officeart/2005/8/layout/list1"/>
    <dgm:cxn modelId="{E0CD98FB-E22B-4D8B-90E1-279CD04F4C23}" type="presOf" srcId="{6BF09D70-F08C-4DB8-81DD-76AE34DA6B71}" destId="{BFD57075-66DC-4EF6-8226-504623D5AA94}" srcOrd="1" destOrd="0" presId="urn:microsoft.com/office/officeart/2005/8/layout/list1"/>
    <dgm:cxn modelId="{4CA878D7-5713-4A6A-948C-8753376E2917}" type="presParOf" srcId="{991BBC5F-E400-4178-80CE-A0522ABEB0B2}" destId="{7A915547-FC9E-4D10-8DE7-E25E9B4E55F0}" srcOrd="0" destOrd="0" presId="urn:microsoft.com/office/officeart/2005/8/layout/list1"/>
    <dgm:cxn modelId="{B792A0BD-AF95-426D-B92D-6C1621F7659C}" type="presParOf" srcId="{7A915547-FC9E-4D10-8DE7-E25E9B4E55F0}" destId="{A835F878-4458-4C9D-971D-FAC95D285DAE}" srcOrd="0" destOrd="0" presId="urn:microsoft.com/office/officeart/2005/8/layout/list1"/>
    <dgm:cxn modelId="{84064F20-CFDD-4874-815C-99846EA549BE}" type="presParOf" srcId="{7A915547-FC9E-4D10-8DE7-E25E9B4E55F0}" destId="{DF8ED004-BD37-421F-91F1-1AAB673F6780}" srcOrd="1" destOrd="0" presId="urn:microsoft.com/office/officeart/2005/8/layout/list1"/>
    <dgm:cxn modelId="{B7CAA7ED-E428-44FD-A0B0-67C5C74D8362}" type="presParOf" srcId="{991BBC5F-E400-4178-80CE-A0522ABEB0B2}" destId="{0D1A56F9-2893-492A-808E-37589C780AF6}" srcOrd="1" destOrd="0" presId="urn:microsoft.com/office/officeart/2005/8/layout/list1"/>
    <dgm:cxn modelId="{A7E6F4B5-F2FD-430A-AA59-947744564B5D}" type="presParOf" srcId="{991BBC5F-E400-4178-80CE-A0522ABEB0B2}" destId="{A62B9804-33FD-49AD-9CD4-D4937EFF56F8}" srcOrd="2" destOrd="0" presId="urn:microsoft.com/office/officeart/2005/8/layout/list1"/>
    <dgm:cxn modelId="{B5E05877-00AD-4604-BDE1-2E1E9EC16E51}" type="presParOf" srcId="{991BBC5F-E400-4178-80CE-A0522ABEB0B2}" destId="{1C7A47EA-482A-4DA0-B319-26186DDB7AF6}" srcOrd="3" destOrd="0" presId="urn:microsoft.com/office/officeart/2005/8/layout/list1"/>
    <dgm:cxn modelId="{B5174AAD-CCC9-4CBB-B963-3EFAB63AB7A0}" type="presParOf" srcId="{991BBC5F-E400-4178-80CE-A0522ABEB0B2}" destId="{77FD2DBE-0F80-401B-86F1-4131923039A1}" srcOrd="4" destOrd="0" presId="urn:microsoft.com/office/officeart/2005/8/layout/list1"/>
    <dgm:cxn modelId="{DA4A5E75-71A0-44FB-AF2F-B6FF0F0FF5CF}" type="presParOf" srcId="{77FD2DBE-0F80-401B-86F1-4131923039A1}" destId="{88E42F84-EC7E-4EEB-AEC8-EF284154408A}" srcOrd="0" destOrd="0" presId="urn:microsoft.com/office/officeart/2005/8/layout/list1"/>
    <dgm:cxn modelId="{AF3D1063-9915-4380-BA61-20A2BEE2F5B8}" type="presParOf" srcId="{77FD2DBE-0F80-401B-86F1-4131923039A1}" destId="{BFD57075-66DC-4EF6-8226-504623D5AA94}" srcOrd="1" destOrd="0" presId="urn:microsoft.com/office/officeart/2005/8/layout/list1"/>
    <dgm:cxn modelId="{EC3FE0CB-486C-4A02-B061-660A9986B195}" type="presParOf" srcId="{991BBC5F-E400-4178-80CE-A0522ABEB0B2}" destId="{C4AEB9B0-D585-4BAE-B199-49F34432913A}" srcOrd="5" destOrd="0" presId="urn:microsoft.com/office/officeart/2005/8/layout/list1"/>
    <dgm:cxn modelId="{BA26F4B9-9ADA-4599-A96B-10850F701D37}" type="presParOf" srcId="{991BBC5F-E400-4178-80CE-A0522ABEB0B2}" destId="{FE41B1DC-8E26-4F49-AB6C-734DABD2C3D4}" srcOrd="6" destOrd="0" presId="urn:microsoft.com/office/officeart/2005/8/layout/list1"/>
    <dgm:cxn modelId="{6AE2E98A-2F57-479B-BE06-A3EB23844B12}" type="presParOf" srcId="{991BBC5F-E400-4178-80CE-A0522ABEB0B2}" destId="{43C271DE-8B6F-40A4-ACB7-B80B593C41B3}" srcOrd="7" destOrd="0" presId="urn:microsoft.com/office/officeart/2005/8/layout/list1"/>
    <dgm:cxn modelId="{BC4E1FD1-973D-4384-8AED-EC0CA9B31F2B}" type="presParOf" srcId="{991BBC5F-E400-4178-80CE-A0522ABEB0B2}" destId="{D3F790DA-DE9F-4CC4-B389-8F3FCE0EDE8C}" srcOrd="8" destOrd="0" presId="urn:microsoft.com/office/officeart/2005/8/layout/list1"/>
    <dgm:cxn modelId="{58558059-D5EB-4382-8640-D49BBC57B8C0}" type="presParOf" srcId="{D3F790DA-DE9F-4CC4-B389-8F3FCE0EDE8C}" destId="{964AAD9C-B509-485B-9ECA-0AD994E2163E}" srcOrd="0" destOrd="0" presId="urn:microsoft.com/office/officeart/2005/8/layout/list1"/>
    <dgm:cxn modelId="{0C163AD2-A015-479C-AE2F-66F507F88FC4}" type="presParOf" srcId="{D3F790DA-DE9F-4CC4-B389-8F3FCE0EDE8C}" destId="{189AEC2F-6D58-4E95-96D6-68C9E9C66075}" srcOrd="1" destOrd="0" presId="urn:microsoft.com/office/officeart/2005/8/layout/list1"/>
    <dgm:cxn modelId="{6762A5BA-FEE7-4554-B0F2-1C787E8839C0}" type="presParOf" srcId="{991BBC5F-E400-4178-80CE-A0522ABEB0B2}" destId="{6F68B1E4-6129-40DC-BCD6-7BB07181FEA3}" srcOrd="9" destOrd="0" presId="urn:microsoft.com/office/officeart/2005/8/layout/list1"/>
    <dgm:cxn modelId="{4470E2E3-C2AD-4EBB-A7B7-A79464211CC0}" type="presParOf" srcId="{991BBC5F-E400-4178-80CE-A0522ABEB0B2}" destId="{38B79292-60AE-43C9-AEBA-E857F728C6A4}" srcOrd="10" destOrd="0" presId="urn:microsoft.com/office/officeart/2005/8/layout/list1"/>
    <dgm:cxn modelId="{6A7B780B-BF48-42F8-A67A-7A45F4023349}" type="presParOf" srcId="{991BBC5F-E400-4178-80CE-A0522ABEB0B2}" destId="{D8D8F08B-3350-4B9C-9EB0-36A583B0DA07}" srcOrd="11" destOrd="0" presId="urn:microsoft.com/office/officeart/2005/8/layout/list1"/>
    <dgm:cxn modelId="{ECB64253-B906-48B0-9830-A6BBFED33E63}" type="presParOf" srcId="{991BBC5F-E400-4178-80CE-A0522ABEB0B2}" destId="{4C549BF5-9310-4B8D-BAE1-A283EEA26C73}" srcOrd="12" destOrd="0" presId="urn:microsoft.com/office/officeart/2005/8/layout/list1"/>
    <dgm:cxn modelId="{AD00AAF0-20A3-40CA-80E3-79A64ED9D61F}" type="presParOf" srcId="{4C549BF5-9310-4B8D-BAE1-A283EEA26C73}" destId="{F551BEC0-7697-44BC-82D2-12FD1A8BF87C}" srcOrd="0" destOrd="0" presId="urn:microsoft.com/office/officeart/2005/8/layout/list1"/>
    <dgm:cxn modelId="{6D64917C-5916-411E-98A6-14A0E4AC87BB}" type="presParOf" srcId="{4C549BF5-9310-4B8D-BAE1-A283EEA26C73}" destId="{9A59B2D7-02F5-488D-BC6C-6DAFBBAB01BE}" srcOrd="1" destOrd="0" presId="urn:microsoft.com/office/officeart/2005/8/layout/list1"/>
    <dgm:cxn modelId="{B67E59B7-5776-4E6C-B177-7D64200B8653}" type="presParOf" srcId="{991BBC5F-E400-4178-80CE-A0522ABEB0B2}" destId="{10609708-058C-4298-8F8F-D20988BC1650}" srcOrd="13" destOrd="0" presId="urn:microsoft.com/office/officeart/2005/8/layout/list1"/>
    <dgm:cxn modelId="{5ECD203D-26B5-4FF1-BCC2-C6A9EC7639A2}" type="presParOf" srcId="{991BBC5F-E400-4178-80CE-A0522ABEB0B2}" destId="{728A035D-35E3-4E12-A6ED-B28003C7B22D}" srcOrd="14" destOrd="0" presId="urn:microsoft.com/office/officeart/2005/8/layout/list1"/>
    <dgm:cxn modelId="{59BAFADC-0C9B-4CCC-B921-3DECFD09E434}" type="presParOf" srcId="{991BBC5F-E400-4178-80CE-A0522ABEB0B2}" destId="{AFE52BA8-3F89-4D48-B94A-88288B8EDA7B}" srcOrd="15" destOrd="0" presId="urn:microsoft.com/office/officeart/2005/8/layout/list1"/>
    <dgm:cxn modelId="{6D16099B-CB53-4979-A451-D95D4AD26E92}" type="presParOf" srcId="{991BBC5F-E400-4178-80CE-A0522ABEB0B2}" destId="{CD4CC037-54A0-4C47-9709-BBECB74242BB}" srcOrd="16" destOrd="0" presId="urn:microsoft.com/office/officeart/2005/8/layout/list1"/>
    <dgm:cxn modelId="{58FA9033-BA99-437C-837E-BF7ED33971DA}" type="presParOf" srcId="{CD4CC037-54A0-4C47-9709-BBECB74242BB}" destId="{F7F24AFA-3C8A-4540-98FA-5B432496D96A}" srcOrd="0" destOrd="0" presId="urn:microsoft.com/office/officeart/2005/8/layout/list1"/>
    <dgm:cxn modelId="{2A9B5DA8-51A2-4799-9D92-1E56D5838CE8}" type="presParOf" srcId="{CD4CC037-54A0-4C47-9709-BBECB74242BB}" destId="{89A23CAA-516C-419E-B65A-6264AC021579}" srcOrd="1" destOrd="0" presId="urn:microsoft.com/office/officeart/2005/8/layout/list1"/>
    <dgm:cxn modelId="{DF776A0D-D3E5-4BAE-B7DE-D26E4D8F0C54}" type="presParOf" srcId="{991BBC5F-E400-4178-80CE-A0522ABEB0B2}" destId="{D6AC175D-3401-478B-9F1A-E623973D35E0}" srcOrd="17" destOrd="0" presId="urn:microsoft.com/office/officeart/2005/8/layout/list1"/>
    <dgm:cxn modelId="{C412B095-4B97-4EF6-9119-BD2CDCA2625C}" type="presParOf" srcId="{991BBC5F-E400-4178-80CE-A0522ABEB0B2}" destId="{EE12F898-05EC-4209-9E85-77DD1611F47B}" srcOrd="18" destOrd="0" presId="urn:microsoft.com/office/officeart/2005/8/layout/list1"/>
    <dgm:cxn modelId="{ED5E0665-32D4-49D4-9334-929F3D520EB9}" type="presParOf" srcId="{991BBC5F-E400-4178-80CE-A0522ABEB0B2}" destId="{7E24D98A-5312-41D3-AA23-2A57F873A518}" srcOrd="19" destOrd="0" presId="urn:microsoft.com/office/officeart/2005/8/layout/list1"/>
    <dgm:cxn modelId="{5B5A406D-2D84-4B5E-8D09-6FBFE033FE11}" type="presParOf" srcId="{991BBC5F-E400-4178-80CE-A0522ABEB0B2}" destId="{4A6FA3A3-B9DF-49C5-AC04-94DF9A54EBEB}" srcOrd="20" destOrd="0" presId="urn:microsoft.com/office/officeart/2005/8/layout/list1"/>
    <dgm:cxn modelId="{32FFB649-897C-49C1-AD6B-D777291FDB14}" type="presParOf" srcId="{4A6FA3A3-B9DF-49C5-AC04-94DF9A54EBEB}" destId="{75E4FAE0-0753-4B8F-9FF5-49CBEB47EB64}" srcOrd="0" destOrd="0" presId="urn:microsoft.com/office/officeart/2005/8/layout/list1"/>
    <dgm:cxn modelId="{1EC4E1F9-A3EC-4863-B27D-1792AF2F4E84}" type="presParOf" srcId="{4A6FA3A3-B9DF-49C5-AC04-94DF9A54EBEB}" destId="{D0FE03C0-40BA-4670-93B1-EAA593EBC38D}" srcOrd="1" destOrd="0" presId="urn:microsoft.com/office/officeart/2005/8/layout/list1"/>
    <dgm:cxn modelId="{88C60AC3-28EA-4D26-BFCA-409CAB008477}" type="presParOf" srcId="{991BBC5F-E400-4178-80CE-A0522ABEB0B2}" destId="{53196F88-4F31-4064-B120-6277F2D56AA4}" srcOrd="21" destOrd="0" presId="urn:microsoft.com/office/officeart/2005/8/layout/list1"/>
    <dgm:cxn modelId="{C197CE32-89E8-4BC5-92BF-3047B2E00F96}" type="presParOf" srcId="{991BBC5F-E400-4178-80CE-A0522ABEB0B2}" destId="{9E3AAA68-0CEA-42D6-A58B-5B4AAA9079EC}" srcOrd="2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B0B7DE-32A9-4F24-ACAD-D4EC2367954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CFE27517-18E8-4C69-8DB2-835458F2B165}">
      <dgm:prSet phldrT="[Text]" custT="1">
        <dgm:style>
          <a:lnRef idx="0">
            <a:schemeClr val="accent2"/>
          </a:lnRef>
          <a:fillRef idx="3">
            <a:schemeClr val="accent2"/>
          </a:fillRef>
          <a:effectRef idx="3">
            <a:schemeClr val="accent2"/>
          </a:effectRef>
          <a:fontRef idx="minor">
            <a:schemeClr val="lt1"/>
          </a:fontRef>
        </dgm:style>
      </dgm:prSet>
      <dgm:spPr/>
      <dgm:t>
        <a:bodyPr/>
        <a:lstStyle/>
        <a:p>
          <a:pPr rtl="1"/>
          <a:r>
            <a:rPr lang="fa-IR" sz="3600" b="1" dirty="0">
              <a:effectLst>
                <a:glow rad="139700">
                  <a:schemeClr val="accent4">
                    <a:satMod val="175000"/>
                    <a:alpha val="40000"/>
                  </a:schemeClr>
                </a:glow>
                <a:outerShdw blurRad="38100" dist="38100" dir="2700000" algn="tl">
                  <a:srgbClr val="000000">
                    <a:alpha val="43137"/>
                  </a:srgbClr>
                </a:outerShdw>
              </a:effectLst>
              <a:latin typeface="BNazanin"/>
            </a:rPr>
            <a:t>مسؤليت</a:t>
          </a:r>
          <a:r>
            <a:rPr lang="fa-IR" sz="3100" b="1" dirty="0">
              <a:effectLst>
                <a:glow rad="139700">
                  <a:schemeClr val="accent4">
                    <a:satMod val="175000"/>
                    <a:alpha val="40000"/>
                  </a:schemeClr>
                </a:glow>
                <a:outerShdw blurRad="38100" dist="38100" dir="2700000" algn="tl">
                  <a:srgbClr val="000000">
                    <a:alpha val="43137"/>
                  </a:srgbClr>
                </a:outerShdw>
              </a:effectLst>
              <a:latin typeface="BNazanin"/>
            </a:rPr>
            <a:t> کيفري (</a:t>
          </a:r>
          <a:r>
            <a:rPr lang="fa-IR" sz="2400" b="1" dirty="0">
              <a:effectLst>
                <a:glow rad="139700">
                  <a:schemeClr val="accent4">
                    <a:satMod val="175000"/>
                    <a:alpha val="40000"/>
                  </a:schemeClr>
                </a:glow>
                <a:outerShdw blurRad="38100" dist="38100" dir="2700000" algn="tl">
                  <a:srgbClr val="000000">
                    <a:alpha val="43137"/>
                  </a:srgbClr>
                </a:outerShdw>
              </a:effectLst>
              <a:latin typeface="BNazanin"/>
            </a:rPr>
            <a:t>جرايم ومجازات‌ها</a:t>
          </a:r>
          <a:r>
            <a:rPr lang="fa-IR" sz="3100" b="1" dirty="0">
              <a:effectLst>
                <a:glow rad="139700">
                  <a:schemeClr val="accent4">
                    <a:satMod val="175000"/>
                    <a:alpha val="40000"/>
                  </a:schemeClr>
                </a:glow>
                <a:outerShdw blurRad="38100" dist="38100" dir="2700000" algn="tl">
                  <a:srgbClr val="000000">
                    <a:alpha val="43137"/>
                  </a:srgbClr>
                </a:outerShdw>
              </a:effectLst>
              <a:latin typeface="BNazanin"/>
            </a:rPr>
            <a:t>)</a:t>
          </a:r>
          <a:endParaRPr lang="en-US" sz="3100" b="1" dirty="0">
            <a:effectLst>
              <a:glow rad="139700">
                <a:schemeClr val="accent4">
                  <a:satMod val="175000"/>
                  <a:alpha val="40000"/>
                </a:schemeClr>
              </a:glow>
              <a:outerShdw blurRad="38100" dist="38100" dir="2700000" algn="tl">
                <a:srgbClr val="000000">
                  <a:alpha val="43137"/>
                </a:srgbClr>
              </a:outerShdw>
            </a:effectLst>
          </a:endParaRPr>
        </a:p>
      </dgm:t>
    </dgm:pt>
    <dgm:pt modelId="{3D78D763-6407-424A-8BDB-34539C6EC68C}" type="parTrans" cxnId="{29AB9FBC-E4A2-4173-9FDB-92DE2FEDF075}">
      <dgm:prSet/>
      <dgm:spPr/>
      <dgm:t>
        <a:bodyPr/>
        <a:lstStyle/>
        <a:p>
          <a:endParaRPr lang="en-US">
            <a:effectLst>
              <a:glow rad="139700">
                <a:schemeClr val="accent4">
                  <a:satMod val="175000"/>
                  <a:alpha val="40000"/>
                </a:schemeClr>
              </a:glow>
            </a:effectLst>
          </a:endParaRPr>
        </a:p>
      </dgm:t>
    </dgm:pt>
    <dgm:pt modelId="{C7296A98-569A-4122-8CE2-84721BBC225C}" type="sibTrans" cxnId="{29AB9FBC-E4A2-4173-9FDB-92DE2FEDF075}">
      <dgm:prSet/>
      <dgm:spPr/>
      <dgm:t>
        <a:bodyPr/>
        <a:lstStyle/>
        <a:p>
          <a:endParaRPr lang="en-US">
            <a:effectLst>
              <a:glow rad="139700">
                <a:schemeClr val="accent4">
                  <a:satMod val="175000"/>
                  <a:alpha val="40000"/>
                </a:schemeClr>
              </a:glow>
            </a:effectLst>
          </a:endParaRPr>
        </a:p>
      </dgm:t>
    </dgm:pt>
    <dgm:pt modelId="{A3BBE1F0-E204-454F-89FA-46A73FDC2702}">
      <dgm:prSet phldrT="[Text]">
        <dgm:style>
          <a:lnRef idx="3">
            <a:schemeClr val="lt1"/>
          </a:lnRef>
          <a:fillRef idx="1">
            <a:schemeClr val="accent4"/>
          </a:fillRef>
          <a:effectRef idx="1">
            <a:schemeClr val="accent4"/>
          </a:effectRef>
          <a:fontRef idx="minor">
            <a:schemeClr val="lt1"/>
          </a:fontRef>
        </dgm:style>
      </dgm:prSet>
      <dgm:spPr/>
      <dgm:t>
        <a:bodyPr/>
        <a:lstStyle/>
        <a:p>
          <a:pPr rtl="1"/>
          <a:r>
            <a:rPr lang="fa-IR" b="1" dirty="0">
              <a:solidFill>
                <a:srgbClr val="FFFF00"/>
              </a:solidFill>
              <a:effectLst>
                <a:glow rad="139700">
                  <a:schemeClr val="accent4">
                    <a:satMod val="175000"/>
                    <a:alpha val="40000"/>
                  </a:schemeClr>
                </a:glow>
                <a:outerShdw blurRad="38100" dist="38100" dir="2700000" algn="tl">
                  <a:srgbClr val="000000">
                    <a:alpha val="43137"/>
                  </a:srgbClr>
                </a:outerShdw>
              </a:effectLst>
              <a:latin typeface="BNazanin"/>
            </a:rPr>
            <a:t>مسؤليت‌هاي قراردادي </a:t>
          </a:r>
          <a:endParaRPr lang="en-US" b="1" dirty="0">
            <a:solidFill>
              <a:srgbClr val="FFFF00"/>
            </a:solidFill>
            <a:effectLst>
              <a:glow rad="139700">
                <a:schemeClr val="accent4">
                  <a:satMod val="175000"/>
                  <a:alpha val="40000"/>
                </a:schemeClr>
              </a:glow>
              <a:outerShdw blurRad="38100" dist="38100" dir="2700000" algn="tl">
                <a:srgbClr val="000000">
                  <a:alpha val="43137"/>
                </a:srgbClr>
              </a:outerShdw>
            </a:effectLst>
          </a:endParaRPr>
        </a:p>
      </dgm:t>
    </dgm:pt>
    <dgm:pt modelId="{7192164C-AE5C-41A8-8952-15761BA9AFBF}" type="parTrans" cxnId="{16C6BBD4-B669-48BF-84F4-269E53B82E7D}">
      <dgm:prSet/>
      <dgm:spPr/>
      <dgm:t>
        <a:bodyPr/>
        <a:lstStyle/>
        <a:p>
          <a:endParaRPr lang="en-US">
            <a:effectLst>
              <a:glow rad="139700">
                <a:schemeClr val="accent4">
                  <a:satMod val="175000"/>
                  <a:alpha val="40000"/>
                </a:schemeClr>
              </a:glow>
            </a:effectLst>
          </a:endParaRPr>
        </a:p>
      </dgm:t>
    </dgm:pt>
    <dgm:pt modelId="{792CC7A0-85D0-4568-8C1D-7A384337F6A0}" type="sibTrans" cxnId="{16C6BBD4-B669-48BF-84F4-269E53B82E7D}">
      <dgm:prSet/>
      <dgm:spPr/>
      <dgm:t>
        <a:bodyPr/>
        <a:lstStyle/>
        <a:p>
          <a:endParaRPr lang="en-US">
            <a:effectLst>
              <a:glow rad="139700">
                <a:schemeClr val="accent4">
                  <a:satMod val="175000"/>
                  <a:alpha val="40000"/>
                </a:schemeClr>
              </a:glow>
            </a:effectLst>
          </a:endParaRPr>
        </a:p>
      </dgm:t>
    </dgm:pt>
    <dgm:pt modelId="{39CB70D3-064A-479D-9608-54F48D25C354}">
      <dgm:prSet custT="1">
        <dgm:style>
          <a:lnRef idx="3">
            <a:schemeClr val="lt1"/>
          </a:lnRef>
          <a:fillRef idx="1">
            <a:schemeClr val="accent6"/>
          </a:fillRef>
          <a:effectRef idx="1">
            <a:schemeClr val="accent6"/>
          </a:effectRef>
          <a:fontRef idx="minor">
            <a:schemeClr val="lt1"/>
          </a:fontRef>
        </dgm:style>
      </dgm:prSet>
      <dgm:spPr/>
      <dgm:t>
        <a:bodyPr/>
        <a:lstStyle/>
        <a:p>
          <a:pPr rtl="1"/>
          <a:r>
            <a:rPr lang="fa-IR" sz="3200" b="1">
              <a:solidFill>
                <a:schemeClr val="tx1"/>
              </a:solidFill>
              <a:effectLst>
                <a:glow rad="139700">
                  <a:schemeClr val="accent4">
                    <a:satMod val="175000"/>
                    <a:alpha val="40000"/>
                  </a:schemeClr>
                </a:glow>
                <a:outerShdw blurRad="38100" dist="38100" dir="2700000" algn="tl">
                  <a:srgbClr val="000000">
                    <a:alpha val="43137"/>
                  </a:srgbClr>
                </a:outerShdw>
              </a:effectLst>
              <a:latin typeface="BNazanin"/>
            </a:rPr>
            <a:t>الزامات خارج از قرارداد</a:t>
          </a:r>
          <a:endParaRPr lang="fa-IR" sz="3200" b="1" dirty="0">
            <a:solidFill>
              <a:schemeClr val="tx1"/>
            </a:solidFill>
            <a:effectLst>
              <a:glow rad="139700">
                <a:schemeClr val="accent4">
                  <a:satMod val="175000"/>
                  <a:alpha val="40000"/>
                </a:schemeClr>
              </a:glow>
              <a:outerShdw blurRad="38100" dist="38100" dir="2700000" algn="tl">
                <a:srgbClr val="000000">
                  <a:alpha val="43137"/>
                </a:srgbClr>
              </a:outerShdw>
            </a:effectLst>
            <a:latin typeface="BNazanin"/>
          </a:endParaRPr>
        </a:p>
      </dgm:t>
    </dgm:pt>
    <dgm:pt modelId="{FB3E980D-C01A-4B61-8831-ACB7C3BCB44B}" type="parTrans" cxnId="{E7BE0BB5-B5D4-424F-B616-B324D1426599}">
      <dgm:prSet/>
      <dgm:spPr/>
      <dgm:t>
        <a:bodyPr/>
        <a:lstStyle/>
        <a:p>
          <a:endParaRPr lang="en-US">
            <a:effectLst>
              <a:glow rad="139700">
                <a:schemeClr val="accent4">
                  <a:satMod val="175000"/>
                  <a:alpha val="40000"/>
                </a:schemeClr>
              </a:glow>
            </a:effectLst>
          </a:endParaRPr>
        </a:p>
      </dgm:t>
    </dgm:pt>
    <dgm:pt modelId="{5FBC7463-853D-4DC2-AF52-3FE97AC81272}" type="sibTrans" cxnId="{E7BE0BB5-B5D4-424F-B616-B324D1426599}">
      <dgm:prSet/>
      <dgm:spPr/>
      <dgm:t>
        <a:bodyPr/>
        <a:lstStyle/>
        <a:p>
          <a:endParaRPr lang="en-US">
            <a:effectLst>
              <a:glow rad="139700">
                <a:schemeClr val="accent4">
                  <a:satMod val="175000"/>
                  <a:alpha val="40000"/>
                </a:schemeClr>
              </a:glow>
            </a:effectLst>
          </a:endParaRPr>
        </a:p>
      </dgm:t>
    </dgm:pt>
    <dgm:pt modelId="{ACDD7D06-1903-401F-829D-820F5AC72262}" type="pres">
      <dgm:prSet presAssocID="{11B0B7DE-32A9-4F24-ACAD-D4EC23679545}" presName="Name0" presStyleCnt="0">
        <dgm:presLayoutVars>
          <dgm:dir/>
          <dgm:resizeHandles val="exact"/>
        </dgm:presLayoutVars>
      </dgm:prSet>
      <dgm:spPr/>
    </dgm:pt>
    <dgm:pt modelId="{E0A43EB2-E1E7-4F1E-A330-42F199B0B827}" type="pres">
      <dgm:prSet presAssocID="{CFE27517-18E8-4C69-8DB2-835458F2B165}" presName="node" presStyleLbl="node1" presStyleIdx="0" presStyleCnt="3">
        <dgm:presLayoutVars>
          <dgm:bulletEnabled val="1"/>
        </dgm:presLayoutVars>
      </dgm:prSet>
      <dgm:spPr/>
    </dgm:pt>
    <dgm:pt modelId="{183B3475-E539-4066-BEE0-261044367E30}" type="pres">
      <dgm:prSet presAssocID="{C7296A98-569A-4122-8CE2-84721BBC225C}" presName="sibTrans" presStyleCnt="0"/>
      <dgm:spPr/>
    </dgm:pt>
    <dgm:pt modelId="{AC8DC5F5-1376-4C6D-9537-236BF7557AC4}" type="pres">
      <dgm:prSet presAssocID="{39CB70D3-064A-479D-9608-54F48D25C354}" presName="node" presStyleLbl="node1" presStyleIdx="1" presStyleCnt="3">
        <dgm:presLayoutVars>
          <dgm:bulletEnabled val="1"/>
        </dgm:presLayoutVars>
      </dgm:prSet>
      <dgm:spPr/>
    </dgm:pt>
    <dgm:pt modelId="{EE798CA7-A0F8-42B8-840E-2319D5644ED9}" type="pres">
      <dgm:prSet presAssocID="{5FBC7463-853D-4DC2-AF52-3FE97AC81272}" presName="sibTrans" presStyleCnt="0"/>
      <dgm:spPr/>
    </dgm:pt>
    <dgm:pt modelId="{F02663E8-7672-4512-9ADB-E969EED9D056}" type="pres">
      <dgm:prSet presAssocID="{A3BBE1F0-E204-454F-89FA-46A73FDC2702}" presName="node" presStyleLbl="node1" presStyleIdx="2" presStyleCnt="3" custScaleX="92677" custScaleY="92157">
        <dgm:presLayoutVars>
          <dgm:bulletEnabled val="1"/>
        </dgm:presLayoutVars>
      </dgm:prSet>
      <dgm:spPr/>
    </dgm:pt>
  </dgm:ptLst>
  <dgm:cxnLst>
    <dgm:cxn modelId="{0E6F8349-CABE-451C-B492-BCD6C19C4B68}" type="presOf" srcId="{CFE27517-18E8-4C69-8DB2-835458F2B165}" destId="{E0A43EB2-E1E7-4F1E-A330-42F199B0B827}" srcOrd="0" destOrd="0" presId="urn:microsoft.com/office/officeart/2005/8/layout/hList6"/>
    <dgm:cxn modelId="{897C5879-9462-4D34-BDC4-7204534F14B2}" type="presOf" srcId="{A3BBE1F0-E204-454F-89FA-46A73FDC2702}" destId="{F02663E8-7672-4512-9ADB-E969EED9D056}" srcOrd="0" destOrd="0" presId="urn:microsoft.com/office/officeart/2005/8/layout/hList6"/>
    <dgm:cxn modelId="{456CD2A3-5693-42AB-A915-02DA359DB2A3}" type="presOf" srcId="{11B0B7DE-32A9-4F24-ACAD-D4EC23679545}" destId="{ACDD7D06-1903-401F-829D-820F5AC72262}" srcOrd="0" destOrd="0" presId="urn:microsoft.com/office/officeart/2005/8/layout/hList6"/>
    <dgm:cxn modelId="{E7BE0BB5-B5D4-424F-B616-B324D1426599}" srcId="{11B0B7DE-32A9-4F24-ACAD-D4EC23679545}" destId="{39CB70D3-064A-479D-9608-54F48D25C354}" srcOrd="1" destOrd="0" parTransId="{FB3E980D-C01A-4B61-8831-ACB7C3BCB44B}" sibTransId="{5FBC7463-853D-4DC2-AF52-3FE97AC81272}"/>
    <dgm:cxn modelId="{967CC9BB-80B7-4AD8-B259-CA87542D0EFF}" type="presOf" srcId="{39CB70D3-064A-479D-9608-54F48D25C354}" destId="{AC8DC5F5-1376-4C6D-9537-236BF7557AC4}" srcOrd="0" destOrd="0" presId="urn:microsoft.com/office/officeart/2005/8/layout/hList6"/>
    <dgm:cxn modelId="{29AB9FBC-E4A2-4173-9FDB-92DE2FEDF075}" srcId="{11B0B7DE-32A9-4F24-ACAD-D4EC23679545}" destId="{CFE27517-18E8-4C69-8DB2-835458F2B165}" srcOrd="0" destOrd="0" parTransId="{3D78D763-6407-424A-8BDB-34539C6EC68C}" sibTransId="{C7296A98-569A-4122-8CE2-84721BBC225C}"/>
    <dgm:cxn modelId="{16C6BBD4-B669-48BF-84F4-269E53B82E7D}" srcId="{11B0B7DE-32A9-4F24-ACAD-D4EC23679545}" destId="{A3BBE1F0-E204-454F-89FA-46A73FDC2702}" srcOrd="2" destOrd="0" parTransId="{7192164C-AE5C-41A8-8952-15761BA9AFBF}" sibTransId="{792CC7A0-85D0-4568-8C1D-7A384337F6A0}"/>
    <dgm:cxn modelId="{2C42D1C2-F250-4476-AC95-4A83995DD4C9}" type="presParOf" srcId="{ACDD7D06-1903-401F-829D-820F5AC72262}" destId="{E0A43EB2-E1E7-4F1E-A330-42F199B0B827}" srcOrd="0" destOrd="0" presId="urn:microsoft.com/office/officeart/2005/8/layout/hList6"/>
    <dgm:cxn modelId="{9D564773-4BCF-4B34-A17D-B77D45C0F0DD}" type="presParOf" srcId="{ACDD7D06-1903-401F-829D-820F5AC72262}" destId="{183B3475-E539-4066-BEE0-261044367E30}" srcOrd="1" destOrd="0" presId="urn:microsoft.com/office/officeart/2005/8/layout/hList6"/>
    <dgm:cxn modelId="{420738BF-C72D-44BE-A6CF-F559602FF6E8}" type="presParOf" srcId="{ACDD7D06-1903-401F-829D-820F5AC72262}" destId="{AC8DC5F5-1376-4C6D-9537-236BF7557AC4}" srcOrd="2" destOrd="0" presId="urn:microsoft.com/office/officeart/2005/8/layout/hList6"/>
    <dgm:cxn modelId="{6894D621-93A4-4C67-9808-61C5D7EC71A5}" type="presParOf" srcId="{ACDD7D06-1903-401F-829D-820F5AC72262}" destId="{EE798CA7-A0F8-42B8-840E-2319D5644ED9}" srcOrd="3" destOrd="0" presId="urn:microsoft.com/office/officeart/2005/8/layout/hList6"/>
    <dgm:cxn modelId="{B0DC4A00-5A9A-43D9-A0CB-073C4914DF14}" type="presParOf" srcId="{ACDD7D06-1903-401F-829D-820F5AC72262}" destId="{F02663E8-7672-4512-9ADB-E969EED9D056}"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E91B0F-8090-4BA3-9B25-7A4140007DAF}" type="doc">
      <dgm:prSet loTypeId="urn:microsoft.com/office/officeart/2005/8/layout/process1" loCatId="process" qsTypeId="urn:microsoft.com/office/officeart/2005/8/quickstyle/3d2" qsCatId="3D" csTypeId="urn:microsoft.com/office/officeart/2005/8/colors/colorful3" csCatId="colorful" phldr="1"/>
      <dgm:spPr/>
    </dgm:pt>
    <dgm:pt modelId="{DA1A7526-EC09-4A8E-A586-3CA4B5F2EB32}">
      <dgm:prSet custT="1"/>
      <dgm:spPr/>
      <dgm:t>
        <a:bodyPr/>
        <a:lstStyle/>
        <a:p>
          <a:r>
            <a:rPr lang="fa-IR" sz="2800" b="1" dirty="0">
              <a:effectLst>
                <a:glow rad="101600">
                  <a:schemeClr val="tx1">
                    <a:alpha val="60000"/>
                  </a:schemeClr>
                </a:glow>
                <a:outerShdw blurRad="38100" dist="38100" dir="2700000" algn="tl">
                  <a:srgbClr val="000000">
                    <a:alpha val="43137"/>
                  </a:srgbClr>
                </a:outerShdw>
              </a:effectLst>
              <a:latin typeface="BNazanin"/>
            </a:rPr>
            <a:t>قوانين موضوعه </a:t>
          </a:r>
          <a:endParaRPr lang="fa-IR" sz="2800" b="1" dirty="0">
            <a:effectLst>
              <a:glow rad="101600">
                <a:schemeClr val="tx1">
                  <a:alpha val="60000"/>
                </a:schemeClr>
              </a:glow>
              <a:outerShdw blurRad="38100" dist="38100" dir="2700000" algn="tl">
                <a:srgbClr val="000000">
                  <a:alpha val="43137"/>
                </a:srgbClr>
              </a:outerShdw>
            </a:effectLst>
          </a:endParaRPr>
        </a:p>
      </dgm:t>
    </dgm:pt>
    <dgm:pt modelId="{DD2D29E2-9C03-48AE-835F-5600E050A619}" type="parTrans" cxnId="{4C7FDFEC-4158-4261-BAF3-F3001771C1EB}">
      <dgm:prSet/>
      <dgm:spPr/>
      <dgm:t>
        <a:bodyPr/>
        <a:lstStyle/>
        <a:p>
          <a:endParaRPr lang="en-US"/>
        </a:p>
      </dgm:t>
    </dgm:pt>
    <dgm:pt modelId="{9523A936-DBF8-44A7-B2F8-F56052D100B5}" type="sibTrans" cxnId="{4C7FDFEC-4158-4261-BAF3-F3001771C1EB}">
      <dgm:prSet/>
      <dgm:spPr/>
      <dgm:t>
        <a:bodyPr/>
        <a:lstStyle/>
        <a:p>
          <a:endParaRPr lang="en-US"/>
        </a:p>
      </dgm:t>
    </dgm:pt>
    <dgm:pt modelId="{99D35838-C003-4C0A-B938-22977D9A3734}">
      <dgm:prSet/>
      <dgm:spPr/>
      <dgm:t>
        <a:bodyPr/>
        <a:lstStyle/>
        <a:p>
          <a:pPr algn="ctr"/>
          <a:r>
            <a:rPr lang="fa-IR" b="1" dirty="0">
              <a:solidFill>
                <a:srgbClr val="002060"/>
              </a:solidFill>
              <a:effectLst>
                <a:glow rad="101600">
                  <a:srgbClr val="FFFF00">
                    <a:alpha val="60000"/>
                  </a:srgbClr>
                </a:glow>
                <a:outerShdw blurRad="38100" dist="38100" dir="2700000" algn="tl">
                  <a:srgbClr val="000000">
                    <a:alpha val="43137"/>
                  </a:srgbClr>
                </a:outerShdw>
              </a:effectLst>
              <a:latin typeface="BNazanin"/>
            </a:rPr>
            <a:t>رويه قضايي    </a:t>
          </a:r>
          <a:endParaRPr lang="fa-IR" b="1" dirty="0">
            <a:solidFill>
              <a:srgbClr val="002060"/>
            </a:solidFill>
            <a:effectLst>
              <a:glow rad="101600">
                <a:srgbClr val="FFFF00">
                  <a:alpha val="60000"/>
                </a:srgbClr>
              </a:glow>
              <a:outerShdw blurRad="38100" dist="38100" dir="2700000" algn="tl">
                <a:srgbClr val="000000">
                  <a:alpha val="43137"/>
                </a:srgbClr>
              </a:outerShdw>
            </a:effectLst>
          </a:endParaRPr>
        </a:p>
      </dgm:t>
    </dgm:pt>
    <dgm:pt modelId="{CC266C02-6605-41DC-9547-71234EE2A022}" type="parTrans" cxnId="{AB4DDE5F-3435-41FA-B8C1-527C9363CDDA}">
      <dgm:prSet/>
      <dgm:spPr/>
      <dgm:t>
        <a:bodyPr/>
        <a:lstStyle/>
        <a:p>
          <a:endParaRPr lang="en-US"/>
        </a:p>
      </dgm:t>
    </dgm:pt>
    <dgm:pt modelId="{A440BFFA-8FC9-4AD2-AF9D-00F43411E1D1}" type="sibTrans" cxnId="{AB4DDE5F-3435-41FA-B8C1-527C9363CDDA}">
      <dgm:prSet/>
      <dgm:spPr/>
      <dgm:t>
        <a:bodyPr/>
        <a:lstStyle/>
        <a:p>
          <a:endParaRPr lang="en-US"/>
        </a:p>
      </dgm:t>
    </dgm:pt>
    <dgm:pt modelId="{7677189C-E215-47B6-B787-636FA4072D8A}">
      <dgm:prSet custT="1"/>
      <dgm:spPr/>
      <dgm:t>
        <a:bodyPr/>
        <a:lstStyle/>
        <a:p>
          <a:pPr rtl="1"/>
          <a:r>
            <a:rPr lang="fa-IR" sz="2800" b="1" dirty="0">
              <a:solidFill>
                <a:srgbClr val="1C33DE"/>
              </a:solidFill>
              <a:effectLst>
                <a:glow rad="63500">
                  <a:schemeClr val="accent2">
                    <a:satMod val="175000"/>
                    <a:alpha val="40000"/>
                  </a:schemeClr>
                </a:glow>
                <a:outerShdw blurRad="38100" dist="38100" dir="2700000" algn="tl">
                  <a:srgbClr val="000000">
                    <a:alpha val="43137"/>
                  </a:srgbClr>
                </a:outerShdw>
              </a:effectLst>
              <a:latin typeface="BNazanin"/>
            </a:rPr>
            <a:t>دکترين حقوقي</a:t>
          </a:r>
        </a:p>
      </dgm:t>
    </dgm:pt>
    <dgm:pt modelId="{58D49766-7FD7-4BC8-824E-955E629B4739}" type="parTrans" cxnId="{4148A1E6-CCCD-4573-BB6B-B07722BC1790}">
      <dgm:prSet/>
      <dgm:spPr/>
      <dgm:t>
        <a:bodyPr/>
        <a:lstStyle/>
        <a:p>
          <a:endParaRPr lang="en-US"/>
        </a:p>
      </dgm:t>
    </dgm:pt>
    <dgm:pt modelId="{C61AFE60-45FF-443A-91E8-1A3FA28BE6E5}" type="sibTrans" cxnId="{4148A1E6-CCCD-4573-BB6B-B07722BC1790}">
      <dgm:prSet/>
      <dgm:spPr/>
      <dgm:t>
        <a:bodyPr/>
        <a:lstStyle/>
        <a:p>
          <a:endParaRPr lang="en-US"/>
        </a:p>
      </dgm:t>
    </dgm:pt>
    <dgm:pt modelId="{BFB55C96-4862-4EED-A669-1B0807E5385F}" type="pres">
      <dgm:prSet presAssocID="{FEE91B0F-8090-4BA3-9B25-7A4140007DAF}" presName="Name0" presStyleCnt="0">
        <dgm:presLayoutVars>
          <dgm:dir/>
          <dgm:resizeHandles val="exact"/>
        </dgm:presLayoutVars>
      </dgm:prSet>
      <dgm:spPr/>
    </dgm:pt>
    <dgm:pt modelId="{08208DA9-2AED-4859-9CB1-1A0FAFC3B670}" type="pres">
      <dgm:prSet presAssocID="{7677189C-E215-47B6-B787-636FA4072D8A}" presName="node" presStyleLbl="node1" presStyleIdx="0" presStyleCnt="3">
        <dgm:presLayoutVars>
          <dgm:bulletEnabled val="1"/>
        </dgm:presLayoutVars>
      </dgm:prSet>
      <dgm:spPr/>
    </dgm:pt>
    <dgm:pt modelId="{802749ED-0896-4D8A-B25B-57FF96B8CF73}" type="pres">
      <dgm:prSet presAssocID="{C61AFE60-45FF-443A-91E8-1A3FA28BE6E5}" presName="sibTrans" presStyleLbl="sibTrans2D1" presStyleIdx="0" presStyleCnt="2"/>
      <dgm:spPr/>
    </dgm:pt>
    <dgm:pt modelId="{993E07A2-FF4F-4D40-929B-D26C741CFEC0}" type="pres">
      <dgm:prSet presAssocID="{C61AFE60-45FF-443A-91E8-1A3FA28BE6E5}" presName="connectorText" presStyleLbl="sibTrans2D1" presStyleIdx="0" presStyleCnt="2"/>
      <dgm:spPr/>
    </dgm:pt>
    <dgm:pt modelId="{3A81C322-B9C5-47F8-B250-D369AC5972DC}" type="pres">
      <dgm:prSet presAssocID="{99D35838-C003-4C0A-B938-22977D9A3734}" presName="node" presStyleLbl="node1" presStyleIdx="1" presStyleCnt="3">
        <dgm:presLayoutVars>
          <dgm:bulletEnabled val="1"/>
        </dgm:presLayoutVars>
      </dgm:prSet>
      <dgm:spPr/>
    </dgm:pt>
    <dgm:pt modelId="{D6B21E4D-0219-4F2A-84DE-9D88769F6127}" type="pres">
      <dgm:prSet presAssocID="{A440BFFA-8FC9-4AD2-AF9D-00F43411E1D1}" presName="sibTrans" presStyleLbl="sibTrans2D1" presStyleIdx="1" presStyleCnt="2"/>
      <dgm:spPr/>
    </dgm:pt>
    <dgm:pt modelId="{9036EB28-125A-40D3-93E1-3954DA412CD0}" type="pres">
      <dgm:prSet presAssocID="{A440BFFA-8FC9-4AD2-AF9D-00F43411E1D1}" presName="connectorText" presStyleLbl="sibTrans2D1" presStyleIdx="1" presStyleCnt="2"/>
      <dgm:spPr/>
    </dgm:pt>
    <dgm:pt modelId="{41C6330A-97FF-477F-9BB5-822FAA5269AA}" type="pres">
      <dgm:prSet presAssocID="{DA1A7526-EC09-4A8E-A586-3CA4B5F2EB32}" presName="node" presStyleLbl="node1" presStyleIdx="2" presStyleCnt="3">
        <dgm:presLayoutVars>
          <dgm:bulletEnabled val="1"/>
        </dgm:presLayoutVars>
      </dgm:prSet>
      <dgm:spPr/>
    </dgm:pt>
  </dgm:ptLst>
  <dgm:cxnLst>
    <dgm:cxn modelId="{39923F1D-331D-4448-8602-98A9025C205A}" type="presOf" srcId="{99D35838-C003-4C0A-B938-22977D9A3734}" destId="{3A81C322-B9C5-47F8-B250-D369AC5972DC}" srcOrd="0" destOrd="0" presId="urn:microsoft.com/office/officeart/2005/8/layout/process1"/>
    <dgm:cxn modelId="{14C00E22-4A2D-442D-8121-99EBFEC44372}" type="presOf" srcId="{7677189C-E215-47B6-B787-636FA4072D8A}" destId="{08208DA9-2AED-4859-9CB1-1A0FAFC3B670}" srcOrd="0" destOrd="0" presId="urn:microsoft.com/office/officeart/2005/8/layout/process1"/>
    <dgm:cxn modelId="{794E6D27-CE36-454D-9010-C674CBA46F69}" type="presOf" srcId="{A440BFFA-8FC9-4AD2-AF9D-00F43411E1D1}" destId="{D6B21E4D-0219-4F2A-84DE-9D88769F6127}" srcOrd="0" destOrd="0" presId="urn:microsoft.com/office/officeart/2005/8/layout/process1"/>
    <dgm:cxn modelId="{AB4DDE5F-3435-41FA-B8C1-527C9363CDDA}" srcId="{FEE91B0F-8090-4BA3-9B25-7A4140007DAF}" destId="{99D35838-C003-4C0A-B938-22977D9A3734}" srcOrd="1" destOrd="0" parTransId="{CC266C02-6605-41DC-9547-71234EE2A022}" sibTransId="{A440BFFA-8FC9-4AD2-AF9D-00F43411E1D1}"/>
    <dgm:cxn modelId="{B43D4161-AEEC-4A47-A632-7D45A42DDF1D}" type="presOf" srcId="{C61AFE60-45FF-443A-91E8-1A3FA28BE6E5}" destId="{802749ED-0896-4D8A-B25B-57FF96B8CF73}" srcOrd="0" destOrd="0" presId="urn:microsoft.com/office/officeart/2005/8/layout/process1"/>
    <dgm:cxn modelId="{34C1A077-13A5-4F0B-AA91-4C17810EB730}" type="presOf" srcId="{A440BFFA-8FC9-4AD2-AF9D-00F43411E1D1}" destId="{9036EB28-125A-40D3-93E1-3954DA412CD0}" srcOrd="1" destOrd="0" presId="urn:microsoft.com/office/officeart/2005/8/layout/process1"/>
    <dgm:cxn modelId="{76184F85-8732-4B75-859B-2E8361BD9746}" type="presOf" srcId="{FEE91B0F-8090-4BA3-9B25-7A4140007DAF}" destId="{BFB55C96-4862-4EED-A669-1B0807E5385F}" srcOrd="0" destOrd="0" presId="urn:microsoft.com/office/officeart/2005/8/layout/process1"/>
    <dgm:cxn modelId="{38DC0994-B53F-44AA-8266-6016097EC2B5}" type="presOf" srcId="{DA1A7526-EC09-4A8E-A586-3CA4B5F2EB32}" destId="{41C6330A-97FF-477F-9BB5-822FAA5269AA}" srcOrd="0" destOrd="0" presId="urn:microsoft.com/office/officeart/2005/8/layout/process1"/>
    <dgm:cxn modelId="{9670C9E3-9D0B-4868-BB86-EF631B377E95}" type="presOf" srcId="{C61AFE60-45FF-443A-91E8-1A3FA28BE6E5}" destId="{993E07A2-FF4F-4D40-929B-D26C741CFEC0}" srcOrd="1" destOrd="0" presId="urn:microsoft.com/office/officeart/2005/8/layout/process1"/>
    <dgm:cxn modelId="{4148A1E6-CCCD-4573-BB6B-B07722BC1790}" srcId="{FEE91B0F-8090-4BA3-9B25-7A4140007DAF}" destId="{7677189C-E215-47B6-B787-636FA4072D8A}" srcOrd="0" destOrd="0" parTransId="{58D49766-7FD7-4BC8-824E-955E629B4739}" sibTransId="{C61AFE60-45FF-443A-91E8-1A3FA28BE6E5}"/>
    <dgm:cxn modelId="{4C7FDFEC-4158-4261-BAF3-F3001771C1EB}" srcId="{FEE91B0F-8090-4BA3-9B25-7A4140007DAF}" destId="{DA1A7526-EC09-4A8E-A586-3CA4B5F2EB32}" srcOrd="2" destOrd="0" parTransId="{DD2D29E2-9C03-48AE-835F-5600E050A619}" sibTransId="{9523A936-DBF8-44A7-B2F8-F56052D100B5}"/>
    <dgm:cxn modelId="{C62B75A7-82FB-4326-BB97-74A2285D4759}" type="presParOf" srcId="{BFB55C96-4862-4EED-A669-1B0807E5385F}" destId="{08208DA9-2AED-4859-9CB1-1A0FAFC3B670}" srcOrd="0" destOrd="0" presId="urn:microsoft.com/office/officeart/2005/8/layout/process1"/>
    <dgm:cxn modelId="{C0383460-A2BA-4493-B193-644EF6032AC1}" type="presParOf" srcId="{BFB55C96-4862-4EED-A669-1B0807E5385F}" destId="{802749ED-0896-4D8A-B25B-57FF96B8CF73}" srcOrd="1" destOrd="0" presId="urn:microsoft.com/office/officeart/2005/8/layout/process1"/>
    <dgm:cxn modelId="{5AAED770-CD43-4944-95E9-E261C60B076F}" type="presParOf" srcId="{802749ED-0896-4D8A-B25B-57FF96B8CF73}" destId="{993E07A2-FF4F-4D40-929B-D26C741CFEC0}" srcOrd="0" destOrd="0" presId="urn:microsoft.com/office/officeart/2005/8/layout/process1"/>
    <dgm:cxn modelId="{EDD30ED1-7202-4144-9F6A-5DCEAB9193C7}" type="presParOf" srcId="{BFB55C96-4862-4EED-A669-1B0807E5385F}" destId="{3A81C322-B9C5-47F8-B250-D369AC5972DC}" srcOrd="2" destOrd="0" presId="urn:microsoft.com/office/officeart/2005/8/layout/process1"/>
    <dgm:cxn modelId="{92473C9E-AE46-433C-B3B9-AB857B55A4DD}" type="presParOf" srcId="{BFB55C96-4862-4EED-A669-1B0807E5385F}" destId="{D6B21E4D-0219-4F2A-84DE-9D88769F6127}" srcOrd="3" destOrd="0" presId="urn:microsoft.com/office/officeart/2005/8/layout/process1"/>
    <dgm:cxn modelId="{27D7E4A5-B4E1-464A-9E2C-74679324E11A}" type="presParOf" srcId="{D6B21E4D-0219-4F2A-84DE-9D88769F6127}" destId="{9036EB28-125A-40D3-93E1-3954DA412CD0}" srcOrd="0" destOrd="0" presId="urn:microsoft.com/office/officeart/2005/8/layout/process1"/>
    <dgm:cxn modelId="{9C4DB2B4-C5CD-4697-B19C-5F9F50F6FE6C}" type="presParOf" srcId="{BFB55C96-4862-4EED-A669-1B0807E5385F}" destId="{41C6330A-97FF-477F-9BB5-822FAA5269AA}"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CE4193-F588-446F-8791-4BFB78B690A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417871B-049E-4F5E-A8A5-C0DB9F9E5253}">
      <dgm:prSet custT="1"/>
      <dgm:spPr>
        <a:solidFill>
          <a:srgbClr val="92D050"/>
        </a:solidFill>
      </dgm:spPr>
      <dgm:t>
        <a:bodyPr/>
        <a:lstStyle/>
        <a:p>
          <a:pPr algn="ctr" rtl="1"/>
          <a:r>
            <a:rPr lang="fa-IR" sz="2800" b="1"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چاپ و نشر اسکناس</a:t>
          </a:r>
        </a:p>
      </dgm:t>
    </dgm:pt>
    <dgm:pt modelId="{A29CA442-A131-4215-95BA-2C7584B1D958}" type="parTrans" cxnId="{B14739DF-B774-4B5C-BA14-8DC72F53DB81}">
      <dgm:prSet/>
      <dgm:spPr/>
      <dgm:t>
        <a:bodyPr/>
        <a:lstStyle/>
        <a:p>
          <a:endParaRPr lang="en-US"/>
        </a:p>
      </dgm:t>
    </dgm:pt>
    <dgm:pt modelId="{2525ADA7-E95A-4C6E-830C-D171C59B761C}" type="sibTrans" cxnId="{B14739DF-B774-4B5C-BA14-8DC72F53DB81}">
      <dgm:prSet/>
      <dgm:spPr/>
      <dgm:t>
        <a:bodyPr/>
        <a:lstStyle/>
        <a:p>
          <a:endParaRPr lang="en-US"/>
        </a:p>
      </dgm:t>
    </dgm:pt>
    <dgm:pt modelId="{F3ECB168-4263-4084-9D55-3DBF37D6D37D}">
      <dgm:prSet custT="1"/>
      <dgm:spPr>
        <a:solidFill>
          <a:srgbClr val="FFFF00"/>
        </a:solidFill>
      </dgm:spPr>
      <dgm:t>
        <a:bodyPr/>
        <a:lstStyle/>
        <a:p>
          <a:pPr algn="ctr" rtl="1"/>
          <a:r>
            <a:rPr lang="fa-IR" sz="2400" b="1"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سياست‌گذاري پولي، ارزي و بانکي</a:t>
          </a:r>
        </a:p>
      </dgm:t>
    </dgm:pt>
    <dgm:pt modelId="{747593EC-65E8-48B4-BC9D-C728265AF7D8}" type="parTrans" cxnId="{1AB35E9D-0BB5-472D-BFE5-D0B1CFC83F36}">
      <dgm:prSet/>
      <dgm:spPr/>
      <dgm:t>
        <a:bodyPr/>
        <a:lstStyle/>
        <a:p>
          <a:endParaRPr lang="en-US"/>
        </a:p>
      </dgm:t>
    </dgm:pt>
    <dgm:pt modelId="{1693C6EA-2CF6-4564-BB58-DEC514CF0C93}" type="sibTrans" cxnId="{1AB35E9D-0BB5-472D-BFE5-D0B1CFC83F36}">
      <dgm:prSet/>
      <dgm:spPr/>
      <dgm:t>
        <a:bodyPr/>
        <a:lstStyle/>
        <a:p>
          <a:endParaRPr lang="en-US"/>
        </a:p>
      </dgm:t>
    </dgm:pt>
    <dgm:pt modelId="{0C270A12-70D1-4339-9E30-7B6496BD9C5D}">
      <dgm:prSet custT="1"/>
      <dgm:spPr>
        <a:solidFill>
          <a:schemeClr val="bg2">
            <a:lumMod val="50000"/>
          </a:schemeClr>
        </a:solidFill>
      </dgm:spPr>
      <dgm:t>
        <a:bodyPr/>
        <a:lstStyle/>
        <a:p>
          <a:pPr algn="ctr" rtl="0"/>
          <a:r>
            <a:rPr lang="fa-IR" sz="2800" b="1"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   نظارت </a:t>
          </a:r>
          <a:r>
            <a:rPr lang="fa-IR" sz="2800" b="1" dirty="0" err="1">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بانکي</a:t>
          </a:r>
          <a:r>
            <a:rPr lang="fa-IR" sz="2800" b="1"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   </a:t>
          </a:r>
          <a:endParaRPr lang="fa-IR" sz="28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endParaRPr>
        </a:p>
      </dgm:t>
    </dgm:pt>
    <dgm:pt modelId="{583BCB39-3347-440E-99EA-A61A58710863}" type="parTrans" cxnId="{F932DCD1-18C0-41F7-95C5-EC68AA763492}">
      <dgm:prSet/>
      <dgm:spPr/>
      <dgm:t>
        <a:bodyPr/>
        <a:lstStyle/>
        <a:p>
          <a:endParaRPr lang="en-US"/>
        </a:p>
      </dgm:t>
    </dgm:pt>
    <dgm:pt modelId="{5B9328D5-DCDB-4467-A7F9-2A6FC5F1CDE1}" type="sibTrans" cxnId="{F932DCD1-18C0-41F7-95C5-EC68AA763492}">
      <dgm:prSet/>
      <dgm:spPr/>
      <dgm:t>
        <a:bodyPr/>
        <a:lstStyle/>
        <a:p>
          <a:endParaRPr lang="en-US"/>
        </a:p>
      </dgm:t>
    </dgm:pt>
    <dgm:pt modelId="{970BCF1C-7CBF-4077-A340-4807EBAF9542}">
      <dgm:prSet custT="1"/>
      <dgm:spPr>
        <a:solidFill>
          <a:srgbClr val="00B0F0"/>
        </a:solidFill>
      </dgm:spPr>
      <dgm:t>
        <a:bodyPr/>
        <a:lstStyle/>
        <a:p>
          <a:pPr algn="ctr" rtl="1"/>
          <a:r>
            <a:rPr lang="fa-IR" sz="2800" b="1"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بانکداري دولت و تعامل با آن</a:t>
          </a:r>
        </a:p>
      </dgm:t>
    </dgm:pt>
    <dgm:pt modelId="{1510E88E-BB64-4D6C-B9B9-9DFFCB61E7CB}" type="parTrans" cxnId="{609E79F0-8666-46E4-95C7-2406B58657AE}">
      <dgm:prSet/>
      <dgm:spPr/>
      <dgm:t>
        <a:bodyPr/>
        <a:lstStyle/>
        <a:p>
          <a:endParaRPr lang="en-US"/>
        </a:p>
      </dgm:t>
    </dgm:pt>
    <dgm:pt modelId="{59AC9E23-D7FD-45BD-A80A-538AF7FE4910}" type="sibTrans" cxnId="{609E79F0-8666-46E4-95C7-2406B58657AE}">
      <dgm:prSet/>
      <dgm:spPr/>
      <dgm:t>
        <a:bodyPr/>
        <a:lstStyle/>
        <a:p>
          <a:endParaRPr lang="en-US"/>
        </a:p>
      </dgm:t>
    </dgm:pt>
    <dgm:pt modelId="{4C131A70-5E87-4211-9A7E-8FB33BB6FBEE}" type="pres">
      <dgm:prSet presAssocID="{2ECE4193-F588-446F-8791-4BFB78B690AA}" presName="linear" presStyleCnt="0">
        <dgm:presLayoutVars>
          <dgm:dir/>
          <dgm:animLvl val="lvl"/>
          <dgm:resizeHandles val="exact"/>
        </dgm:presLayoutVars>
      </dgm:prSet>
      <dgm:spPr/>
    </dgm:pt>
    <dgm:pt modelId="{ECF61AC2-E475-4093-A529-968D72A8822A}" type="pres">
      <dgm:prSet presAssocID="{F3ECB168-4263-4084-9D55-3DBF37D6D37D}" presName="parentLin" presStyleCnt="0"/>
      <dgm:spPr/>
    </dgm:pt>
    <dgm:pt modelId="{87E939FB-4F78-4C2B-84B1-3EC49E49E664}" type="pres">
      <dgm:prSet presAssocID="{F3ECB168-4263-4084-9D55-3DBF37D6D37D}" presName="parentLeftMargin" presStyleLbl="node1" presStyleIdx="0" presStyleCnt="4"/>
      <dgm:spPr/>
    </dgm:pt>
    <dgm:pt modelId="{095E15C4-2D7C-4E3B-80C8-4FD0CFC3FB54}" type="pres">
      <dgm:prSet presAssocID="{F3ECB168-4263-4084-9D55-3DBF37D6D37D}" presName="parentText" presStyleLbl="node1" presStyleIdx="0" presStyleCnt="4" custScaleY="131103">
        <dgm:presLayoutVars>
          <dgm:chMax val="0"/>
          <dgm:bulletEnabled val="1"/>
        </dgm:presLayoutVars>
      </dgm:prSet>
      <dgm:spPr/>
    </dgm:pt>
    <dgm:pt modelId="{D63E7B47-BA4E-4946-98E6-CFDE59556B00}" type="pres">
      <dgm:prSet presAssocID="{F3ECB168-4263-4084-9D55-3DBF37D6D37D}" presName="negativeSpace" presStyleCnt="0"/>
      <dgm:spPr/>
    </dgm:pt>
    <dgm:pt modelId="{CBC60233-9DDA-493A-BDED-3EDE6DAE4EEE}" type="pres">
      <dgm:prSet presAssocID="{F3ECB168-4263-4084-9D55-3DBF37D6D37D}" presName="childText" presStyleLbl="conFgAcc1" presStyleIdx="0" presStyleCnt="4">
        <dgm:presLayoutVars>
          <dgm:bulletEnabled val="1"/>
        </dgm:presLayoutVars>
      </dgm:prSet>
      <dgm:spPr/>
    </dgm:pt>
    <dgm:pt modelId="{B0F6E832-EAF3-4F80-8795-0D5279BCAF94}" type="pres">
      <dgm:prSet presAssocID="{1693C6EA-2CF6-4564-BB58-DEC514CF0C93}" presName="spaceBetweenRectangles" presStyleCnt="0"/>
      <dgm:spPr/>
    </dgm:pt>
    <dgm:pt modelId="{0C7B1559-83BE-4E36-BA63-063CA5BBB15E}" type="pres">
      <dgm:prSet presAssocID="{0417871B-049E-4F5E-A8A5-C0DB9F9E5253}" presName="parentLin" presStyleCnt="0"/>
      <dgm:spPr/>
    </dgm:pt>
    <dgm:pt modelId="{02576E00-A236-47EC-88EE-81EFD785F63A}" type="pres">
      <dgm:prSet presAssocID="{0417871B-049E-4F5E-A8A5-C0DB9F9E5253}" presName="parentLeftMargin" presStyleLbl="node1" presStyleIdx="0" presStyleCnt="4"/>
      <dgm:spPr/>
    </dgm:pt>
    <dgm:pt modelId="{F39EFA78-922B-489D-AB6D-13F806A1E854}" type="pres">
      <dgm:prSet presAssocID="{0417871B-049E-4F5E-A8A5-C0DB9F9E5253}" presName="parentText" presStyleLbl="node1" presStyleIdx="1" presStyleCnt="4" custScaleY="130888">
        <dgm:presLayoutVars>
          <dgm:chMax val="0"/>
          <dgm:bulletEnabled val="1"/>
        </dgm:presLayoutVars>
      </dgm:prSet>
      <dgm:spPr/>
    </dgm:pt>
    <dgm:pt modelId="{2327FD39-8BC0-430A-8A63-3B231939C09F}" type="pres">
      <dgm:prSet presAssocID="{0417871B-049E-4F5E-A8A5-C0DB9F9E5253}" presName="negativeSpace" presStyleCnt="0"/>
      <dgm:spPr/>
    </dgm:pt>
    <dgm:pt modelId="{5057CEDA-5243-4CBD-9545-9BD52D67A5EC}" type="pres">
      <dgm:prSet presAssocID="{0417871B-049E-4F5E-A8A5-C0DB9F9E5253}" presName="childText" presStyleLbl="conFgAcc1" presStyleIdx="1" presStyleCnt="4">
        <dgm:presLayoutVars>
          <dgm:bulletEnabled val="1"/>
        </dgm:presLayoutVars>
      </dgm:prSet>
      <dgm:spPr/>
    </dgm:pt>
    <dgm:pt modelId="{D6A03ADF-3E8B-4CC1-9668-5A61B423B854}" type="pres">
      <dgm:prSet presAssocID="{2525ADA7-E95A-4C6E-830C-D171C59B761C}" presName="spaceBetweenRectangles" presStyleCnt="0"/>
      <dgm:spPr/>
    </dgm:pt>
    <dgm:pt modelId="{AACB979F-2632-4BB9-B72B-35236B04A1F4}" type="pres">
      <dgm:prSet presAssocID="{970BCF1C-7CBF-4077-A340-4807EBAF9542}" presName="parentLin" presStyleCnt="0"/>
      <dgm:spPr/>
    </dgm:pt>
    <dgm:pt modelId="{443EA337-BDA8-4B1F-82B0-862C1B504F39}" type="pres">
      <dgm:prSet presAssocID="{970BCF1C-7CBF-4077-A340-4807EBAF9542}" presName="parentLeftMargin" presStyleLbl="node1" presStyleIdx="1" presStyleCnt="4"/>
      <dgm:spPr/>
    </dgm:pt>
    <dgm:pt modelId="{FF352997-7BAB-4AC7-AE8C-823ED7AB8E0A}" type="pres">
      <dgm:prSet presAssocID="{970BCF1C-7CBF-4077-A340-4807EBAF9542}" presName="parentText" presStyleLbl="node1" presStyleIdx="2" presStyleCnt="4" custScaleY="128076">
        <dgm:presLayoutVars>
          <dgm:chMax val="0"/>
          <dgm:bulletEnabled val="1"/>
        </dgm:presLayoutVars>
      </dgm:prSet>
      <dgm:spPr/>
    </dgm:pt>
    <dgm:pt modelId="{A79655E7-FFF4-4EF0-8851-2779F646E79C}" type="pres">
      <dgm:prSet presAssocID="{970BCF1C-7CBF-4077-A340-4807EBAF9542}" presName="negativeSpace" presStyleCnt="0"/>
      <dgm:spPr/>
    </dgm:pt>
    <dgm:pt modelId="{ED4516CB-0064-492A-807E-FAF4A30881CF}" type="pres">
      <dgm:prSet presAssocID="{970BCF1C-7CBF-4077-A340-4807EBAF9542}" presName="childText" presStyleLbl="conFgAcc1" presStyleIdx="2" presStyleCnt="4">
        <dgm:presLayoutVars>
          <dgm:bulletEnabled val="1"/>
        </dgm:presLayoutVars>
      </dgm:prSet>
      <dgm:spPr/>
    </dgm:pt>
    <dgm:pt modelId="{0F43A1D4-69E8-4082-B899-280DB48CBB5B}" type="pres">
      <dgm:prSet presAssocID="{59AC9E23-D7FD-45BD-A80A-538AF7FE4910}" presName="spaceBetweenRectangles" presStyleCnt="0"/>
      <dgm:spPr/>
    </dgm:pt>
    <dgm:pt modelId="{CEC11F78-C43B-4803-B831-F779067C2907}" type="pres">
      <dgm:prSet presAssocID="{0C270A12-70D1-4339-9E30-7B6496BD9C5D}" presName="parentLin" presStyleCnt="0"/>
      <dgm:spPr/>
    </dgm:pt>
    <dgm:pt modelId="{2AA9C978-9C01-4880-A557-8A29783F5B63}" type="pres">
      <dgm:prSet presAssocID="{0C270A12-70D1-4339-9E30-7B6496BD9C5D}" presName="parentLeftMargin" presStyleLbl="node1" presStyleIdx="2" presStyleCnt="4"/>
      <dgm:spPr/>
    </dgm:pt>
    <dgm:pt modelId="{12E7AD15-11F0-4782-B5ED-A8BD8164614A}" type="pres">
      <dgm:prSet presAssocID="{0C270A12-70D1-4339-9E30-7B6496BD9C5D}" presName="parentText" presStyleLbl="node1" presStyleIdx="3" presStyleCnt="4" custScaleY="120988">
        <dgm:presLayoutVars>
          <dgm:chMax val="0"/>
          <dgm:bulletEnabled val="1"/>
        </dgm:presLayoutVars>
      </dgm:prSet>
      <dgm:spPr/>
    </dgm:pt>
    <dgm:pt modelId="{4A9A647A-B7AD-440C-A74C-32F7601ED36E}" type="pres">
      <dgm:prSet presAssocID="{0C270A12-70D1-4339-9E30-7B6496BD9C5D}" presName="negativeSpace" presStyleCnt="0"/>
      <dgm:spPr/>
    </dgm:pt>
    <dgm:pt modelId="{7C7DD953-6B24-4938-80BF-1645EE64E0CB}" type="pres">
      <dgm:prSet presAssocID="{0C270A12-70D1-4339-9E30-7B6496BD9C5D}" presName="childText" presStyleLbl="conFgAcc1" presStyleIdx="3" presStyleCnt="4">
        <dgm:presLayoutVars>
          <dgm:bulletEnabled val="1"/>
        </dgm:presLayoutVars>
      </dgm:prSet>
      <dgm:spPr/>
    </dgm:pt>
  </dgm:ptLst>
  <dgm:cxnLst>
    <dgm:cxn modelId="{1A35AD13-8A56-492D-86E2-E7D01600164F}" type="presOf" srcId="{F3ECB168-4263-4084-9D55-3DBF37D6D37D}" destId="{095E15C4-2D7C-4E3B-80C8-4FD0CFC3FB54}" srcOrd="1" destOrd="0" presId="urn:microsoft.com/office/officeart/2005/8/layout/list1"/>
    <dgm:cxn modelId="{EC695534-2A77-463D-8EF9-36ED77240838}" type="presOf" srcId="{0417871B-049E-4F5E-A8A5-C0DB9F9E5253}" destId="{02576E00-A236-47EC-88EE-81EFD785F63A}" srcOrd="0" destOrd="0" presId="urn:microsoft.com/office/officeart/2005/8/layout/list1"/>
    <dgm:cxn modelId="{4FC6723D-8DA2-4B55-866D-6D378616ADB4}" type="presOf" srcId="{0417871B-049E-4F5E-A8A5-C0DB9F9E5253}" destId="{F39EFA78-922B-489D-AB6D-13F806A1E854}" srcOrd="1" destOrd="0" presId="urn:microsoft.com/office/officeart/2005/8/layout/list1"/>
    <dgm:cxn modelId="{16C7B281-28E3-434F-8B0E-ACA7FFFCAF55}" type="presOf" srcId="{0C270A12-70D1-4339-9E30-7B6496BD9C5D}" destId="{12E7AD15-11F0-4782-B5ED-A8BD8164614A}" srcOrd="1" destOrd="0" presId="urn:microsoft.com/office/officeart/2005/8/layout/list1"/>
    <dgm:cxn modelId="{9367539A-ED30-483B-ADD9-74A0B931DC12}" type="presOf" srcId="{970BCF1C-7CBF-4077-A340-4807EBAF9542}" destId="{FF352997-7BAB-4AC7-AE8C-823ED7AB8E0A}" srcOrd="1" destOrd="0" presId="urn:microsoft.com/office/officeart/2005/8/layout/list1"/>
    <dgm:cxn modelId="{1AB35E9D-0BB5-472D-BFE5-D0B1CFC83F36}" srcId="{2ECE4193-F588-446F-8791-4BFB78B690AA}" destId="{F3ECB168-4263-4084-9D55-3DBF37D6D37D}" srcOrd="0" destOrd="0" parTransId="{747593EC-65E8-48B4-BC9D-C728265AF7D8}" sibTransId="{1693C6EA-2CF6-4564-BB58-DEC514CF0C93}"/>
    <dgm:cxn modelId="{8E895FB3-1EE5-49E5-B1E4-723F26D35941}" type="presOf" srcId="{F3ECB168-4263-4084-9D55-3DBF37D6D37D}" destId="{87E939FB-4F78-4C2B-84B1-3EC49E49E664}" srcOrd="0" destOrd="0" presId="urn:microsoft.com/office/officeart/2005/8/layout/list1"/>
    <dgm:cxn modelId="{791444CC-BD59-41BC-A641-05D2A11684E0}" type="presOf" srcId="{2ECE4193-F588-446F-8791-4BFB78B690AA}" destId="{4C131A70-5E87-4211-9A7E-8FB33BB6FBEE}" srcOrd="0" destOrd="0" presId="urn:microsoft.com/office/officeart/2005/8/layout/list1"/>
    <dgm:cxn modelId="{F932DCD1-18C0-41F7-95C5-EC68AA763492}" srcId="{2ECE4193-F588-446F-8791-4BFB78B690AA}" destId="{0C270A12-70D1-4339-9E30-7B6496BD9C5D}" srcOrd="3" destOrd="0" parTransId="{583BCB39-3347-440E-99EA-A61A58710863}" sibTransId="{5B9328D5-DCDB-4467-A7F9-2A6FC5F1CDE1}"/>
    <dgm:cxn modelId="{34A3D9D3-E959-41B0-8BE9-3D264829102A}" type="presOf" srcId="{970BCF1C-7CBF-4077-A340-4807EBAF9542}" destId="{443EA337-BDA8-4B1F-82B0-862C1B504F39}" srcOrd="0" destOrd="0" presId="urn:microsoft.com/office/officeart/2005/8/layout/list1"/>
    <dgm:cxn modelId="{B14739DF-B774-4B5C-BA14-8DC72F53DB81}" srcId="{2ECE4193-F588-446F-8791-4BFB78B690AA}" destId="{0417871B-049E-4F5E-A8A5-C0DB9F9E5253}" srcOrd="1" destOrd="0" parTransId="{A29CA442-A131-4215-95BA-2C7584B1D958}" sibTransId="{2525ADA7-E95A-4C6E-830C-D171C59B761C}"/>
    <dgm:cxn modelId="{078147E3-3EA3-46E2-B56C-A9F6A939534D}" type="presOf" srcId="{0C270A12-70D1-4339-9E30-7B6496BD9C5D}" destId="{2AA9C978-9C01-4880-A557-8A29783F5B63}" srcOrd="0" destOrd="0" presId="urn:microsoft.com/office/officeart/2005/8/layout/list1"/>
    <dgm:cxn modelId="{609E79F0-8666-46E4-95C7-2406B58657AE}" srcId="{2ECE4193-F588-446F-8791-4BFB78B690AA}" destId="{970BCF1C-7CBF-4077-A340-4807EBAF9542}" srcOrd="2" destOrd="0" parTransId="{1510E88E-BB64-4D6C-B9B9-9DFFCB61E7CB}" sibTransId="{59AC9E23-D7FD-45BD-A80A-538AF7FE4910}"/>
    <dgm:cxn modelId="{E598CD54-6351-45B6-A400-C6B69E33222B}" type="presParOf" srcId="{4C131A70-5E87-4211-9A7E-8FB33BB6FBEE}" destId="{ECF61AC2-E475-4093-A529-968D72A8822A}" srcOrd="0" destOrd="0" presId="urn:microsoft.com/office/officeart/2005/8/layout/list1"/>
    <dgm:cxn modelId="{D97C9D60-6C41-401C-A012-39154827A6FA}" type="presParOf" srcId="{ECF61AC2-E475-4093-A529-968D72A8822A}" destId="{87E939FB-4F78-4C2B-84B1-3EC49E49E664}" srcOrd="0" destOrd="0" presId="urn:microsoft.com/office/officeart/2005/8/layout/list1"/>
    <dgm:cxn modelId="{BAB3557B-2CEA-4162-838B-46C10EE14215}" type="presParOf" srcId="{ECF61AC2-E475-4093-A529-968D72A8822A}" destId="{095E15C4-2D7C-4E3B-80C8-4FD0CFC3FB54}" srcOrd="1" destOrd="0" presId="urn:microsoft.com/office/officeart/2005/8/layout/list1"/>
    <dgm:cxn modelId="{CC6DE3DB-DE34-4510-BA93-2D49A039D364}" type="presParOf" srcId="{4C131A70-5E87-4211-9A7E-8FB33BB6FBEE}" destId="{D63E7B47-BA4E-4946-98E6-CFDE59556B00}" srcOrd="1" destOrd="0" presId="urn:microsoft.com/office/officeart/2005/8/layout/list1"/>
    <dgm:cxn modelId="{5AB803C4-957E-4948-8E97-C7EC8E4C6A54}" type="presParOf" srcId="{4C131A70-5E87-4211-9A7E-8FB33BB6FBEE}" destId="{CBC60233-9DDA-493A-BDED-3EDE6DAE4EEE}" srcOrd="2" destOrd="0" presId="urn:microsoft.com/office/officeart/2005/8/layout/list1"/>
    <dgm:cxn modelId="{35995E5C-2442-467A-9095-E43E7E8925A8}" type="presParOf" srcId="{4C131A70-5E87-4211-9A7E-8FB33BB6FBEE}" destId="{B0F6E832-EAF3-4F80-8795-0D5279BCAF94}" srcOrd="3" destOrd="0" presId="urn:microsoft.com/office/officeart/2005/8/layout/list1"/>
    <dgm:cxn modelId="{51AA21FF-6764-46EC-AD0A-FF447A2CABA4}" type="presParOf" srcId="{4C131A70-5E87-4211-9A7E-8FB33BB6FBEE}" destId="{0C7B1559-83BE-4E36-BA63-063CA5BBB15E}" srcOrd="4" destOrd="0" presId="urn:microsoft.com/office/officeart/2005/8/layout/list1"/>
    <dgm:cxn modelId="{13949900-CD26-45B8-9BDF-A70BE836AD04}" type="presParOf" srcId="{0C7B1559-83BE-4E36-BA63-063CA5BBB15E}" destId="{02576E00-A236-47EC-88EE-81EFD785F63A}" srcOrd="0" destOrd="0" presId="urn:microsoft.com/office/officeart/2005/8/layout/list1"/>
    <dgm:cxn modelId="{8DB1D9C9-1D9F-484C-9BE3-9C186EC7C20F}" type="presParOf" srcId="{0C7B1559-83BE-4E36-BA63-063CA5BBB15E}" destId="{F39EFA78-922B-489D-AB6D-13F806A1E854}" srcOrd="1" destOrd="0" presId="urn:microsoft.com/office/officeart/2005/8/layout/list1"/>
    <dgm:cxn modelId="{8C106D5C-0A75-4010-84DE-E51629848196}" type="presParOf" srcId="{4C131A70-5E87-4211-9A7E-8FB33BB6FBEE}" destId="{2327FD39-8BC0-430A-8A63-3B231939C09F}" srcOrd="5" destOrd="0" presId="urn:microsoft.com/office/officeart/2005/8/layout/list1"/>
    <dgm:cxn modelId="{C4DF90C4-44FB-4C72-8EF5-E5F6C16E810A}" type="presParOf" srcId="{4C131A70-5E87-4211-9A7E-8FB33BB6FBEE}" destId="{5057CEDA-5243-4CBD-9545-9BD52D67A5EC}" srcOrd="6" destOrd="0" presId="urn:microsoft.com/office/officeart/2005/8/layout/list1"/>
    <dgm:cxn modelId="{AD67A2FC-F1E2-47F0-B3A9-5A178D2076C8}" type="presParOf" srcId="{4C131A70-5E87-4211-9A7E-8FB33BB6FBEE}" destId="{D6A03ADF-3E8B-4CC1-9668-5A61B423B854}" srcOrd="7" destOrd="0" presId="urn:microsoft.com/office/officeart/2005/8/layout/list1"/>
    <dgm:cxn modelId="{7808DB29-2E28-4411-8C9C-9D449DB4767C}" type="presParOf" srcId="{4C131A70-5E87-4211-9A7E-8FB33BB6FBEE}" destId="{AACB979F-2632-4BB9-B72B-35236B04A1F4}" srcOrd="8" destOrd="0" presId="urn:microsoft.com/office/officeart/2005/8/layout/list1"/>
    <dgm:cxn modelId="{0F1F5533-F18D-4A4D-8206-99D7D74E6194}" type="presParOf" srcId="{AACB979F-2632-4BB9-B72B-35236B04A1F4}" destId="{443EA337-BDA8-4B1F-82B0-862C1B504F39}" srcOrd="0" destOrd="0" presId="urn:microsoft.com/office/officeart/2005/8/layout/list1"/>
    <dgm:cxn modelId="{EB219AC5-66F3-4727-ABF5-7E426727C049}" type="presParOf" srcId="{AACB979F-2632-4BB9-B72B-35236B04A1F4}" destId="{FF352997-7BAB-4AC7-AE8C-823ED7AB8E0A}" srcOrd="1" destOrd="0" presId="urn:microsoft.com/office/officeart/2005/8/layout/list1"/>
    <dgm:cxn modelId="{C9D0DF32-7242-4BA4-BF95-542DFDEE9F00}" type="presParOf" srcId="{4C131A70-5E87-4211-9A7E-8FB33BB6FBEE}" destId="{A79655E7-FFF4-4EF0-8851-2779F646E79C}" srcOrd="9" destOrd="0" presId="urn:microsoft.com/office/officeart/2005/8/layout/list1"/>
    <dgm:cxn modelId="{AB03AF3C-36F1-4F6C-B65D-8BBCB9ED6891}" type="presParOf" srcId="{4C131A70-5E87-4211-9A7E-8FB33BB6FBEE}" destId="{ED4516CB-0064-492A-807E-FAF4A30881CF}" srcOrd="10" destOrd="0" presId="urn:microsoft.com/office/officeart/2005/8/layout/list1"/>
    <dgm:cxn modelId="{9613BF2A-4FD0-47E5-A3BC-65735C88510A}" type="presParOf" srcId="{4C131A70-5E87-4211-9A7E-8FB33BB6FBEE}" destId="{0F43A1D4-69E8-4082-B899-280DB48CBB5B}" srcOrd="11" destOrd="0" presId="urn:microsoft.com/office/officeart/2005/8/layout/list1"/>
    <dgm:cxn modelId="{7FC337A3-1021-474F-A87A-54E0A90CE51A}" type="presParOf" srcId="{4C131A70-5E87-4211-9A7E-8FB33BB6FBEE}" destId="{CEC11F78-C43B-4803-B831-F779067C2907}" srcOrd="12" destOrd="0" presId="urn:microsoft.com/office/officeart/2005/8/layout/list1"/>
    <dgm:cxn modelId="{A08A0929-E24E-4FD5-890A-3994795070A1}" type="presParOf" srcId="{CEC11F78-C43B-4803-B831-F779067C2907}" destId="{2AA9C978-9C01-4880-A557-8A29783F5B63}" srcOrd="0" destOrd="0" presId="urn:microsoft.com/office/officeart/2005/8/layout/list1"/>
    <dgm:cxn modelId="{01D6812F-DB53-4C9B-8EC0-15585BD9CE28}" type="presParOf" srcId="{CEC11F78-C43B-4803-B831-F779067C2907}" destId="{12E7AD15-11F0-4782-B5ED-A8BD8164614A}" srcOrd="1" destOrd="0" presId="urn:microsoft.com/office/officeart/2005/8/layout/list1"/>
    <dgm:cxn modelId="{FB039BFD-4362-4566-A780-E27297AE5642}" type="presParOf" srcId="{4C131A70-5E87-4211-9A7E-8FB33BB6FBEE}" destId="{4A9A647A-B7AD-440C-A74C-32F7601ED36E}" srcOrd="13" destOrd="0" presId="urn:microsoft.com/office/officeart/2005/8/layout/list1"/>
    <dgm:cxn modelId="{AD343BA8-F8D9-4BD0-A71A-19DD3112BEB0}" type="presParOf" srcId="{4C131A70-5E87-4211-9A7E-8FB33BB6FBEE}" destId="{7C7DD953-6B24-4938-80BF-1645EE64E0CB}" srcOrd="14" destOrd="0" presId="urn:microsoft.com/office/officeart/2005/8/layout/list1"/>
  </dgm:cxnLst>
  <dgm:bg>
    <a:solidFill>
      <a:srgbClr val="FFC000"/>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5E73FE-DA5E-4AA7-B0CA-63438251A519}"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50C20D58-CE84-4CB3-9CF0-C76DE4EA37D9}">
      <dgm:prSet/>
      <dgm:spPr>
        <a:solidFill>
          <a:srgbClr val="FFC000">
            <a:alpha val="50000"/>
          </a:srgbClr>
        </a:solidFill>
      </dgm:spPr>
      <dgm:t>
        <a:bodyPr/>
        <a:lstStyle/>
        <a:p>
          <a:r>
            <a:rPr lang="fa-IR" b="1" dirty="0"/>
            <a:t>استقلال</a:t>
          </a:r>
        </a:p>
      </dgm:t>
    </dgm:pt>
    <dgm:pt modelId="{6F9E2DD9-5DD8-416C-A3DC-2F11FF627900}" type="parTrans" cxnId="{CA1B5953-06D2-44E1-BB69-1CC5FF71C8D5}">
      <dgm:prSet/>
      <dgm:spPr/>
      <dgm:t>
        <a:bodyPr/>
        <a:lstStyle/>
        <a:p>
          <a:endParaRPr lang="en-US"/>
        </a:p>
      </dgm:t>
    </dgm:pt>
    <dgm:pt modelId="{C68C91C0-4440-4E41-8ADC-657FE64890BA}" type="sibTrans" cxnId="{CA1B5953-06D2-44E1-BB69-1CC5FF71C8D5}">
      <dgm:prSet/>
      <dgm:spPr/>
      <dgm:t>
        <a:bodyPr/>
        <a:lstStyle/>
        <a:p>
          <a:endParaRPr lang="en-US"/>
        </a:p>
      </dgm:t>
    </dgm:pt>
    <dgm:pt modelId="{838E0071-87AC-4B78-89AD-779ACB5CB2B3}">
      <dgm:prSet custT="1"/>
      <dgm:spPr>
        <a:solidFill>
          <a:srgbClr val="00B0F0">
            <a:alpha val="50000"/>
          </a:srgbClr>
        </a:solidFill>
      </dgm:spPr>
      <dgm:t>
        <a:bodyPr/>
        <a:lstStyle/>
        <a:p>
          <a:r>
            <a:rPr lang="fa-IR" sz="2800" b="1" dirty="0"/>
            <a:t>پاسخگويي</a:t>
          </a:r>
        </a:p>
      </dgm:t>
    </dgm:pt>
    <dgm:pt modelId="{888BE3DC-026E-4D6F-B480-7AEE6D8A1C49}" type="parTrans" cxnId="{A4AB2506-8400-4099-A901-EB3A76C4838E}">
      <dgm:prSet/>
      <dgm:spPr/>
      <dgm:t>
        <a:bodyPr/>
        <a:lstStyle/>
        <a:p>
          <a:endParaRPr lang="en-US"/>
        </a:p>
      </dgm:t>
    </dgm:pt>
    <dgm:pt modelId="{213107B0-669A-4A75-A36F-080DE5D75AEE}" type="sibTrans" cxnId="{A4AB2506-8400-4099-A901-EB3A76C4838E}">
      <dgm:prSet/>
      <dgm:spPr/>
      <dgm:t>
        <a:bodyPr/>
        <a:lstStyle/>
        <a:p>
          <a:endParaRPr lang="en-US"/>
        </a:p>
      </dgm:t>
    </dgm:pt>
    <dgm:pt modelId="{7BA680F6-6A9E-4B3E-A4F0-7F10C60487E5}">
      <dgm:prSet custT="1"/>
      <dgm:spPr>
        <a:solidFill>
          <a:srgbClr val="BF4DBF">
            <a:alpha val="50000"/>
          </a:srgbClr>
        </a:solidFill>
      </dgm:spPr>
      <dgm:t>
        <a:bodyPr/>
        <a:lstStyle/>
        <a:p>
          <a:r>
            <a:rPr lang="fa-IR" sz="3600" b="1" dirty="0"/>
            <a:t> شفافيت</a:t>
          </a:r>
          <a:endParaRPr lang="fa-IR" sz="4000" b="1" dirty="0"/>
        </a:p>
      </dgm:t>
    </dgm:pt>
    <dgm:pt modelId="{FFFB0A80-0DBA-4033-8563-569103A84FFB}" type="parTrans" cxnId="{ECC3E6D2-49C9-4E9D-9DB7-3AB9D55D679A}">
      <dgm:prSet/>
      <dgm:spPr/>
      <dgm:t>
        <a:bodyPr/>
        <a:lstStyle/>
        <a:p>
          <a:endParaRPr lang="en-US"/>
        </a:p>
      </dgm:t>
    </dgm:pt>
    <dgm:pt modelId="{6E91A12B-B677-4629-9ABC-A28F96611E2F}" type="sibTrans" cxnId="{ECC3E6D2-49C9-4E9D-9DB7-3AB9D55D679A}">
      <dgm:prSet/>
      <dgm:spPr/>
      <dgm:t>
        <a:bodyPr/>
        <a:lstStyle/>
        <a:p>
          <a:endParaRPr lang="en-US"/>
        </a:p>
      </dgm:t>
    </dgm:pt>
    <dgm:pt modelId="{89299431-5790-44C7-B103-8C72AD6D91AD}" type="pres">
      <dgm:prSet presAssocID="{895E73FE-DA5E-4AA7-B0CA-63438251A519}" presName="Name0" presStyleCnt="0">
        <dgm:presLayoutVars>
          <dgm:dir/>
          <dgm:resizeHandles val="exact"/>
        </dgm:presLayoutVars>
      </dgm:prSet>
      <dgm:spPr/>
    </dgm:pt>
    <dgm:pt modelId="{F2FA60B5-A143-494E-88F6-620165072A85}" type="pres">
      <dgm:prSet presAssocID="{7BA680F6-6A9E-4B3E-A4F0-7F10C60487E5}" presName="Name5" presStyleLbl="vennNode1" presStyleIdx="0" presStyleCnt="3" custScaleY="59552">
        <dgm:presLayoutVars>
          <dgm:bulletEnabled val="1"/>
        </dgm:presLayoutVars>
      </dgm:prSet>
      <dgm:spPr/>
    </dgm:pt>
    <dgm:pt modelId="{F8CEF8A1-DE4E-4A91-9728-70CCE4A4C570}" type="pres">
      <dgm:prSet presAssocID="{6E91A12B-B677-4629-9ABC-A28F96611E2F}" presName="space" presStyleCnt="0"/>
      <dgm:spPr/>
    </dgm:pt>
    <dgm:pt modelId="{3FB6A69D-A03C-4D26-A08E-313AA7153DCC}" type="pres">
      <dgm:prSet presAssocID="{838E0071-87AC-4B78-89AD-779ACB5CB2B3}" presName="Name5" presStyleLbl="vennNode1" presStyleIdx="1" presStyleCnt="3" custScaleY="61107">
        <dgm:presLayoutVars>
          <dgm:bulletEnabled val="1"/>
        </dgm:presLayoutVars>
      </dgm:prSet>
      <dgm:spPr/>
    </dgm:pt>
    <dgm:pt modelId="{C84BFE3B-02A7-4D9D-9681-A58649F4659E}" type="pres">
      <dgm:prSet presAssocID="{213107B0-669A-4A75-A36F-080DE5D75AEE}" presName="space" presStyleCnt="0"/>
      <dgm:spPr/>
    </dgm:pt>
    <dgm:pt modelId="{C4B71010-E54E-419A-8164-8CD03C2B38F2}" type="pres">
      <dgm:prSet presAssocID="{50C20D58-CE84-4CB3-9CF0-C76DE4EA37D9}" presName="Name5" presStyleLbl="vennNode1" presStyleIdx="2" presStyleCnt="3" custScaleY="61107">
        <dgm:presLayoutVars>
          <dgm:bulletEnabled val="1"/>
        </dgm:presLayoutVars>
      </dgm:prSet>
      <dgm:spPr/>
    </dgm:pt>
  </dgm:ptLst>
  <dgm:cxnLst>
    <dgm:cxn modelId="{A4AB2506-8400-4099-A901-EB3A76C4838E}" srcId="{895E73FE-DA5E-4AA7-B0CA-63438251A519}" destId="{838E0071-87AC-4B78-89AD-779ACB5CB2B3}" srcOrd="1" destOrd="0" parTransId="{888BE3DC-026E-4D6F-B480-7AEE6D8A1C49}" sibTransId="{213107B0-669A-4A75-A36F-080DE5D75AEE}"/>
    <dgm:cxn modelId="{CA1B5953-06D2-44E1-BB69-1CC5FF71C8D5}" srcId="{895E73FE-DA5E-4AA7-B0CA-63438251A519}" destId="{50C20D58-CE84-4CB3-9CF0-C76DE4EA37D9}" srcOrd="2" destOrd="0" parTransId="{6F9E2DD9-5DD8-416C-A3DC-2F11FF627900}" sibTransId="{C68C91C0-4440-4E41-8ADC-657FE64890BA}"/>
    <dgm:cxn modelId="{61B82B96-F6BC-43E1-A36C-DC3959BBE05A}" type="presOf" srcId="{7BA680F6-6A9E-4B3E-A4F0-7F10C60487E5}" destId="{F2FA60B5-A143-494E-88F6-620165072A85}" srcOrd="0" destOrd="0" presId="urn:microsoft.com/office/officeart/2005/8/layout/venn3"/>
    <dgm:cxn modelId="{275CB39F-4900-4EDE-918E-5D743672D7EF}" type="presOf" srcId="{50C20D58-CE84-4CB3-9CF0-C76DE4EA37D9}" destId="{C4B71010-E54E-419A-8164-8CD03C2B38F2}" srcOrd="0" destOrd="0" presId="urn:microsoft.com/office/officeart/2005/8/layout/venn3"/>
    <dgm:cxn modelId="{1128D4A1-14BC-4CDB-B953-CB89238DED8D}" type="presOf" srcId="{838E0071-87AC-4B78-89AD-779ACB5CB2B3}" destId="{3FB6A69D-A03C-4D26-A08E-313AA7153DCC}" srcOrd="0" destOrd="0" presId="urn:microsoft.com/office/officeart/2005/8/layout/venn3"/>
    <dgm:cxn modelId="{ECC3E6D2-49C9-4E9D-9DB7-3AB9D55D679A}" srcId="{895E73FE-DA5E-4AA7-B0CA-63438251A519}" destId="{7BA680F6-6A9E-4B3E-A4F0-7F10C60487E5}" srcOrd="0" destOrd="0" parTransId="{FFFB0A80-0DBA-4033-8563-569103A84FFB}" sibTransId="{6E91A12B-B677-4629-9ABC-A28F96611E2F}"/>
    <dgm:cxn modelId="{0458C4D8-F97B-4E6D-A87D-1A991D5D3C65}" type="presOf" srcId="{895E73FE-DA5E-4AA7-B0CA-63438251A519}" destId="{89299431-5790-44C7-B103-8C72AD6D91AD}" srcOrd="0" destOrd="0" presId="urn:microsoft.com/office/officeart/2005/8/layout/venn3"/>
    <dgm:cxn modelId="{1443ED0B-2825-49C0-896B-259C8C5B2339}" type="presParOf" srcId="{89299431-5790-44C7-B103-8C72AD6D91AD}" destId="{F2FA60B5-A143-494E-88F6-620165072A85}" srcOrd="0" destOrd="0" presId="urn:microsoft.com/office/officeart/2005/8/layout/venn3"/>
    <dgm:cxn modelId="{94E06922-954D-4A19-8509-31B8B93021DD}" type="presParOf" srcId="{89299431-5790-44C7-B103-8C72AD6D91AD}" destId="{F8CEF8A1-DE4E-4A91-9728-70CCE4A4C570}" srcOrd="1" destOrd="0" presId="urn:microsoft.com/office/officeart/2005/8/layout/venn3"/>
    <dgm:cxn modelId="{2E049D1B-3C26-4C29-B2A1-65135A089800}" type="presParOf" srcId="{89299431-5790-44C7-B103-8C72AD6D91AD}" destId="{3FB6A69D-A03C-4D26-A08E-313AA7153DCC}" srcOrd="2" destOrd="0" presId="urn:microsoft.com/office/officeart/2005/8/layout/venn3"/>
    <dgm:cxn modelId="{B2DB1345-2BB2-435D-83F8-AEAD1923F6C1}" type="presParOf" srcId="{89299431-5790-44C7-B103-8C72AD6D91AD}" destId="{C84BFE3B-02A7-4D9D-9681-A58649F4659E}" srcOrd="3" destOrd="0" presId="urn:microsoft.com/office/officeart/2005/8/layout/venn3"/>
    <dgm:cxn modelId="{5ADA949E-45EC-481E-9653-951955231D90}" type="presParOf" srcId="{89299431-5790-44C7-B103-8C72AD6D91AD}" destId="{C4B71010-E54E-419A-8164-8CD03C2B38F2}" srcOrd="4"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F30830-581B-4A97-B784-F8AF4E9102D1}" type="doc">
      <dgm:prSet loTypeId="urn:diagrams.loki3.com/TabbedArc+Icon" loCatId="officeonline" qsTypeId="urn:microsoft.com/office/officeart/2005/8/quickstyle/3d3" qsCatId="3D" csTypeId="urn:microsoft.com/office/officeart/2005/8/colors/accent1_2" csCatId="accent1" phldr="1"/>
      <dgm:spPr/>
    </dgm:pt>
    <dgm:pt modelId="{5D4FA5CF-98E9-4709-8F38-16CF47F397D3}">
      <dgm:prSet phldrT="[Text]"/>
      <dgm:spPr>
        <a:solidFill>
          <a:srgbClr val="FF0000"/>
        </a:solidFill>
      </dgm:spPr>
      <dgm:t>
        <a:bodyPr/>
        <a:lstStyle/>
        <a:p>
          <a:r>
            <a:rPr lang="fa-IR">
              <a:effectLst>
                <a:glow rad="139700">
                  <a:schemeClr val="accent1">
                    <a:satMod val="175000"/>
                    <a:alpha val="40000"/>
                  </a:schemeClr>
                </a:glow>
              </a:effectLst>
            </a:rPr>
            <a:t>ضوابط بازسازي يا </a:t>
          </a:r>
          <a:r>
            <a:rPr lang="fa-IR" dirty="0">
              <a:effectLst>
                <a:glow rad="139700">
                  <a:schemeClr val="accent1">
                    <a:satMod val="175000"/>
                    <a:alpha val="40000"/>
                  </a:schemeClr>
                </a:glow>
              </a:effectLst>
            </a:rPr>
            <a:t>انحلال </a:t>
          </a:r>
          <a:r>
            <a:rPr lang="fa-IR">
              <a:effectLst>
                <a:glow rad="139700">
                  <a:schemeClr val="accent1">
                    <a:satMod val="175000"/>
                    <a:alpha val="40000"/>
                  </a:schemeClr>
                </a:glow>
              </a:effectLst>
            </a:rPr>
            <a:t>و تصفيه</a:t>
          </a:r>
          <a:endParaRPr lang="en-US" dirty="0">
            <a:effectLst>
              <a:glow rad="139700">
                <a:schemeClr val="accent1">
                  <a:satMod val="175000"/>
                  <a:alpha val="40000"/>
                </a:schemeClr>
              </a:glow>
            </a:effectLst>
          </a:endParaRPr>
        </a:p>
      </dgm:t>
    </dgm:pt>
    <dgm:pt modelId="{5C63DEB8-7B0B-4B92-B95E-09FFB6EE6ECF}" type="parTrans" cxnId="{1FC69034-D68D-498C-A3B7-8F0322E80E22}">
      <dgm:prSet/>
      <dgm:spPr/>
      <dgm:t>
        <a:bodyPr/>
        <a:lstStyle/>
        <a:p>
          <a:endParaRPr lang="en-US"/>
        </a:p>
      </dgm:t>
    </dgm:pt>
    <dgm:pt modelId="{6494B449-D3CE-40DA-A7F8-2214DCE0EED1}" type="sibTrans" cxnId="{1FC69034-D68D-498C-A3B7-8F0322E80E22}">
      <dgm:prSet/>
      <dgm:spPr/>
      <dgm:t>
        <a:bodyPr/>
        <a:lstStyle/>
        <a:p>
          <a:endParaRPr lang="en-US"/>
        </a:p>
      </dgm:t>
    </dgm:pt>
    <dgm:pt modelId="{D76798ED-E4B8-446C-8163-7DD5D74CEA39}">
      <dgm:prSet phldrT="[Text]"/>
      <dgm:spPr>
        <a:solidFill>
          <a:srgbClr val="FFFF00"/>
        </a:solidFill>
      </dgm:spPr>
      <dgm:t>
        <a:bodyPr/>
        <a:lstStyle/>
        <a:p>
          <a:r>
            <a:rPr lang="fa-IR" b="1">
              <a:solidFill>
                <a:schemeClr val="tx1"/>
              </a:solidFill>
              <a:effectLst>
                <a:glow rad="101600">
                  <a:srgbClr val="00B050">
                    <a:alpha val="60000"/>
                  </a:srgbClr>
                </a:glow>
              </a:effectLst>
              <a:cs typeface="B Mitra" panose="00000400000000000000" pitchFamily="2" charset="-78"/>
            </a:rPr>
            <a:t>مجوزدهي و تأسيس</a:t>
          </a:r>
          <a:endParaRPr lang="en-US" b="1" dirty="0">
            <a:solidFill>
              <a:schemeClr val="tx1"/>
            </a:solidFill>
            <a:effectLst>
              <a:glow rad="101600">
                <a:srgbClr val="00B050">
                  <a:alpha val="60000"/>
                </a:srgbClr>
              </a:glow>
            </a:effectLst>
            <a:cs typeface="B Mitra" panose="00000400000000000000" pitchFamily="2" charset="-78"/>
          </a:endParaRPr>
        </a:p>
      </dgm:t>
    </dgm:pt>
    <dgm:pt modelId="{72BF8F4B-C7E8-4585-AB83-E87DEF9F4CFE}" type="parTrans" cxnId="{433E4024-0997-4590-AD2B-F839D9B0A1CC}">
      <dgm:prSet/>
      <dgm:spPr/>
      <dgm:t>
        <a:bodyPr/>
        <a:lstStyle/>
        <a:p>
          <a:endParaRPr lang="en-US"/>
        </a:p>
      </dgm:t>
    </dgm:pt>
    <dgm:pt modelId="{07E3F870-AED5-4E86-B8FC-ECDC58C7F0E8}" type="sibTrans" cxnId="{433E4024-0997-4590-AD2B-F839D9B0A1CC}">
      <dgm:prSet/>
      <dgm:spPr/>
      <dgm:t>
        <a:bodyPr/>
        <a:lstStyle/>
        <a:p>
          <a:endParaRPr lang="en-US"/>
        </a:p>
      </dgm:t>
    </dgm:pt>
    <dgm:pt modelId="{6E39C4DE-FD48-4286-8B26-7682082EA6F9}">
      <dgm:prSet phldrT="[Text]" custT="1"/>
      <dgm:spPr>
        <a:solidFill>
          <a:schemeClr val="accent6">
            <a:lumMod val="50000"/>
          </a:schemeClr>
        </a:solidFill>
      </dgm:spPr>
      <dgm:t>
        <a:bodyPr/>
        <a:lstStyle/>
        <a:p>
          <a:r>
            <a:rPr lang="fa-IR" sz="2800">
              <a:effectLst>
                <a:glow rad="139700">
                  <a:schemeClr val="accent5">
                    <a:satMod val="175000"/>
                    <a:alpha val="40000"/>
                  </a:schemeClr>
                </a:glow>
              </a:effectLst>
            </a:rPr>
            <a:t>ضوابط فعاليت و تغييرات ثبتي</a:t>
          </a:r>
          <a:endParaRPr lang="en-US" sz="2800" dirty="0">
            <a:effectLst>
              <a:glow rad="139700">
                <a:schemeClr val="accent5">
                  <a:satMod val="175000"/>
                  <a:alpha val="40000"/>
                </a:schemeClr>
              </a:glow>
            </a:effectLst>
          </a:endParaRPr>
        </a:p>
      </dgm:t>
    </dgm:pt>
    <dgm:pt modelId="{C85EC104-AD76-490A-B17D-269EEA0AFCE3}" type="parTrans" cxnId="{5EE8ED79-DBEF-46AC-9B8D-E11A98117BB2}">
      <dgm:prSet/>
      <dgm:spPr/>
      <dgm:t>
        <a:bodyPr/>
        <a:lstStyle/>
        <a:p>
          <a:endParaRPr lang="en-US"/>
        </a:p>
      </dgm:t>
    </dgm:pt>
    <dgm:pt modelId="{D1D8B5B0-D02C-48EA-BBBE-032995023BBB}" type="sibTrans" cxnId="{5EE8ED79-DBEF-46AC-9B8D-E11A98117BB2}">
      <dgm:prSet/>
      <dgm:spPr/>
      <dgm:t>
        <a:bodyPr/>
        <a:lstStyle/>
        <a:p>
          <a:endParaRPr lang="en-US"/>
        </a:p>
      </dgm:t>
    </dgm:pt>
    <dgm:pt modelId="{ED13BA49-A9CD-45CD-A2D6-70A300AB880D}" type="pres">
      <dgm:prSet presAssocID="{0DF30830-581B-4A97-B784-F8AF4E9102D1}" presName="Name0" presStyleCnt="0">
        <dgm:presLayoutVars>
          <dgm:dir/>
          <dgm:resizeHandles val="exact"/>
        </dgm:presLayoutVars>
      </dgm:prSet>
      <dgm:spPr/>
    </dgm:pt>
    <dgm:pt modelId="{F8C05A5C-CEB8-4F6E-ADA6-2180D878B0FB}" type="pres">
      <dgm:prSet presAssocID="{5D4FA5CF-98E9-4709-8F38-16CF47F397D3}" presName="twoplus" presStyleLbl="node1" presStyleIdx="0" presStyleCnt="3" custScaleX="112832" custScaleY="76889" custRadScaleRad="121715" custRadScaleInc="5157">
        <dgm:presLayoutVars>
          <dgm:bulletEnabled val="1"/>
        </dgm:presLayoutVars>
      </dgm:prSet>
      <dgm:spPr/>
    </dgm:pt>
    <dgm:pt modelId="{4D39A41F-15FC-4484-B859-4FA0FAD015A6}" type="pres">
      <dgm:prSet presAssocID="{D76798ED-E4B8-446C-8163-7DD5D74CEA39}" presName="twoplus" presStyleLbl="node1" presStyleIdx="1" presStyleCnt="3" custScaleX="116421" custScaleY="65292" custRadScaleRad="94970" custRadScaleInc="-461">
        <dgm:presLayoutVars>
          <dgm:bulletEnabled val="1"/>
        </dgm:presLayoutVars>
      </dgm:prSet>
      <dgm:spPr/>
    </dgm:pt>
    <dgm:pt modelId="{8BE5D7B1-8A40-4F08-BC97-B508C1841CA8}" type="pres">
      <dgm:prSet presAssocID="{6E39C4DE-FD48-4286-8B26-7682082EA6F9}" presName="twoplus" presStyleLbl="node1" presStyleIdx="2" presStyleCnt="3" custScaleX="108489" custScaleY="75824" custRadScaleRad="120241" custRadScaleInc="-6626">
        <dgm:presLayoutVars>
          <dgm:bulletEnabled val="1"/>
        </dgm:presLayoutVars>
      </dgm:prSet>
      <dgm:spPr/>
    </dgm:pt>
  </dgm:ptLst>
  <dgm:cxnLst>
    <dgm:cxn modelId="{08404B02-FD94-4E1B-AD3F-45EA1993B56F}" type="presOf" srcId="{0DF30830-581B-4A97-B784-F8AF4E9102D1}" destId="{ED13BA49-A9CD-45CD-A2D6-70A300AB880D}" srcOrd="0" destOrd="0" presId="urn:diagrams.loki3.com/TabbedArc+Icon"/>
    <dgm:cxn modelId="{433E4024-0997-4590-AD2B-F839D9B0A1CC}" srcId="{0DF30830-581B-4A97-B784-F8AF4E9102D1}" destId="{D76798ED-E4B8-446C-8163-7DD5D74CEA39}" srcOrd="1" destOrd="0" parTransId="{72BF8F4B-C7E8-4585-AB83-E87DEF9F4CFE}" sibTransId="{07E3F870-AED5-4E86-B8FC-ECDC58C7F0E8}"/>
    <dgm:cxn modelId="{1FC69034-D68D-498C-A3B7-8F0322E80E22}" srcId="{0DF30830-581B-4A97-B784-F8AF4E9102D1}" destId="{5D4FA5CF-98E9-4709-8F38-16CF47F397D3}" srcOrd="0" destOrd="0" parTransId="{5C63DEB8-7B0B-4B92-B95E-09FFB6EE6ECF}" sibTransId="{6494B449-D3CE-40DA-A7F8-2214DCE0EED1}"/>
    <dgm:cxn modelId="{7C1A266C-FFEE-4E5C-A69F-7B7685863832}" type="presOf" srcId="{6E39C4DE-FD48-4286-8B26-7682082EA6F9}" destId="{8BE5D7B1-8A40-4F08-BC97-B508C1841CA8}" srcOrd="0" destOrd="0" presId="urn:diagrams.loki3.com/TabbedArc+Icon"/>
    <dgm:cxn modelId="{5EE8ED79-DBEF-46AC-9B8D-E11A98117BB2}" srcId="{0DF30830-581B-4A97-B784-F8AF4E9102D1}" destId="{6E39C4DE-FD48-4286-8B26-7682082EA6F9}" srcOrd="2" destOrd="0" parTransId="{C85EC104-AD76-490A-B17D-269EEA0AFCE3}" sibTransId="{D1D8B5B0-D02C-48EA-BBBE-032995023BBB}"/>
    <dgm:cxn modelId="{F94C8792-421F-45A3-A047-EDEF6BB1604A}" type="presOf" srcId="{D76798ED-E4B8-446C-8163-7DD5D74CEA39}" destId="{4D39A41F-15FC-4484-B859-4FA0FAD015A6}" srcOrd="0" destOrd="0" presId="urn:diagrams.loki3.com/TabbedArc+Icon"/>
    <dgm:cxn modelId="{FFFD9CA8-779A-43F9-987B-C46B7DE1EFE4}" type="presOf" srcId="{5D4FA5CF-98E9-4709-8F38-16CF47F397D3}" destId="{F8C05A5C-CEB8-4F6E-ADA6-2180D878B0FB}" srcOrd="0" destOrd="0" presId="urn:diagrams.loki3.com/TabbedArc+Icon"/>
    <dgm:cxn modelId="{758348A0-6DD6-484A-B4F6-D30892CE8A6F}" type="presParOf" srcId="{ED13BA49-A9CD-45CD-A2D6-70A300AB880D}" destId="{F8C05A5C-CEB8-4F6E-ADA6-2180D878B0FB}" srcOrd="0" destOrd="0" presId="urn:diagrams.loki3.com/TabbedArc+Icon"/>
    <dgm:cxn modelId="{EE90DFDC-5394-474B-9D08-8577F4DEE5AC}" type="presParOf" srcId="{ED13BA49-A9CD-45CD-A2D6-70A300AB880D}" destId="{4D39A41F-15FC-4484-B859-4FA0FAD015A6}" srcOrd="1" destOrd="0" presId="urn:diagrams.loki3.com/TabbedArc+Icon"/>
    <dgm:cxn modelId="{3885BE0B-09B8-4028-B0A0-3A97D45A8742}" type="presParOf" srcId="{ED13BA49-A9CD-45CD-A2D6-70A300AB880D}" destId="{8BE5D7B1-8A40-4F08-BC97-B508C1841CA8}" srcOrd="2" destOrd="0" presId="urn:diagrams.loki3.com/TabbedArc+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B9804-33FD-49AD-9CD4-D4937EFF56F8}">
      <dsp:nvSpPr>
        <dsp:cNvPr id="0" name=""/>
        <dsp:cNvSpPr/>
      </dsp:nvSpPr>
      <dsp:spPr>
        <a:xfrm>
          <a:off x="0" y="759105"/>
          <a:ext cx="7272808" cy="403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DF8ED004-BD37-421F-91F1-1AAB673F6780}">
      <dsp:nvSpPr>
        <dsp:cNvPr id="0" name=""/>
        <dsp:cNvSpPr/>
      </dsp:nvSpPr>
      <dsp:spPr>
        <a:xfrm>
          <a:off x="233943" y="0"/>
          <a:ext cx="6924785" cy="958540"/>
        </a:xfrm>
        <a:prstGeom prst="roundRect">
          <a:avLst/>
        </a:prstGeom>
        <a:gradFill rotWithShape="1">
          <a:gsLst>
            <a:gs pos="0">
              <a:schemeClr val="accent5">
                <a:tint val="20000"/>
                <a:satMod val="180000"/>
                <a:lumMod val="98000"/>
              </a:schemeClr>
            </a:gs>
            <a:gs pos="40000">
              <a:schemeClr val="accent5">
                <a:tint val="30000"/>
                <a:satMod val="260000"/>
                <a:lumMod val="84000"/>
              </a:schemeClr>
            </a:gs>
            <a:gs pos="100000">
              <a:schemeClr val="accent5">
                <a:tint val="100000"/>
                <a:satMod val="110000"/>
                <a:lumMod val="100000"/>
              </a:schemeClr>
            </a:gs>
          </a:gsLst>
          <a:lin ang="5040000" scaled="1"/>
        </a:gradFill>
        <a:ln w="9525" cap="flat"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92426" tIns="0" rIns="192426" bIns="0" numCol="1" spcCol="1270" anchor="ctr" anchorCtr="0">
          <a:noAutofit/>
        </a:bodyPr>
        <a:lstStyle/>
        <a:p>
          <a:pPr marL="0" lvl="0" indent="0" algn="ctr" defTabSz="711200" rtl="1">
            <a:lnSpc>
              <a:spcPct val="90000"/>
            </a:lnSpc>
            <a:spcBef>
              <a:spcPct val="0"/>
            </a:spcBef>
            <a:spcAft>
              <a:spcPct val="35000"/>
            </a:spcAft>
            <a:buNone/>
          </a:pPr>
          <a:r>
            <a:rPr lang="ar-SA" sz="1600" kern="1200" dirty="0">
              <a:solidFill>
                <a:schemeClr val="tx1"/>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ابعاد </a:t>
          </a:r>
          <a:r>
            <a:rPr lang="fa-IR" sz="1600" kern="1200" dirty="0">
              <a:solidFill>
                <a:schemeClr val="tx1"/>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مسؤليت‌هاي قانوني فعاليت هاي بانکداري در ايران + بررسي و تحليل رابطه حقوقي بانک مرکزي با مؤسسات اعتباري</a:t>
          </a:r>
          <a:endParaRPr lang="fa-IR" sz="1600" b="0" kern="1200" cap="none" spc="0" dirty="0">
            <a:ln w="0"/>
            <a:solidFill>
              <a:schemeClr val="tx1"/>
            </a:solidFill>
            <a:effectLst>
              <a:glow rad="101600">
                <a:srgbClr val="FFC000">
                  <a:alpha val="60000"/>
                </a:srgbClr>
              </a:glow>
              <a:outerShdw blurRad="38100" dist="38100" dir="2700000" algn="tl">
                <a:srgbClr val="000000">
                  <a:alpha val="43137"/>
                </a:srgbClr>
              </a:outerShdw>
            </a:effectLst>
            <a:cs typeface="B Titr" panose="00000700000000000000" pitchFamily="2" charset="-78"/>
          </a:endParaRPr>
        </a:p>
      </dsp:txBody>
      <dsp:txXfrm>
        <a:off x="280735" y="46792"/>
        <a:ext cx="6831201" cy="864956"/>
      </dsp:txXfrm>
    </dsp:sp>
    <dsp:sp modelId="{FE41B1DC-8E26-4F49-AB6C-734DABD2C3D4}">
      <dsp:nvSpPr>
        <dsp:cNvPr id="0" name=""/>
        <dsp:cNvSpPr/>
      </dsp:nvSpPr>
      <dsp:spPr>
        <a:xfrm>
          <a:off x="0" y="1484865"/>
          <a:ext cx="7272808" cy="403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BFD57075-66DC-4EF6-8226-504623D5AA94}">
      <dsp:nvSpPr>
        <dsp:cNvPr id="0" name=""/>
        <dsp:cNvSpPr/>
      </dsp:nvSpPr>
      <dsp:spPr>
        <a:xfrm>
          <a:off x="1539544" y="1362804"/>
          <a:ext cx="5090965" cy="472320"/>
        </a:xfrm>
        <a:prstGeom prst="roundRect">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2426" tIns="0" rIns="192426" bIns="0" numCol="1" spcCol="1270" anchor="ctr" anchorCtr="0">
          <a:noAutofit/>
        </a:bodyPr>
        <a:lstStyle/>
        <a:p>
          <a:pPr marL="0" lvl="0" indent="0" algn="ctr" defTabSz="844550" rtl="1">
            <a:lnSpc>
              <a:spcPct val="90000"/>
            </a:lnSpc>
            <a:spcBef>
              <a:spcPct val="0"/>
            </a:spcBef>
            <a:spcAft>
              <a:spcPct val="35000"/>
            </a:spcAft>
            <a:buNone/>
          </a:pPr>
          <a:r>
            <a:rPr lang="fa-IR" sz="19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a:cs typeface="B Nazanin" panose="00000400000000000000" pitchFamily="2" charset="-78"/>
            </a:rPr>
            <a:t>تعريف و تبيين مفهوم مسؤليت، مصاديق و مفاهيم مشابه</a:t>
          </a:r>
        </a:p>
      </dsp:txBody>
      <dsp:txXfrm>
        <a:off x="1562601" y="1385861"/>
        <a:ext cx="5044851" cy="426206"/>
      </dsp:txXfrm>
    </dsp:sp>
    <dsp:sp modelId="{38B79292-60AE-43C9-AEBA-E857F728C6A4}">
      <dsp:nvSpPr>
        <dsp:cNvPr id="0" name=""/>
        <dsp:cNvSpPr/>
      </dsp:nvSpPr>
      <dsp:spPr>
        <a:xfrm>
          <a:off x="0" y="2210625"/>
          <a:ext cx="7272808" cy="403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189AEC2F-6D58-4E95-96D6-68C9E9C66075}">
      <dsp:nvSpPr>
        <dsp:cNvPr id="0" name=""/>
        <dsp:cNvSpPr/>
      </dsp:nvSpPr>
      <dsp:spPr>
        <a:xfrm>
          <a:off x="1552882" y="1967513"/>
          <a:ext cx="5090965" cy="472320"/>
        </a:xfrm>
        <a:prstGeom prst="roundRect">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2426" tIns="0" rIns="192426" bIns="0" numCol="1" spcCol="1270" anchor="ctr" anchorCtr="0">
          <a:noAutofit/>
        </a:bodyPr>
        <a:lstStyle/>
        <a:p>
          <a:pPr marL="0" lvl="0" indent="0" algn="ctr" defTabSz="800100" rtl="1">
            <a:lnSpc>
              <a:spcPct val="90000"/>
            </a:lnSpc>
            <a:spcBef>
              <a:spcPct val="0"/>
            </a:spcBef>
            <a:spcAft>
              <a:spcPct val="35000"/>
            </a:spcAft>
            <a:buNone/>
          </a:pPr>
          <a:r>
            <a:rPr lang="fa-IR" sz="18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a:cs typeface="B Nazanin" panose="00000400000000000000" pitchFamily="2" charset="-78"/>
            </a:rPr>
            <a:t>نگاهي به مفهوم بانکداري، فعاليت‌ها و عمليات مرتبط</a:t>
          </a:r>
          <a:endParaRPr lang="fa-IR" sz="1800" b="1" kern="1200" cap="none" spc="0" dirty="0">
            <a:ln w="0"/>
            <a:solidFill>
              <a:schemeClr val="tx1"/>
            </a:solidFill>
            <a:effectLst>
              <a:outerShdw blurRad="38100" dist="38100" dir="2700000" algn="tl">
                <a:srgbClr val="000000">
                  <a:alpha val="43137"/>
                </a:srgbClr>
              </a:outerShdw>
            </a:effectLst>
            <a:cs typeface="B Titr" panose="00000700000000000000" pitchFamily="2" charset="-78"/>
          </a:endParaRPr>
        </a:p>
      </dsp:txBody>
      <dsp:txXfrm>
        <a:off x="1575939" y="1990570"/>
        <a:ext cx="5044851" cy="426206"/>
      </dsp:txXfrm>
    </dsp:sp>
    <dsp:sp modelId="{728A035D-35E3-4E12-A6ED-B28003C7B22D}">
      <dsp:nvSpPr>
        <dsp:cNvPr id="0" name=""/>
        <dsp:cNvSpPr/>
      </dsp:nvSpPr>
      <dsp:spPr>
        <a:xfrm>
          <a:off x="0" y="2936385"/>
          <a:ext cx="7272808" cy="403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9A59B2D7-02F5-488D-BC6C-6DAFBBAB01BE}">
      <dsp:nvSpPr>
        <dsp:cNvPr id="0" name=""/>
        <dsp:cNvSpPr/>
      </dsp:nvSpPr>
      <dsp:spPr>
        <a:xfrm>
          <a:off x="1564337" y="2544922"/>
          <a:ext cx="5090965" cy="472320"/>
        </a:xfrm>
        <a:prstGeom prst="roundRect">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2426" tIns="0" rIns="192426" bIns="0" numCol="1" spcCol="1270" anchor="ctr" anchorCtr="0">
          <a:noAutofit/>
        </a:bodyPr>
        <a:lstStyle/>
        <a:p>
          <a:pPr marL="0" lvl="0" indent="0" algn="ctr" defTabSz="800100" rtl="1">
            <a:lnSpc>
              <a:spcPct val="90000"/>
            </a:lnSpc>
            <a:spcBef>
              <a:spcPct val="0"/>
            </a:spcBef>
            <a:spcAft>
              <a:spcPct val="35000"/>
            </a:spcAft>
            <a:buNone/>
          </a:pPr>
          <a:r>
            <a:rPr lang="fa-IR" sz="18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a:cs typeface="B Nazanin" panose="00000400000000000000" pitchFamily="2" charset="-78"/>
            </a:rPr>
            <a:t>فرضيه‌ها و نظريات ناظر بر حدود مسؤليت مؤسسات اعتباري </a:t>
          </a:r>
        </a:p>
      </dsp:txBody>
      <dsp:txXfrm>
        <a:off x="1587394" y="2567979"/>
        <a:ext cx="5044851" cy="426206"/>
      </dsp:txXfrm>
    </dsp:sp>
    <dsp:sp modelId="{EE12F898-05EC-4209-9E85-77DD1611F47B}">
      <dsp:nvSpPr>
        <dsp:cNvPr id="0" name=""/>
        <dsp:cNvSpPr/>
      </dsp:nvSpPr>
      <dsp:spPr>
        <a:xfrm>
          <a:off x="0" y="3662145"/>
          <a:ext cx="7272808" cy="403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89A23CAA-516C-419E-B65A-6264AC021579}">
      <dsp:nvSpPr>
        <dsp:cNvPr id="0" name=""/>
        <dsp:cNvSpPr/>
      </dsp:nvSpPr>
      <dsp:spPr>
        <a:xfrm>
          <a:off x="1558024" y="3185178"/>
          <a:ext cx="5090965" cy="472320"/>
        </a:xfrm>
        <a:prstGeom prst="roundRect">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2426" tIns="0" rIns="192426" bIns="0" numCol="1" spcCol="1270" anchor="ctr" anchorCtr="0">
          <a:noAutofit/>
        </a:bodyPr>
        <a:lstStyle/>
        <a:p>
          <a:pPr marL="0" lvl="0" indent="0" algn="ctr" defTabSz="755650" rtl="1">
            <a:lnSpc>
              <a:spcPct val="90000"/>
            </a:lnSpc>
            <a:spcBef>
              <a:spcPct val="0"/>
            </a:spcBef>
            <a:spcAft>
              <a:spcPct val="35000"/>
            </a:spcAft>
            <a:buNone/>
          </a:pPr>
          <a:r>
            <a:rPr lang="fa-IR" sz="17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a:cs typeface="B Nazanin" panose="00000400000000000000" pitchFamily="2" charset="-78"/>
            </a:rPr>
            <a:t>تحليل برخي احکام قانوني مرتبط با مسؤليت مؤسسات اعتباري </a:t>
          </a:r>
        </a:p>
      </dsp:txBody>
      <dsp:txXfrm>
        <a:off x="1581081" y="3208235"/>
        <a:ext cx="5044851" cy="426206"/>
      </dsp:txXfrm>
    </dsp:sp>
    <dsp:sp modelId="{9E3AAA68-0CEA-42D6-A58B-5B4AAA9079EC}">
      <dsp:nvSpPr>
        <dsp:cNvPr id="0" name=""/>
        <dsp:cNvSpPr/>
      </dsp:nvSpPr>
      <dsp:spPr>
        <a:xfrm>
          <a:off x="0" y="4492831"/>
          <a:ext cx="7272808" cy="403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1">
          <a:scrgbClr r="0" g="0" b="0"/>
        </a:fillRef>
        <a:effectRef idx="2">
          <a:scrgbClr r="0" g="0" b="0"/>
        </a:effectRef>
        <a:fontRef idx="minor"/>
      </dsp:style>
    </dsp:sp>
    <dsp:sp modelId="{D0FE03C0-40BA-4670-93B1-EAA593EBC38D}">
      <dsp:nvSpPr>
        <dsp:cNvPr id="0" name=""/>
        <dsp:cNvSpPr/>
      </dsp:nvSpPr>
      <dsp:spPr>
        <a:xfrm>
          <a:off x="1460532" y="4139489"/>
          <a:ext cx="5409049" cy="577245"/>
        </a:xfrm>
        <a:prstGeom prst="roundRect">
          <a:avLst/>
        </a:prstGeom>
        <a:solidFill>
          <a:srgbClr val="002060"/>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2426" tIns="0" rIns="192426" bIns="0" numCol="1" spcCol="1270" anchor="ctr" anchorCtr="0">
          <a:noAutofit/>
        </a:bodyPr>
        <a:lstStyle/>
        <a:p>
          <a:pPr marL="0" lvl="0" indent="0" algn="ctr" defTabSz="755650">
            <a:lnSpc>
              <a:spcPct val="90000"/>
            </a:lnSpc>
            <a:spcBef>
              <a:spcPct val="0"/>
            </a:spcBef>
            <a:spcAft>
              <a:spcPct val="35000"/>
            </a:spcAft>
            <a:buNone/>
          </a:pPr>
          <a:r>
            <a:rPr lang="fa-IR" sz="1700" b="1" kern="1200" dirty="0">
              <a:effectLst>
                <a:glow rad="139700">
                  <a:schemeClr val="accent5">
                    <a:satMod val="175000"/>
                    <a:alpha val="40000"/>
                  </a:schemeClr>
                </a:glow>
              </a:effectLst>
              <a:latin typeface="Times New Roman" panose="02020603050405020304" pitchFamily="18" charset="0"/>
              <a:ea typeface="MS Mincho"/>
              <a:cs typeface="B Nazanin" panose="00000400000000000000" pitchFamily="2" charset="-78"/>
            </a:rPr>
            <a:t>تبيين و تحليل روابط حقوقي بين بانک مرکزي و مؤسسات اعتباري</a:t>
          </a:r>
          <a:endParaRPr lang="en-US" sz="1700" b="0" kern="1200" cap="none" spc="0" dirty="0">
            <a:ln w="0"/>
            <a:effectLst>
              <a:glow rad="139700">
                <a:schemeClr val="accent5">
                  <a:satMod val="175000"/>
                  <a:alpha val="40000"/>
                </a:schemeClr>
              </a:glow>
            </a:effectLst>
            <a:cs typeface="B Titr" panose="00000700000000000000" pitchFamily="2" charset="-78"/>
          </a:endParaRPr>
        </a:p>
      </dsp:txBody>
      <dsp:txXfrm>
        <a:off x="1488711" y="4167668"/>
        <a:ext cx="5352691" cy="5208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43EB2-E1E7-4F1E-A330-42F199B0B827}">
      <dsp:nvSpPr>
        <dsp:cNvPr id="0" name=""/>
        <dsp:cNvSpPr/>
      </dsp:nvSpPr>
      <dsp:spPr>
        <a:xfrm rot="16200000">
          <a:off x="-698879" y="702201"/>
          <a:ext cx="3672408" cy="2268005"/>
        </a:xfrm>
        <a:prstGeom prst="flowChartManualOperation">
          <a:avLst/>
        </a:prstGeom>
        <a:gradFill rotWithShape="1">
          <a:gsLst>
            <a:gs pos="0">
              <a:schemeClr val="accent2"/>
            </a:gs>
            <a:gs pos="100000">
              <a:schemeClr val="accent2">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accent2">
              <a:shade val="3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228600" tIns="0" rIns="228600" bIns="0" numCol="1" spcCol="1270" anchor="ctr" anchorCtr="0">
          <a:noAutofit/>
        </a:bodyPr>
        <a:lstStyle/>
        <a:p>
          <a:pPr marL="0" lvl="0" indent="0" algn="ctr" defTabSz="1600200" rtl="1">
            <a:lnSpc>
              <a:spcPct val="90000"/>
            </a:lnSpc>
            <a:spcBef>
              <a:spcPct val="0"/>
            </a:spcBef>
            <a:spcAft>
              <a:spcPct val="35000"/>
            </a:spcAft>
            <a:buNone/>
          </a:pPr>
          <a:r>
            <a:rPr lang="fa-IR" sz="3600" b="1" kern="1200" dirty="0">
              <a:effectLst>
                <a:glow rad="139700">
                  <a:schemeClr val="accent4">
                    <a:satMod val="175000"/>
                    <a:alpha val="40000"/>
                  </a:schemeClr>
                </a:glow>
                <a:outerShdw blurRad="38100" dist="38100" dir="2700000" algn="tl">
                  <a:srgbClr val="000000">
                    <a:alpha val="43137"/>
                  </a:srgbClr>
                </a:outerShdw>
              </a:effectLst>
              <a:latin typeface="BNazanin"/>
            </a:rPr>
            <a:t>مسؤليت</a:t>
          </a:r>
          <a:r>
            <a:rPr lang="fa-IR" sz="3100" b="1" kern="1200" dirty="0">
              <a:effectLst>
                <a:glow rad="139700">
                  <a:schemeClr val="accent4">
                    <a:satMod val="175000"/>
                    <a:alpha val="40000"/>
                  </a:schemeClr>
                </a:glow>
                <a:outerShdw blurRad="38100" dist="38100" dir="2700000" algn="tl">
                  <a:srgbClr val="000000">
                    <a:alpha val="43137"/>
                  </a:srgbClr>
                </a:outerShdw>
              </a:effectLst>
              <a:latin typeface="BNazanin"/>
            </a:rPr>
            <a:t> کيفري (</a:t>
          </a:r>
          <a:r>
            <a:rPr lang="fa-IR" sz="2400" b="1" kern="1200" dirty="0">
              <a:effectLst>
                <a:glow rad="139700">
                  <a:schemeClr val="accent4">
                    <a:satMod val="175000"/>
                    <a:alpha val="40000"/>
                  </a:schemeClr>
                </a:glow>
                <a:outerShdw blurRad="38100" dist="38100" dir="2700000" algn="tl">
                  <a:srgbClr val="000000">
                    <a:alpha val="43137"/>
                  </a:srgbClr>
                </a:outerShdw>
              </a:effectLst>
              <a:latin typeface="BNazanin"/>
            </a:rPr>
            <a:t>جرايم ومجازات‌ها</a:t>
          </a:r>
          <a:r>
            <a:rPr lang="fa-IR" sz="3100" b="1" kern="1200" dirty="0">
              <a:effectLst>
                <a:glow rad="139700">
                  <a:schemeClr val="accent4">
                    <a:satMod val="175000"/>
                    <a:alpha val="40000"/>
                  </a:schemeClr>
                </a:glow>
                <a:outerShdw blurRad="38100" dist="38100" dir="2700000" algn="tl">
                  <a:srgbClr val="000000">
                    <a:alpha val="43137"/>
                  </a:srgbClr>
                </a:outerShdw>
              </a:effectLst>
              <a:latin typeface="BNazanin"/>
            </a:rPr>
            <a:t>)</a:t>
          </a:r>
          <a:endParaRPr lang="en-US" sz="3100" b="1" kern="1200" dirty="0">
            <a:effectLst>
              <a:glow rad="139700">
                <a:schemeClr val="accent4">
                  <a:satMod val="175000"/>
                  <a:alpha val="40000"/>
                </a:schemeClr>
              </a:glow>
              <a:outerShdw blurRad="38100" dist="38100" dir="2700000" algn="tl">
                <a:srgbClr val="000000">
                  <a:alpha val="43137"/>
                </a:srgbClr>
              </a:outerShdw>
            </a:effectLst>
          </a:endParaRPr>
        </a:p>
      </dsp:txBody>
      <dsp:txXfrm rot="5400000">
        <a:off x="3323" y="734481"/>
        <a:ext cx="2268005" cy="2203444"/>
      </dsp:txXfrm>
    </dsp:sp>
    <dsp:sp modelId="{AC8DC5F5-1376-4C6D-9537-236BF7557AC4}">
      <dsp:nvSpPr>
        <dsp:cNvPr id="0" name=""/>
        <dsp:cNvSpPr/>
      </dsp:nvSpPr>
      <dsp:spPr>
        <a:xfrm rot="16200000">
          <a:off x="1739227" y="702201"/>
          <a:ext cx="3672408" cy="2268005"/>
        </a:xfrm>
        <a:prstGeom prst="flowChartManualOperation">
          <a:avLst/>
        </a:prstGeom>
        <a:solidFill>
          <a:schemeClr val="accent6"/>
        </a:solidFill>
        <a:ln w="22225" cap="flat"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txBody>
        <a:bodyPr spcFirstLastPara="0" vert="horz" wrap="square" lIns="203200" tIns="0" rIns="203200" bIns="0" numCol="1" spcCol="1270" anchor="ctr" anchorCtr="0">
          <a:noAutofit/>
        </a:bodyPr>
        <a:lstStyle/>
        <a:p>
          <a:pPr marL="0" lvl="0" indent="0" algn="ctr" defTabSz="1422400" rtl="1">
            <a:lnSpc>
              <a:spcPct val="90000"/>
            </a:lnSpc>
            <a:spcBef>
              <a:spcPct val="0"/>
            </a:spcBef>
            <a:spcAft>
              <a:spcPct val="35000"/>
            </a:spcAft>
            <a:buNone/>
          </a:pPr>
          <a:r>
            <a:rPr lang="fa-IR" sz="3200" b="1" kern="1200">
              <a:solidFill>
                <a:schemeClr val="tx1"/>
              </a:solidFill>
              <a:effectLst>
                <a:glow rad="139700">
                  <a:schemeClr val="accent4">
                    <a:satMod val="175000"/>
                    <a:alpha val="40000"/>
                  </a:schemeClr>
                </a:glow>
                <a:outerShdw blurRad="38100" dist="38100" dir="2700000" algn="tl">
                  <a:srgbClr val="000000">
                    <a:alpha val="43137"/>
                  </a:srgbClr>
                </a:outerShdw>
              </a:effectLst>
              <a:latin typeface="BNazanin"/>
            </a:rPr>
            <a:t>الزامات خارج از قرارداد</a:t>
          </a:r>
          <a:endParaRPr lang="fa-IR" sz="3200" b="1" kern="1200" dirty="0">
            <a:solidFill>
              <a:schemeClr val="tx1"/>
            </a:solidFill>
            <a:effectLst>
              <a:glow rad="139700">
                <a:schemeClr val="accent4">
                  <a:satMod val="175000"/>
                  <a:alpha val="40000"/>
                </a:schemeClr>
              </a:glow>
              <a:outerShdw blurRad="38100" dist="38100" dir="2700000" algn="tl">
                <a:srgbClr val="000000">
                  <a:alpha val="43137"/>
                </a:srgbClr>
              </a:outerShdw>
            </a:effectLst>
            <a:latin typeface="BNazanin"/>
          </a:endParaRPr>
        </a:p>
      </dsp:txBody>
      <dsp:txXfrm rot="5400000">
        <a:off x="2441429" y="734481"/>
        <a:ext cx="2268005" cy="2203444"/>
      </dsp:txXfrm>
    </dsp:sp>
    <dsp:sp modelId="{F02663E8-7672-4512-9ADB-E969EED9D056}">
      <dsp:nvSpPr>
        <dsp:cNvPr id="0" name=""/>
        <dsp:cNvSpPr/>
      </dsp:nvSpPr>
      <dsp:spPr>
        <a:xfrm rot="16200000">
          <a:off x="4238303" y="785244"/>
          <a:ext cx="3384381" cy="2101919"/>
        </a:xfrm>
        <a:prstGeom prst="flowChartManualOperation">
          <a:avLst/>
        </a:prstGeom>
        <a:solidFill>
          <a:schemeClr val="accent4"/>
        </a:solidFill>
        <a:ln w="22225" cap="flat"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209550" tIns="0" rIns="210344" bIns="0" numCol="1" spcCol="1270" anchor="ctr" anchorCtr="0">
          <a:noAutofit/>
        </a:bodyPr>
        <a:lstStyle/>
        <a:p>
          <a:pPr marL="0" lvl="0" indent="0" algn="ctr" defTabSz="1466850" rtl="1">
            <a:lnSpc>
              <a:spcPct val="90000"/>
            </a:lnSpc>
            <a:spcBef>
              <a:spcPct val="0"/>
            </a:spcBef>
            <a:spcAft>
              <a:spcPct val="35000"/>
            </a:spcAft>
            <a:buNone/>
          </a:pPr>
          <a:r>
            <a:rPr lang="fa-IR" sz="3300" b="1" kern="1200" dirty="0">
              <a:solidFill>
                <a:srgbClr val="FFFF00"/>
              </a:solidFill>
              <a:effectLst>
                <a:glow rad="139700">
                  <a:schemeClr val="accent4">
                    <a:satMod val="175000"/>
                    <a:alpha val="40000"/>
                  </a:schemeClr>
                </a:glow>
                <a:outerShdw blurRad="38100" dist="38100" dir="2700000" algn="tl">
                  <a:srgbClr val="000000">
                    <a:alpha val="43137"/>
                  </a:srgbClr>
                </a:outerShdw>
              </a:effectLst>
              <a:latin typeface="BNazanin"/>
            </a:rPr>
            <a:t>مسؤليت‌هاي قراردادي </a:t>
          </a:r>
          <a:endParaRPr lang="en-US" sz="3300" b="1" kern="1200" dirty="0">
            <a:solidFill>
              <a:srgbClr val="FFFF00"/>
            </a:solidFill>
            <a:effectLst>
              <a:glow rad="139700">
                <a:schemeClr val="accent4">
                  <a:satMod val="175000"/>
                  <a:alpha val="40000"/>
                </a:schemeClr>
              </a:glow>
              <a:outerShdw blurRad="38100" dist="38100" dir="2700000" algn="tl">
                <a:srgbClr val="000000">
                  <a:alpha val="43137"/>
                </a:srgbClr>
              </a:outerShdw>
            </a:effectLst>
          </a:endParaRPr>
        </a:p>
      </dsp:txBody>
      <dsp:txXfrm rot="5400000">
        <a:off x="4879534" y="820889"/>
        <a:ext cx="2101919" cy="20306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08DA9-2AED-4859-9CB1-1A0FAFC3B670}">
      <dsp:nvSpPr>
        <dsp:cNvPr id="0" name=""/>
        <dsp:cNvSpPr/>
      </dsp:nvSpPr>
      <dsp:spPr>
        <a:xfrm>
          <a:off x="6265" y="230277"/>
          <a:ext cx="1872700" cy="1123620"/>
        </a:xfrm>
        <a:prstGeom prst="roundRect">
          <a:avLst>
            <a:gd name="adj" fmla="val 10000"/>
          </a:avLst>
        </a:prstGeom>
        <a:gradFill rotWithShape="0">
          <a:gsLst>
            <a:gs pos="0">
              <a:schemeClr val="accent3">
                <a:hueOff val="0"/>
                <a:satOff val="0"/>
                <a:lumOff val="0"/>
                <a:alphaOff val="0"/>
              </a:schemeClr>
            </a:gs>
            <a:gs pos="100000">
              <a:schemeClr val="accent3">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b="1" kern="1200" dirty="0">
              <a:solidFill>
                <a:srgbClr val="1C33DE"/>
              </a:solidFill>
              <a:effectLst>
                <a:glow rad="63500">
                  <a:schemeClr val="accent2">
                    <a:satMod val="175000"/>
                    <a:alpha val="40000"/>
                  </a:schemeClr>
                </a:glow>
                <a:outerShdw blurRad="38100" dist="38100" dir="2700000" algn="tl">
                  <a:srgbClr val="000000">
                    <a:alpha val="43137"/>
                  </a:srgbClr>
                </a:outerShdw>
              </a:effectLst>
              <a:latin typeface="BNazanin"/>
            </a:rPr>
            <a:t>دکترين حقوقي</a:t>
          </a:r>
        </a:p>
      </dsp:txBody>
      <dsp:txXfrm>
        <a:off x="39175" y="263187"/>
        <a:ext cx="1806880" cy="1057800"/>
      </dsp:txXfrm>
    </dsp:sp>
    <dsp:sp modelId="{802749ED-0896-4D8A-B25B-57FF96B8CF73}">
      <dsp:nvSpPr>
        <dsp:cNvPr id="0" name=""/>
        <dsp:cNvSpPr/>
      </dsp:nvSpPr>
      <dsp:spPr>
        <a:xfrm>
          <a:off x="2066235" y="559873"/>
          <a:ext cx="397012" cy="464429"/>
        </a:xfrm>
        <a:prstGeom prst="rightArrow">
          <a:avLst>
            <a:gd name="adj1" fmla="val 60000"/>
            <a:gd name="adj2" fmla="val 50000"/>
          </a:avLst>
        </a:prstGeom>
        <a:solidFill>
          <a:schemeClr val="accent3">
            <a:hueOff val="0"/>
            <a:satOff val="0"/>
            <a:lumOff val="0"/>
            <a:alphaOff val="0"/>
          </a:schemeClr>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066235" y="652759"/>
        <a:ext cx="277908" cy="278657"/>
      </dsp:txXfrm>
    </dsp:sp>
    <dsp:sp modelId="{3A81C322-B9C5-47F8-B250-D369AC5972DC}">
      <dsp:nvSpPr>
        <dsp:cNvPr id="0" name=""/>
        <dsp:cNvSpPr/>
      </dsp:nvSpPr>
      <dsp:spPr>
        <a:xfrm>
          <a:off x="2628045" y="230277"/>
          <a:ext cx="1872700" cy="1123620"/>
        </a:xfrm>
        <a:prstGeom prst="roundRect">
          <a:avLst>
            <a:gd name="adj" fmla="val 10000"/>
          </a:avLst>
        </a:prstGeom>
        <a:gradFill rotWithShape="0">
          <a:gsLst>
            <a:gs pos="0">
              <a:schemeClr val="accent3">
                <a:hueOff val="5625132"/>
                <a:satOff val="-8440"/>
                <a:lumOff val="-1373"/>
                <a:alphaOff val="0"/>
              </a:schemeClr>
            </a:gs>
            <a:gs pos="100000">
              <a:schemeClr val="accent3">
                <a:hueOff val="5625132"/>
                <a:satOff val="-8440"/>
                <a:lumOff val="-1373"/>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a-IR" sz="3100" b="1" kern="1200" dirty="0">
              <a:solidFill>
                <a:srgbClr val="002060"/>
              </a:solidFill>
              <a:effectLst>
                <a:glow rad="101600">
                  <a:srgbClr val="FFFF00">
                    <a:alpha val="60000"/>
                  </a:srgbClr>
                </a:glow>
                <a:outerShdw blurRad="38100" dist="38100" dir="2700000" algn="tl">
                  <a:srgbClr val="000000">
                    <a:alpha val="43137"/>
                  </a:srgbClr>
                </a:outerShdw>
              </a:effectLst>
              <a:latin typeface="BNazanin"/>
            </a:rPr>
            <a:t>رويه قضايي    </a:t>
          </a:r>
          <a:endParaRPr lang="fa-IR" sz="3100" b="1" kern="1200" dirty="0">
            <a:solidFill>
              <a:srgbClr val="002060"/>
            </a:solidFill>
            <a:effectLst>
              <a:glow rad="101600">
                <a:srgbClr val="FFFF00">
                  <a:alpha val="60000"/>
                </a:srgbClr>
              </a:glow>
              <a:outerShdw blurRad="38100" dist="38100" dir="2700000" algn="tl">
                <a:srgbClr val="000000">
                  <a:alpha val="43137"/>
                </a:srgbClr>
              </a:outerShdw>
            </a:effectLst>
          </a:endParaRPr>
        </a:p>
      </dsp:txBody>
      <dsp:txXfrm>
        <a:off x="2660955" y="263187"/>
        <a:ext cx="1806880" cy="1057800"/>
      </dsp:txXfrm>
    </dsp:sp>
    <dsp:sp modelId="{D6B21E4D-0219-4F2A-84DE-9D88769F6127}">
      <dsp:nvSpPr>
        <dsp:cNvPr id="0" name=""/>
        <dsp:cNvSpPr/>
      </dsp:nvSpPr>
      <dsp:spPr>
        <a:xfrm>
          <a:off x="4688016" y="559873"/>
          <a:ext cx="397012" cy="464429"/>
        </a:xfrm>
        <a:prstGeom prst="rightArrow">
          <a:avLst>
            <a:gd name="adj1" fmla="val 60000"/>
            <a:gd name="adj2" fmla="val 50000"/>
          </a:avLst>
        </a:prstGeom>
        <a:solidFill>
          <a:schemeClr val="accent3">
            <a:hueOff val="11250264"/>
            <a:satOff val="-16880"/>
            <a:lumOff val="-2745"/>
            <a:alphaOff val="0"/>
          </a:schemeClr>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4688016" y="652759"/>
        <a:ext cx="277908" cy="278657"/>
      </dsp:txXfrm>
    </dsp:sp>
    <dsp:sp modelId="{41C6330A-97FF-477F-9BB5-822FAA5269AA}">
      <dsp:nvSpPr>
        <dsp:cNvPr id="0" name=""/>
        <dsp:cNvSpPr/>
      </dsp:nvSpPr>
      <dsp:spPr>
        <a:xfrm>
          <a:off x="5249826" y="230277"/>
          <a:ext cx="1872700" cy="1123620"/>
        </a:xfrm>
        <a:prstGeom prst="roundRect">
          <a:avLst>
            <a:gd name="adj" fmla="val 10000"/>
          </a:avLst>
        </a:prstGeom>
        <a:gradFill rotWithShape="0">
          <a:gsLst>
            <a:gs pos="0">
              <a:schemeClr val="accent3">
                <a:hueOff val="11250264"/>
                <a:satOff val="-16880"/>
                <a:lumOff val="-2745"/>
                <a:alphaOff val="0"/>
              </a:schemeClr>
            </a:gs>
            <a:gs pos="100000">
              <a:schemeClr val="accent3">
                <a:hueOff val="11250264"/>
                <a:satOff val="-16880"/>
                <a:lumOff val="-2745"/>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a-IR" sz="2800" b="1" kern="1200" dirty="0">
              <a:effectLst>
                <a:glow rad="101600">
                  <a:schemeClr val="tx1">
                    <a:alpha val="60000"/>
                  </a:schemeClr>
                </a:glow>
                <a:outerShdw blurRad="38100" dist="38100" dir="2700000" algn="tl">
                  <a:srgbClr val="000000">
                    <a:alpha val="43137"/>
                  </a:srgbClr>
                </a:outerShdw>
              </a:effectLst>
              <a:latin typeface="BNazanin"/>
            </a:rPr>
            <a:t>قوانين موضوعه </a:t>
          </a:r>
          <a:endParaRPr lang="fa-IR" sz="2800" b="1" kern="1200" dirty="0">
            <a:effectLst>
              <a:glow rad="101600">
                <a:schemeClr val="tx1">
                  <a:alpha val="60000"/>
                </a:schemeClr>
              </a:glow>
              <a:outerShdw blurRad="38100" dist="38100" dir="2700000" algn="tl">
                <a:srgbClr val="000000">
                  <a:alpha val="43137"/>
                </a:srgbClr>
              </a:outerShdw>
            </a:effectLst>
          </a:endParaRPr>
        </a:p>
      </dsp:txBody>
      <dsp:txXfrm>
        <a:off x="5282736" y="263187"/>
        <a:ext cx="1806880" cy="1057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60233-9DDA-493A-BDED-3EDE6DAE4EEE}">
      <dsp:nvSpPr>
        <dsp:cNvPr id="0" name=""/>
        <dsp:cNvSpPr/>
      </dsp:nvSpPr>
      <dsp:spPr>
        <a:xfrm>
          <a:off x="0" y="494605"/>
          <a:ext cx="6096000" cy="504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5E15C4-2D7C-4E3B-80C8-4FD0CFC3FB54}">
      <dsp:nvSpPr>
        <dsp:cNvPr id="0" name=""/>
        <dsp:cNvSpPr/>
      </dsp:nvSpPr>
      <dsp:spPr>
        <a:xfrm>
          <a:off x="304800" y="15773"/>
          <a:ext cx="4267200" cy="774032"/>
        </a:xfrm>
        <a:prstGeom prst="roundRect">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1066800" rtl="1">
            <a:lnSpc>
              <a:spcPct val="90000"/>
            </a:lnSpc>
            <a:spcBef>
              <a:spcPct val="0"/>
            </a:spcBef>
            <a:spcAft>
              <a:spcPct val="35000"/>
            </a:spcAft>
            <a:buNone/>
          </a:pPr>
          <a:r>
            <a:rPr lang="fa-IR" sz="2400" b="1" kern="1200"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سياست‌گذاري پولي، ارزي و بانکي</a:t>
          </a:r>
        </a:p>
      </dsp:txBody>
      <dsp:txXfrm>
        <a:off x="342585" y="53558"/>
        <a:ext cx="4191630" cy="698462"/>
      </dsp:txXfrm>
    </dsp:sp>
    <dsp:sp modelId="{5057CEDA-5243-4CBD-9545-9BD52D67A5EC}">
      <dsp:nvSpPr>
        <dsp:cNvPr id="0" name=""/>
        <dsp:cNvSpPr/>
      </dsp:nvSpPr>
      <dsp:spPr>
        <a:xfrm>
          <a:off x="0" y="1584168"/>
          <a:ext cx="6096000" cy="504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9EFA78-922B-489D-AB6D-13F806A1E854}">
      <dsp:nvSpPr>
        <dsp:cNvPr id="0" name=""/>
        <dsp:cNvSpPr/>
      </dsp:nvSpPr>
      <dsp:spPr>
        <a:xfrm>
          <a:off x="304800" y="1106605"/>
          <a:ext cx="4267200" cy="772762"/>
        </a:xfrm>
        <a:prstGeom prst="roundRect">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1244600" rtl="1">
            <a:lnSpc>
              <a:spcPct val="90000"/>
            </a:lnSpc>
            <a:spcBef>
              <a:spcPct val="0"/>
            </a:spcBef>
            <a:spcAft>
              <a:spcPct val="35000"/>
            </a:spcAft>
            <a:buNone/>
          </a:pPr>
          <a:r>
            <a:rPr lang="fa-IR" sz="2800" b="1" kern="1200"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چاپ و نشر اسکناس</a:t>
          </a:r>
        </a:p>
      </dsp:txBody>
      <dsp:txXfrm>
        <a:off x="342523" y="1144328"/>
        <a:ext cx="4191754" cy="697316"/>
      </dsp:txXfrm>
    </dsp:sp>
    <dsp:sp modelId="{ED4516CB-0064-492A-807E-FAF4A30881CF}">
      <dsp:nvSpPr>
        <dsp:cNvPr id="0" name=""/>
        <dsp:cNvSpPr/>
      </dsp:nvSpPr>
      <dsp:spPr>
        <a:xfrm>
          <a:off x="0" y="2657129"/>
          <a:ext cx="6096000" cy="504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352997-7BAB-4AC7-AE8C-823ED7AB8E0A}">
      <dsp:nvSpPr>
        <dsp:cNvPr id="0" name=""/>
        <dsp:cNvSpPr/>
      </dsp:nvSpPr>
      <dsp:spPr>
        <a:xfrm>
          <a:off x="304800" y="2196168"/>
          <a:ext cx="4267200" cy="756160"/>
        </a:xfrm>
        <a:prstGeom prst="round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1244600" rtl="1">
            <a:lnSpc>
              <a:spcPct val="90000"/>
            </a:lnSpc>
            <a:spcBef>
              <a:spcPct val="0"/>
            </a:spcBef>
            <a:spcAft>
              <a:spcPct val="35000"/>
            </a:spcAft>
            <a:buNone/>
          </a:pPr>
          <a:r>
            <a:rPr lang="fa-IR" sz="2800" b="1" kern="1200"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بانکداري دولت و تعامل با آن</a:t>
          </a:r>
        </a:p>
      </dsp:txBody>
      <dsp:txXfrm>
        <a:off x="341713" y="2233081"/>
        <a:ext cx="4193374" cy="682334"/>
      </dsp:txXfrm>
    </dsp:sp>
    <dsp:sp modelId="{7C7DD953-6B24-4938-80BF-1645EE64E0CB}">
      <dsp:nvSpPr>
        <dsp:cNvPr id="0" name=""/>
        <dsp:cNvSpPr/>
      </dsp:nvSpPr>
      <dsp:spPr>
        <a:xfrm>
          <a:off x="0" y="3688242"/>
          <a:ext cx="6096000" cy="504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E7AD15-11F0-4782-B5ED-A8BD8164614A}">
      <dsp:nvSpPr>
        <dsp:cNvPr id="0" name=""/>
        <dsp:cNvSpPr/>
      </dsp:nvSpPr>
      <dsp:spPr>
        <a:xfrm>
          <a:off x="304800" y="3269129"/>
          <a:ext cx="4267200" cy="714313"/>
        </a:xfrm>
        <a:prstGeom prst="roundRect">
          <a:avLst/>
        </a:prstGeom>
        <a:solidFill>
          <a:schemeClr val="bg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1244600" rtl="0">
            <a:lnSpc>
              <a:spcPct val="90000"/>
            </a:lnSpc>
            <a:spcBef>
              <a:spcPct val="0"/>
            </a:spcBef>
            <a:spcAft>
              <a:spcPct val="35000"/>
            </a:spcAft>
            <a:buNone/>
          </a:pPr>
          <a:r>
            <a:rPr lang="fa-IR" sz="2800" b="1" kern="1200"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   نظارت </a:t>
          </a:r>
          <a:r>
            <a:rPr lang="fa-IR" sz="2800" b="1" kern="1200" dirty="0" err="1">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بانکي</a:t>
          </a:r>
          <a:r>
            <a:rPr lang="fa-IR" sz="2800" b="1" kern="1200" dirty="0">
              <a:solidFill>
                <a:srgbClr val="212529"/>
              </a:solidFill>
              <a:effectLst>
                <a:glow rad="63500">
                  <a:schemeClr val="accent2">
                    <a:satMod val="175000"/>
                    <a:alpha val="40000"/>
                  </a:schemeClr>
                </a:glow>
              </a:effectLst>
              <a:latin typeface="YekanBakh"/>
              <a:ea typeface="Times New Roman" panose="02020603050405020304" pitchFamily="18" charset="0"/>
              <a:cs typeface="B Nikoo" panose="00000400000000000000" pitchFamily="2" charset="-78"/>
            </a:rPr>
            <a:t>   </a:t>
          </a:r>
          <a:endParaRPr lang="fa-IR" sz="2800" b="1" kern="1200"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endParaRPr>
        </a:p>
      </dsp:txBody>
      <dsp:txXfrm>
        <a:off x="339670" y="3303999"/>
        <a:ext cx="4197460" cy="6445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A60B5-A143-494E-88F6-620165072A85}">
      <dsp:nvSpPr>
        <dsp:cNvPr id="0" name=""/>
        <dsp:cNvSpPr/>
      </dsp:nvSpPr>
      <dsp:spPr>
        <a:xfrm>
          <a:off x="2385" y="386974"/>
          <a:ext cx="2086032" cy="1242274"/>
        </a:xfrm>
        <a:prstGeom prst="ellipse">
          <a:avLst/>
        </a:prstGeom>
        <a:solidFill>
          <a:srgbClr val="BF4DBF">
            <a:alpha val="50000"/>
          </a:srgb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801" tIns="45720" rIns="114801" bIns="45720" numCol="1" spcCol="1270" anchor="ctr" anchorCtr="0">
          <a:noAutofit/>
        </a:bodyPr>
        <a:lstStyle/>
        <a:p>
          <a:pPr marL="0" lvl="0" indent="0" algn="ctr" defTabSz="1600200">
            <a:lnSpc>
              <a:spcPct val="90000"/>
            </a:lnSpc>
            <a:spcBef>
              <a:spcPct val="0"/>
            </a:spcBef>
            <a:spcAft>
              <a:spcPct val="35000"/>
            </a:spcAft>
            <a:buNone/>
          </a:pPr>
          <a:r>
            <a:rPr lang="fa-IR" sz="3600" b="1" kern="1200" dirty="0"/>
            <a:t> شفافيت</a:t>
          </a:r>
          <a:endParaRPr lang="fa-IR" sz="4000" b="1" kern="1200" dirty="0"/>
        </a:p>
      </dsp:txBody>
      <dsp:txXfrm>
        <a:off x="307877" y="568901"/>
        <a:ext cx="1475048" cy="878420"/>
      </dsp:txXfrm>
    </dsp:sp>
    <dsp:sp modelId="{3FB6A69D-A03C-4D26-A08E-313AA7153DCC}">
      <dsp:nvSpPr>
        <dsp:cNvPr id="0" name=""/>
        <dsp:cNvSpPr/>
      </dsp:nvSpPr>
      <dsp:spPr>
        <a:xfrm>
          <a:off x="1671211" y="370756"/>
          <a:ext cx="2086032" cy="1274711"/>
        </a:xfrm>
        <a:prstGeom prst="ellipse">
          <a:avLst/>
        </a:prstGeom>
        <a:solidFill>
          <a:srgbClr val="00B0F0">
            <a:alpha val="50000"/>
          </a:srgb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801" tIns="35560" rIns="114801" bIns="35560" numCol="1" spcCol="1270" anchor="ctr" anchorCtr="0">
          <a:noAutofit/>
        </a:bodyPr>
        <a:lstStyle/>
        <a:p>
          <a:pPr marL="0" lvl="0" indent="0" algn="ctr" defTabSz="1244600">
            <a:lnSpc>
              <a:spcPct val="90000"/>
            </a:lnSpc>
            <a:spcBef>
              <a:spcPct val="0"/>
            </a:spcBef>
            <a:spcAft>
              <a:spcPct val="35000"/>
            </a:spcAft>
            <a:buNone/>
          </a:pPr>
          <a:r>
            <a:rPr lang="fa-IR" sz="2800" b="1" kern="1200" dirty="0"/>
            <a:t>پاسخگويي</a:t>
          </a:r>
        </a:p>
      </dsp:txBody>
      <dsp:txXfrm>
        <a:off x="1976703" y="557433"/>
        <a:ext cx="1475048" cy="901357"/>
      </dsp:txXfrm>
    </dsp:sp>
    <dsp:sp modelId="{C4B71010-E54E-419A-8164-8CD03C2B38F2}">
      <dsp:nvSpPr>
        <dsp:cNvPr id="0" name=""/>
        <dsp:cNvSpPr/>
      </dsp:nvSpPr>
      <dsp:spPr>
        <a:xfrm>
          <a:off x="3340037" y="370756"/>
          <a:ext cx="2086032" cy="1274711"/>
        </a:xfrm>
        <a:prstGeom prst="ellipse">
          <a:avLst/>
        </a:prstGeom>
        <a:solidFill>
          <a:srgbClr val="FFC000">
            <a:alpha val="50000"/>
          </a:srgb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801" tIns="50800" rIns="114801" bIns="50800" numCol="1" spcCol="1270" anchor="ctr" anchorCtr="0">
          <a:noAutofit/>
        </a:bodyPr>
        <a:lstStyle/>
        <a:p>
          <a:pPr marL="0" lvl="0" indent="0" algn="ctr" defTabSz="1778000">
            <a:lnSpc>
              <a:spcPct val="90000"/>
            </a:lnSpc>
            <a:spcBef>
              <a:spcPct val="0"/>
            </a:spcBef>
            <a:spcAft>
              <a:spcPct val="35000"/>
            </a:spcAft>
            <a:buNone/>
          </a:pPr>
          <a:r>
            <a:rPr lang="fa-IR" sz="4000" b="1" kern="1200" dirty="0"/>
            <a:t>استقلال</a:t>
          </a:r>
        </a:p>
      </dsp:txBody>
      <dsp:txXfrm>
        <a:off x="3645529" y="557433"/>
        <a:ext cx="1475048" cy="9013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05A5C-CEB8-4F6E-ADA6-2180D878B0FB}">
      <dsp:nvSpPr>
        <dsp:cNvPr id="0" name=""/>
        <dsp:cNvSpPr/>
      </dsp:nvSpPr>
      <dsp:spPr>
        <a:xfrm rot="19200000">
          <a:off x="-117082" y="1166703"/>
          <a:ext cx="2512302" cy="1112800"/>
        </a:xfrm>
        <a:prstGeom prst="round2SameRect">
          <a:avLst/>
        </a:prstGeom>
        <a:solidFill>
          <a:srgbClr val="FF0000"/>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33020" rIns="99060" bIns="33020" numCol="1" spcCol="1270" anchor="ctr" anchorCtr="0">
          <a:noAutofit/>
        </a:bodyPr>
        <a:lstStyle/>
        <a:p>
          <a:pPr marL="0" lvl="0" indent="0" algn="ctr" defTabSz="1155700">
            <a:lnSpc>
              <a:spcPct val="90000"/>
            </a:lnSpc>
            <a:spcBef>
              <a:spcPct val="0"/>
            </a:spcBef>
            <a:spcAft>
              <a:spcPct val="35000"/>
            </a:spcAft>
            <a:buNone/>
          </a:pPr>
          <a:r>
            <a:rPr lang="fa-IR" sz="2600" kern="1200">
              <a:effectLst>
                <a:glow rad="139700">
                  <a:schemeClr val="accent1">
                    <a:satMod val="175000"/>
                    <a:alpha val="40000"/>
                  </a:schemeClr>
                </a:glow>
              </a:effectLst>
            </a:rPr>
            <a:t>ضوابط بازسازي يا </a:t>
          </a:r>
          <a:r>
            <a:rPr lang="fa-IR" sz="2600" kern="1200" dirty="0">
              <a:effectLst>
                <a:glow rad="139700">
                  <a:schemeClr val="accent1">
                    <a:satMod val="175000"/>
                    <a:alpha val="40000"/>
                  </a:schemeClr>
                </a:glow>
              </a:effectLst>
            </a:rPr>
            <a:t>انحلال </a:t>
          </a:r>
          <a:r>
            <a:rPr lang="fa-IR" sz="2600" kern="1200">
              <a:effectLst>
                <a:glow rad="139700">
                  <a:schemeClr val="accent1">
                    <a:satMod val="175000"/>
                    <a:alpha val="40000"/>
                  </a:schemeClr>
                </a:glow>
              </a:effectLst>
            </a:rPr>
            <a:t>و تصفيه</a:t>
          </a:r>
          <a:endParaRPr lang="en-US" sz="2600" kern="1200" dirty="0">
            <a:effectLst>
              <a:glow rad="139700">
                <a:schemeClr val="accent1">
                  <a:satMod val="175000"/>
                  <a:alpha val="40000"/>
                </a:schemeClr>
              </a:glow>
            </a:effectLst>
          </a:endParaRPr>
        </a:p>
      </dsp:txBody>
      <dsp:txXfrm>
        <a:off x="-45301" y="1214671"/>
        <a:ext cx="2403658" cy="1058478"/>
      </dsp:txXfrm>
    </dsp:sp>
    <dsp:sp modelId="{4D39A41F-15FC-4484-B859-4FA0FAD015A6}">
      <dsp:nvSpPr>
        <dsp:cNvPr id="0" name=""/>
        <dsp:cNvSpPr/>
      </dsp:nvSpPr>
      <dsp:spPr>
        <a:xfrm>
          <a:off x="2328502" y="1492423"/>
          <a:ext cx="2592215" cy="944959"/>
        </a:xfrm>
        <a:prstGeom prst="round2SameRect">
          <a:avLst/>
        </a:prstGeom>
        <a:solidFill>
          <a:srgbClr val="FFFF00"/>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33020" rIns="99060" bIns="33020" numCol="1" spcCol="1270" anchor="ctr" anchorCtr="0">
          <a:noAutofit/>
        </a:bodyPr>
        <a:lstStyle/>
        <a:p>
          <a:pPr marL="0" lvl="0" indent="0" algn="ctr" defTabSz="1155700">
            <a:lnSpc>
              <a:spcPct val="90000"/>
            </a:lnSpc>
            <a:spcBef>
              <a:spcPct val="0"/>
            </a:spcBef>
            <a:spcAft>
              <a:spcPct val="35000"/>
            </a:spcAft>
            <a:buNone/>
          </a:pPr>
          <a:r>
            <a:rPr lang="fa-IR" sz="2600" b="1" kern="1200">
              <a:solidFill>
                <a:schemeClr val="tx1"/>
              </a:solidFill>
              <a:effectLst>
                <a:glow rad="101600">
                  <a:srgbClr val="00B050">
                    <a:alpha val="60000"/>
                  </a:srgbClr>
                </a:glow>
              </a:effectLst>
              <a:cs typeface="B Mitra" panose="00000400000000000000" pitchFamily="2" charset="-78"/>
            </a:rPr>
            <a:t>مجوزدهي و تأسيس</a:t>
          </a:r>
          <a:endParaRPr lang="en-US" sz="2600" b="1" kern="1200" dirty="0">
            <a:solidFill>
              <a:schemeClr val="tx1"/>
            </a:solidFill>
            <a:effectLst>
              <a:glow rad="101600">
                <a:srgbClr val="00B050">
                  <a:alpha val="60000"/>
                </a:srgbClr>
              </a:glow>
            </a:effectLst>
            <a:cs typeface="B Mitra" panose="00000400000000000000" pitchFamily="2" charset="-78"/>
          </a:endParaRPr>
        </a:p>
      </dsp:txBody>
      <dsp:txXfrm>
        <a:off x="2374631" y="1538552"/>
        <a:ext cx="2499957" cy="898830"/>
      </dsp:txXfrm>
    </dsp:sp>
    <dsp:sp modelId="{8BE5D7B1-8A40-4F08-BC97-B508C1841CA8}">
      <dsp:nvSpPr>
        <dsp:cNvPr id="0" name=""/>
        <dsp:cNvSpPr/>
      </dsp:nvSpPr>
      <dsp:spPr>
        <a:xfrm rot="2400000">
          <a:off x="4955697" y="1143566"/>
          <a:ext cx="2415602" cy="1097386"/>
        </a:xfrm>
        <a:prstGeom prst="round2SameRect">
          <a:avLst/>
        </a:prstGeom>
        <a:solidFill>
          <a:schemeClr val="accent6">
            <a:lumMod val="5000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35560" rIns="106680" bIns="35560" numCol="1" spcCol="1270" anchor="ctr" anchorCtr="0">
          <a:noAutofit/>
        </a:bodyPr>
        <a:lstStyle/>
        <a:p>
          <a:pPr marL="0" lvl="0" indent="0" algn="ctr" defTabSz="1244600">
            <a:lnSpc>
              <a:spcPct val="90000"/>
            </a:lnSpc>
            <a:spcBef>
              <a:spcPct val="0"/>
            </a:spcBef>
            <a:spcAft>
              <a:spcPct val="35000"/>
            </a:spcAft>
            <a:buNone/>
          </a:pPr>
          <a:r>
            <a:rPr lang="fa-IR" sz="2800" kern="1200">
              <a:effectLst>
                <a:glow rad="139700">
                  <a:schemeClr val="accent5">
                    <a:satMod val="175000"/>
                    <a:alpha val="40000"/>
                  </a:schemeClr>
                </a:glow>
              </a:effectLst>
            </a:rPr>
            <a:t>ضوابط فعاليت و تغييرات ثبتي</a:t>
          </a:r>
          <a:endParaRPr lang="en-US" sz="2800" kern="1200" dirty="0">
            <a:effectLst>
              <a:glow rad="139700">
                <a:schemeClr val="accent5">
                  <a:satMod val="175000"/>
                  <a:alpha val="40000"/>
                </a:schemeClr>
              </a:glow>
            </a:effectLst>
          </a:endParaRPr>
        </a:p>
      </dsp:txBody>
      <dsp:txXfrm>
        <a:off x="4992050" y="1190870"/>
        <a:ext cx="2308462" cy="10438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684D6-B340-47C3-8DCA-CDCADC328841}" type="datetimeFigureOut">
              <a:rPr lang="en-US" smtClean="0"/>
              <a:pPr/>
              <a:t>6/12/2023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364B4-CA41-4F1E-8DB6-6F952F271DEB}" type="slidenum">
              <a:rPr lang="en-US" smtClean="0"/>
              <a:pPr/>
              <a:t>‹#›</a:t>
            </a:fld>
            <a:endParaRPr lang="en-US"/>
          </a:p>
        </p:txBody>
      </p:sp>
    </p:spTree>
    <p:extLst>
      <p:ext uri="{BB962C8B-B14F-4D97-AF65-F5344CB8AC3E}">
        <p14:creationId xmlns:p14="http://schemas.microsoft.com/office/powerpoint/2010/main" val="410613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69D62B-BA9C-4D0C-8D0A-0FE04EF32B8D}" type="datetimeFigureOut">
              <a:rPr lang="en-US" smtClean="0"/>
              <a:pPr/>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35432"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US" sz="2400" b="0" cap="none" spc="0" dirty="0">
                <a:ln w="0"/>
                <a:solidFill>
                  <a:srgbClr val="002060"/>
                </a:solidFill>
                <a:effectLst>
                  <a:glow rad="101600">
                    <a:srgbClr val="FFFF00">
                      <a:alpha val="60000"/>
                    </a:srgbClr>
                  </a:glow>
                  <a:outerShdw blurRad="38100" dist="19050" dir="2700000" algn="tl" rotWithShape="0">
                    <a:schemeClr val="dk1">
                      <a:alpha val="40000"/>
                    </a:schemeClr>
                  </a:outerShdw>
                </a:effectLst>
                <a:latin typeface="Arial Black" panose="020B0A04020102020204" pitchFamily="34" charset="0"/>
                <a:cs typeface="B Farnaz" panose="00000400000000000000" pitchFamily="2" charset="-78"/>
              </a:rPr>
              <a:t>Legal</a:t>
            </a:r>
            <a:r>
              <a:rPr lang="en-US" sz="2400" b="0" cap="none" spc="0" baseline="0" dirty="0">
                <a:ln w="0"/>
                <a:solidFill>
                  <a:srgbClr val="002060"/>
                </a:solidFill>
                <a:effectLst>
                  <a:glow rad="101600">
                    <a:srgbClr val="FFFF00">
                      <a:alpha val="60000"/>
                    </a:srgbClr>
                  </a:glow>
                  <a:outerShdw blurRad="38100" dist="19050" dir="2700000" algn="tl" rotWithShape="0">
                    <a:schemeClr val="dk1">
                      <a:alpha val="40000"/>
                    </a:schemeClr>
                  </a:outerShdw>
                </a:effectLst>
                <a:latin typeface="Arial Black" panose="020B0A04020102020204" pitchFamily="34" charset="0"/>
                <a:cs typeface="B Farnaz" panose="00000400000000000000" pitchFamily="2" charset="-78"/>
              </a:rPr>
              <a:t> aspects of Banking responsibilities</a:t>
            </a:r>
            <a:endParaRPr lang="en-GB" sz="2400" b="0" cap="none" spc="0" dirty="0">
              <a:ln w="0"/>
              <a:solidFill>
                <a:srgbClr val="002060"/>
              </a:solidFill>
              <a:effectLst>
                <a:glow rad="101600">
                  <a:srgbClr val="FFFF00">
                    <a:alpha val="60000"/>
                  </a:srgbClr>
                </a:glow>
                <a:outerShdw blurRad="38100" dist="19050" dir="2700000" algn="tl" rotWithShape="0">
                  <a:schemeClr val="dk1">
                    <a:alpha val="40000"/>
                  </a:schemeClr>
                </a:outerShdw>
              </a:effectLst>
              <a:latin typeface="Arial Black" panose="020B0A04020102020204" pitchFamily="34" charset="0"/>
              <a:cs typeface="B Farnaz" panose="00000400000000000000"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9D62B-BA9C-4D0C-8D0A-0FE04EF32B8D}" type="datetimeFigureOut">
              <a:rPr lang="en-US" smtClean="0"/>
              <a:pPr/>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6/12/2023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3200" b="0" cap="none" spc="0" dirty="0">
                <a:ln w="0"/>
                <a:solidFill>
                  <a:srgbClr val="002060"/>
                </a:solidFill>
                <a:effectLst>
                  <a:outerShdw blurRad="38100" dist="19050" dir="2700000" algn="tl" rotWithShape="0">
                    <a:schemeClr val="dk1">
                      <a:alpha val="40000"/>
                    </a:schemeClr>
                  </a:outerShdw>
                </a:effectLst>
                <a:latin typeface="IranNastaliq" panose="02020505000000020003" pitchFamily="18" charset="0"/>
                <a:cs typeface="B Farnaz" panose="00000400000000000000" pitchFamily="2" charset="-78"/>
              </a:rPr>
              <a:t>قانون صدور چک</a:t>
            </a:r>
            <a:endParaRPr lang="en-GB" sz="3200" b="0" cap="none" spc="0" dirty="0">
              <a:ln w="0"/>
              <a:solidFill>
                <a:srgbClr val="002060"/>
              </a:solidFill>
              <a:effectLst>
                <a:outerShdw blurRad="38100" dist="19050" dir="2700000" algn="tl" rotWithShape="0">
                  <a:schemeClr val="dk1">
                    <a:alpha val="40000"/>
                  </a:schemeClr>
                </a:outerShdw>
              </a:effectLst>
              <a:latin typeface="IranNastaliq" panose="02020505000000020003" pitchFamily="18" charset="0"/>
              <a:cs typeface="B Farnaz" panose="00000400000000000000" pitchFamily="2" charset="-7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E169D62B-BA9C-4D0C-8D0A-0FE04EF32B8D}" type="datetimeFigureOut">
              <a:rPr lang="en-US" smtClean="0"/>
              <a:pPr/>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0C68B-1CF9-4CAA-B8A2-D47B88C665F7}"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 y="0"/>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586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69D62B-BA9C-4D0C-8D0A-0FE04EF32B8D}" type="datetimeFigureOut">
              <a:rPr lang="en-US" smtClean="0"/>
              <a:pPr/>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3200" b="0" cap="none" spc="0" dirty="0">
                <a:ln w="0"/>
                <a:solidFill>
                  <a:srgbClr val="002060"/>
                </a:solidFill>
                <a:effectLst>
                  <a:outerShdw blurRad="38100" dist="19050" dir="2700000" algn="tl" rotWithShape="0">
                    <a:schemeClr val="dk1">
                      <a:alpha val="40000"/>
                    </a:schemeClr>
                  </a:outerShdw>
                </a:effectLst>
                <a:latin typeface="IranNastaliq" panose="02020505000000020003" pitchFamily="18" charset="0"/>
                <a:cs typeface="B Farnaz" panose="00000400000000000000" pitchFamily="2" charset="-78"/>
              </a:rPr>
              <a:t>قانون صدور چک</a:t>
            </a:r>
            <a:endParaRPr lang="en-GB" sz="3200" b="0" cap="none" spc="0" dirty="0">
              <a:ln w="0"/>
              <a:solidFill>
                <a:srgbClr val="002060"/>
              </a:solidFill>
              <a:effectLst>
                <a:outerShdw blurRad="38100" dist="19050" dir="2700000" algn="tl" rotWithShape="0">
                  <a:schemeClr val="dk1">
                    <a:alpha val="40000"/>
                  </a:schemeClr>
                </a:outerShdw>
              </a:effectLst>
              <a:latin typeface="IranNastaliq" panose="02020505000000020003" pitchFamily="18" charset="0"/>
              <a:cs typeface="B Farnaz" panose="00000400000000000000" pitchFamily="2" charset="-7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69D62B-BA9C-4D0C-8D0A-0FE04EF32B8D}" type="datetimeFigureOut">
              <a:rPr lang="en-US" smtClean="0"/>
              <a:pPr/>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69D62B-BA9C-4D0C-8D0A-0FE04EF32B8D}" type="datetimeFigureOut">
              <a:rPr lang="en-US" smtClean="0"/>
              <a:pPr/>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0C68B-1CF9-4CAA-B8A2-D47B88C665F7}" type="slidenum">
              <a:rPr lang="en-US" smtClean="0"/>
              <a:pPr/>
              <a:t>‹#›</a:t>
            </a:fld>
            <a:endParaRPr lang="en-US"/>
          </a:p>
        </p:txBody>
      </p:sp>
      <p:sp>
        <p:nvSpPr>
          <p:cNvPr id="10" name="Rectangle 9"/>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69D62B-BA9C-4D0C-8D0A-0FE04EF32B8D}" type="datetimeFigureOut">
              <a:rPr lang="en-US" smtClean="0"/>
              <a:pPr/>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0C68B-1CF9-4CAA-B8A2-D47B88C665F7}" type="slidenum">
              <a:rPr lang="en-US" smtClean="0"/>
              <a:pPr/>
              <a:t>‹#›</a:t>
            </a:fld>
            <a:endParaRPr lang="en-US"/>
          </a:p>
        </p:txBody>
      </p:sp>
      <p:sp>
        <p:nvSpPr>
          <p:cNvPr id="6" name="Rectangle 5"/>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9D62B-BA9C-4D0C-8D0A-0FE04EF32B8D}" type="datetimeFigureOut">
              <a:rPr lang="en-US" smtClean="0"/>
              <a:pPr/>
              <a:t>6/12/2023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0C68B-1CF9-4CAA-B8A2-D47B88C665F7}" type="slidenum">
              <a:rPr lang="en-US" smtClean="0"/>
              <a:pPr/>
              <a:t>‹#›</a:t>
            </a:fld>
            <a:endParaRPr lang="en-US"/>
          </a:p>
        </p:txBody>
      </p:sp>
      <p:sp>
        <p:nvSpPr>
          <p:cNvPr id="5" name="Rectangle 4"/>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9D62B-BA9C-4D0C-8D0A-0FE04EF32B8D}" type="datetimeFigureOut">
              <a:rPr lang="en-US" smtClean="0"/>
              <a:pPr/>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9D62B-BA9C-4D0C-8D0A-0FE04EF32B8D}" type="datetimeFigureOut">
              <a:rPr lang="en-US" smtClean="0"/>
              <a:pPr/>
              <a:t>6/12/2023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C68B-1CF9-4CAA-B8A2-D47B88C665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6.jpeg"/><Relationship Id="rId7" Type="http://schemas.openxmlformats.org/officeDocument/2006/relationships/diagramColors" Target="../diagrams/colors3.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jpeg"/><Relationship Id="rId7" Type="http://schemas.openxmlformats.org/officeDocument/2006/relationships/diagramColors" Target="../diagrams/colors1.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jpeg"/><Relationship Id="rId7" Type="http://schemas.openxmlformats.org/officeDocument/2006/relationships/diagramColors" Target="../diagrams/colors4.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hyperlink" Target="https://alirezamehrabi.com/bours/stock-investing/what-are-bonds"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6.jpeg"/><Relationship Id="rId7" Type="http://schemas.openxmlformats.org/officeDocument/2006/relationships/diagramColors" Target="../diagrams/colors5.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6.jpeg"/><Relationship Id="rId7" Type="http://schemas.openxmlformats.org/officeDocument/2006/relationships/diagramColors" Target="../diagrams/colors6.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jpeg"/><Relationship Id="rId7" Type="http://schemas.openxmlformats.org/officeDocument/2006/relationships/diagramColors" Target="../diagrams/colors2.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5">
          <a:fgClr>
            <a:schemeClr val="accent1"/>
          </a:fgClr>
          <a:bgClr>
            <a:schemeClr val="bg1"/>
          </a:bgClr>
        </a:patt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971600" y="836713"/>
            <a:ext cx="7704856" cy="4824536"/>
          </a:xfrm>
        </p:spPr>
        <p:txBody>
          <a:bodyPr/>
          <a:lstStyle/>
          <a:p>
            <a:endParaRPr lang="fa-IR"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868680"/>
            <a:ext cx="8208912" cy="52246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185392" y="1196752"/>
            <a:ext cx="7630616" cy="5400600"/>
          </a:xfrm>
        </p:spPr>
        <p:txBody>
          <a:bodyPr>
            <a:normAutofit/>
          </a:bodyPr>
          <a:lstStyle/>
          <a:p>
            <a:pPr algn="just" rtl="1"/>
            <a:r>
              <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rPr>
              <a:t>مسؤليت </a:t>
            </a:r>
            <a:r>
              <a:rPr lang="fa-IR" sz="2800" b="1" dirty="0" err="1">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rPr>
              <a:t>تأسيس</a:t>
            </a:r>
            <a:r>
              <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rPr>
              <a:t> و </a:t>
            </a:r>
            <a:r>
              <a:rPr lang="fa-IR" sz="2800" b="1" dirty="0" err="1">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rPr>
              <a:t>فعاليت</a:t>
            </a:r>
            <a:r>
              <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rPr>
              <a:t> :</a:t>
            </a:r>
          </a:p>
          <a:p>
            <a:pPr algn="just" rtl="1"/>
            <a:endParaRPr lang="fa-IR" sz="2800" dirty="0">
              <a:solidFill>
                <a:srgbClr val="002060"/>
              </a:solidFill>
            </a:endParaRPr>
          </a:p>
          <a:p>
            <a:pPr algn="justLow" rtl="1">
              <a:lnSpc>
                <a:spcPct val="150000"/>
              </a:lnSpc>
            </a:pPr>
            <a:r>
              <a:rPr lang="fa-IR" sz="2800" dirty="0">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  اشتغال به عمليات بانكي توسط اشخاص حقيقي و يا حقوقي تحت هرعنوان و تأسيس و ثبت هرگونه تشكل براي انجام عمليات بانكي، </a:t>
            </a:r>
            <a:r>
              <a:rPr lang="fa-IR" sz="2800" u="sng" dirty="0">
                <a:ln w="0"/>
                <a:solidFill>
                  <a:srgbClr val="FFFF00"/>
                </a:solidFill>
                <a:effectLst>
                  <a:glow rad="101600">
                    <a:srgbClr val="1C33DE">
                      <a:alpha val="40000"/>
                    </a:srgbClr>
                  </a:glow>
                  <a:outerShdw blurRad="38100" dist="19050" dir="2700000" algn="tl" rotWithShape="0">
                    <a:schemeClr val="dk1">
                      <a:alpha val="40000"/>
                    </a:schemeClr>
                  </a:outerShdw>
                </a:effectLst>
                <a:cs typeface="B Titr" panose="00000700000000000000" pitchFamily="2" charset="-78"/>
              </a:rPr>
              <a:t>بدون دريافت مجوز از بانك مركزي</a:t>
            </a:r>
            <a:r>
              <a:rPr lang="fa-IR" sz="2800" dirty="0">
                <a:ln w="0"/>
                <a:solidFill>
                  <a:srgbClr val="FFFF00"/>
                </a:solidFill>
                <a:effectLst>
                  <a:glow rad="101600">
                    <a:srgbClr val="1C33DE">
                      <a:alpha val="40000"/>
                    </a:srgbClr>
                  </a:glow>
                  <a:outerShdw blurRad="38100" dist="19050" dir="2700000" algn="tl" rotWithShape="0">
                    <a:schemeClr val="dk1">
                      <a:alpha val="40000"/>
                    </a:schemeClr>
                  </a:outerShdw>
                </a:effectLst>
                <a:cs typeface="B Titr" panose="00000700000000000000" pitchFamily="2" charset="-78"/>
              </a:rPr>
              <a:t> </a:t>
            </a:r>
            <a:r>
              <a:rPr lang="fa-IR" sz="2800" dirty="0">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جمهوري اسلامي ايران ممنوع و مشمول </a:t>
            </a:r>
            <a:r>
              <a:rPr lang="fa-IR" sz="2800" dirty="0" err="1">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مجازات‌هاي</a:t>
            </a:r>
            <a:r>
              <a:rPr lang="fa-IR" sz="2800" dirty="0">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 مقرر در قانون </a:t>
            </a:r>
            <a:r>
              <a:rPr lang="fa-IR" sz="2800" dirty="0" err="1">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تنظيم</a:t>
            </a:r>
            <a:r>
              <a:rPr lang="fa-IR" sz="2800" dirty="0">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 بازار </a:t>
            </a:r>
            <a:r>
              <a:rPr lang="fa-IR" sz="2800" dirty="0" err="1">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غير</a:t>
            </a:r>
            <a:r>
              <a:rPr lang="fa-IR" sz="2800" dirty="0">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 متشکل </a:t>
            </a:r>
            <a:r>
              <a:rPr lang="fa-IR" sz="2800" dirty="0" err="1">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پولي</a:t>
            </a:r>
            <a:r>
              <a:rPr lang="fa-IR" sz="2800" dirty="0">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cs typeface="B Titr" panose="00000700000000000000" pitchFamily="2" charset="-78"/>
              </a:rPr>
              <a:t> است.</a:t>
            </a:r>
            <a:endParaRPr lang="en-US" sz="2000" dirty="0">
              <a:ln w="0"/>
              <a:solidFill>
                <a:schemeClr val="tx1"/>
              </a:solidFill>
              <a:effectLst>
                <a:glow rad="101600">
                  <a:schemeClr val="accent2">
                    <a:satMod val="175000"/>
                    <a:alpha val="40000"/>
                  </a:schemeClr>
                </a:glow>
                <a:outerShdw blurRad="38100" dist="19050" dir="2700000" algn="tl" rotWithShape="0">
                  <a:schemeClr val="dk1">
                    <a:alpha val="40000"/>
                  </a:schemeClr>
                </a:outerShdw>
              </a:effectLst>
              <a:latin typeface="Shabnam"/>
              <a:cs typeface="B Titr" panose="00000700000000000000" pitchFamily="2" charset="-78"/>
            </a:endParaRPr>
          </a:p>
        </p:txBody>
      </p:sp>
      <p:sp>
        <p:nvSpPr>
          <p:cNvPr id="4"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rPr>
              <a:t>تعاريف، مفاهيم و مصاديق</a:t>
            </a:r>
            <a:endParaRPr lang="fa-IR" sz="2800" b="1" dirty="0">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endParaRPr>
          </a:p>
        </p:txBody>
      </p:sp>
    </p:spTree>
    <p:extLst>
      <p:ext uri="{BB962C8B-B14F-4D97-AF65-F5344CB8AC3E}">
        <p14:creationId xmlns:p14="http://schemas.microsoft.com/office/powerpoint/2010/main" val="3232054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7997" y="254978"/>
            <a:ext cx="7628384" cy="725750"/>
          </a:xfrm>
          <a:blipFill>
            <a:blip r:embed="rId3"/>
            <a:tile tx="0" ty="0" sx="100000" sy="100000" flip="none" algn="tl"/>
          </a:blipFill>
        </p:spPr>
        <p:txBody>
          <a:bodyPr>
            <a:normAutofit/>
          </a:bodyPr>
          <a:lstStyle/>
          <a:p>
            <a:r>
              <a:rPr lang="fa-IR" sz="2800" b="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تعاريف، مفاهيم و مصاديق</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4" name="Subtitle 4"/>
          <p:cNvSpPr>
            <a:spLocks noGrp="1"/>
          </p:cNvSpPr>
          <p:nvPr>
            <p:ph type="subTitle" idx="1"/>
          </p:nvPr>
        </p:nvSpPr>
        <p:spPr>
          <a:xfrm>
            <a:off x="1117997" y="1124744"/>
            <a:ext cx="7628384" cy="5472608"/>
          </a:xfrm>
          <a:effectLst>
            <a:glow rad="101600">
              <a:schemeClr val="bg1">
                <a:alpha val="60000"/>
              </a:schemeClr>
            </a:glow>
          </a:effectLst>
        </p:spPr>
        <p:txBody>
          <a:bodyPr>
            <a:normAutofit/>
          </a:bodyPr>
          <a:lstStyle/>
          <a:p>
            <a:pPr algn="r" rtl="1"/>
            <a:r>
              <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rPr>
              <a:t>مسؤليت مدني و جبران خسارات:</a:t>
            </a:r>
          </a:p>
          <a:p>
            <a:pPr algn="r" rtl="1"/>
            <a:r>
              <a:rPr lang="fa-IR" sz="26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منابع و مباني حقوقي مسؤليت مدني </a:t>
            </a:r>
            <a:r>
              <a:rPr lang="fa-IR" sz="18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(قهري و قراردادي):</a:t>
            </a:r>
            <a:endParaRPr lang="fa-IR" sz="26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endParaRPr>
          </a:p>
          <a:p>
            <a:pPr algn="r" rtl="1"/>
            <a:endParaRPr lang="fa-IR" sz="2400" dirty="0">
              <a:latin typeface="BNazanin"/>
            </a:endParaRPr>
          </a:p>
          <a:p>
            <a:pPr algn="r" rtl="1"/>
            <a:endParaRPr lang="fa-IR" sz="2400" dirty="0">
              <a:latin typeface="BNazanin"/>
            </a:endParaRPr>
          </a:p>
          <a:p>
            <a:pPr algn="r" rtl="1"/>
            <a:endParaRPr lang="fa-IR" sz="2400" dirty="0">
              <a:latin typeface="BNazanin"/>
            </a:endParaRPr>
          </a:p>
          <a:p>
            <a:pPr marL="266700" algn="r" rtl="1"/>
            <a:r>
              <a:rPr lang="fa-IR" sz="2400" dirty="0">
                <a:latin typeface="BNazanin"/>
              </a:rPr>
              <a:t> </a:t>
            </a:r>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قانون مدني،</a:t>
            </a:r>
          </a:p>
          <a:p>
            <a:pPr marL="266700" algn="r" rtl="1"/>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 قانون تجارت،</a:t>
            </a:r>
          </a:p>
          <a:p>
            <a:pPr marL="266700" algn="r" rtl="1"/>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 قانون مسؤليت مدني،</a:t>
            </a:r>
          </a:p>
          <a:p>
            <a:pPr marL="266700" algn="r" rtl="1"/>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 قانون تجارت الکترونيک </a:t>
            </a:r>
          </a:p>
          <a:p>
            <a:pPr marL="266700" algn="r" rtl="1"/>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قانون حمايت از مصرف‌کنندگان مصوب سال 1388</a:t>
            </a:r>
          </a:p>
          <a:p>
            <a:pPr marL="266700" algn="r" rtl="1"/>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قانون </a:t>
            </a:r>
            <a:r>
              <a:rPr lang="fa-IR" sz="2400" b="1" dirty="0" err="1">
                <a:solidFill>
                  <a:schemeClr val="tx1"/>
                </a:solidFill>
                <a:effectLst>
                  <a:outerShdw blurRad="38100" dist="38100" dir="2700000" algn="tl">
                    <a:srgbClr val="000000">
                      <a:alpha val="43137"/>
                    </a:srgbClr>
                  </a:outerShdw>
                </a:effectLst>
                <a:latin typeface="BNazanin"/>
                <a:cs typeface="B Homa" panose="00000400000000000000" pitchFamily="2" charset="-78"/>
              </a:rPr>
              <a:t>پولي</a:t>
            </a:r>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 و </a:t>
            </a:r>
            <a:r>
              <a:rPr lang="fa-IR" sz="2400" b="1" dirty="0" err="1">
                <a:solidFill>
                  <a:schemeClr val="tx1"/>
                </a:solidFill>
                <a:effectLst>
                  <a:outerShdw blurRad="38100" dist="38100" dir="2700000" algn="tl">
                    <a:srgbClr val="000000">
                      <a:alpha val="43137"/>
                    </a:srgbClr>
                  </a:outerShdw>
                </a:effectLst>
                <a:latin typeface="BNazanin"/>
                <a:cs typeface="B Homa" panose="00000400000000000000" pitchFamily="2" charset="-78"/>
              </a:rPr>
              <a:t>بانکي</a:t>
            </a:r>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 کشور</a:t>
            </a:r>
          </a:p>
          <a:p>
            <a:pPr marL="266700" algn="r" rtl="1"/>
            <a:r>
              <a:rPr lang="fa-IR" sz="2400" b="1" dirty="0">
                <a:solidFill>
                  <a:schemeClr val="tx1"/>
                </a:solidFill>
                <a:effectLst>
                  <a:outerShdw blurRad="38100" dist="38100" dir="2700000" algn="tl">
                    <a:srgbClr val="000000">
                      <a:alpha val="43137"/>
                    </a:srgbClr>
                  </a:outerShdw>
                </a:effectLst>
                <a:latin typeface="BNazanin"/>
                <a:cs typeface="B Homa" panose="00000400000000000000" pitchFamily="2" charset="-78"/>
              </a:rPr>
              <a:t>ضوابط و مقررات خاص موضوعه</a:t>
            </a:r>
          </a:p>
          <a:p>
            <a:pPr algn="r" rtl="1"/>
            <a:endParaRPr lang="fa-IR" dirty="0">
              <a:latin typeface="BNazanin"/>
            </a:endParaRPr>
          </a:p>
        </p:txBody>
      </p:sp>
      <p:graphicFrame>
        <p:nvGraphicFramePr>
          <p:cNvPr id="5" name="Diagram 4"/>
          <p:cNvGraphicFramePr/>
          <p:nvPr>
            <p:extLst>
              <p:ext uri="{D42A27DB-BD31-4B8C-83A1-F6EECF244321}">
                <p14:modId xmlns:p14="http://schemas.microsoft.com/office/powerpoint/2010/main" val="3545419712"/>
              </p:ext>
            </p:extLst>
          </p:nvPr>
        </p:nvGraphicFramePr>
        <p:xfrm>
          <a:off x="1475656" y="2132856"/>
          <a:ext cx="7128792" cy="15841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900123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7997" y="254978"/>
            <a:ext cx="7628384" cy="725750"/>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تعريف و تبيين مفهوم مسؤليت، مصاديق و مفاهيم مشابه </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4" name="Subtitle 4"/>
          <p:cNvSpPr>
            <a:spLocks noGrp="1"/>
          </p:cNvSpPr>
          <p:nvPr>
            <p:ph type="subTitle" idx="1"/>
          </p:nvPr>
        </p:nvSpPr>
        <p:spPr>
          <a:xfrm>
            <a:off x="1117997" y="1124744"/>
            <a:ext cx="7628384" cy="5472608"/>
          </a:xfrm>
        </p:spPr>
        <p:txBody>
          <a:bodyPr>
            <a:normAutofit fontScale="92500"/>
          </a:bodyPr>
          <a:lstStyle/>
          <a:p>
            <a:pPr algn="r" rtl="1"/>
            <a:r>
              <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rPr>
              <a:t>مسؤليت مدني و جبران خسارات:</a:t>
            </a:r>
          </a:p>
          <a:p>
            <a:pPr algn="r" rtl="1"/>
            <a:endPar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r" rtl="1"/>
            <a:endPar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r" rtl="1"/>
            <a:endPar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r" rtl="1"/>
            <a:r>
              <a:rPr lang="fa-IR" sz="3600" dirty="0">
                <a:solidFill>
                  <a:schemeClr val="tx1"/>
                </a:solidFill>
                <a:effectLst>
                  <a:glow rad="63500">
                    <a:schemeClr val="accent2">
                      <a:satMod val="175000"/>
                      <a:alpha val="40000"/>
                    </a:schemeClr>
                  </a:glow>
                </a:effectLst>
                <a:latin typeface="BNazanin"/>
                <a:cs typeface="B Koodak" panose="00000700000000000000" pitchFamily="2" charset="-78"/>
              </a:rPr>
              <a:t>نظريه تقصير </a:t>
            </a:r>
            <a:r>
              <a:rPr lang="fa-IR" dirty="0">
                <a:solidFill>
                  <a:schemeClr val="tx1"/>
                </a:solidFill>
                <a:latin typeface="BNazanin"/>
                <a:cs typeface="B Homa" panose="00000400000000000000" pitchFamily="2" charset="-78"/>
              </a:rPr>
              <a:t>(</a:t>
            </a:r>
            <a:r>
              <a:rPr lang="fa-IR" sz="2400" dirty="0">
                <a:solidFill>
                  <a:schemeClr val="tx1"/>
                </a:solidFill>
                <a:latin typeface="BNazanin"/>
                <a:cs typeface="B Homa" panose="00000400000000000000" pitchFamily="2" charset="-78"/>
              </a:rPr>
              <a:t>ضرورت اثبات تقصير در ورود زيان</a:t>
            </a:r>
            <a:r>
              <a:rPr lang="fa-IR" dirty="0">
                <a:solidFill>
                  <a:schemeClr val="tx1"/>
                </a:solidFill>
                <a:latin typeface="BNazanin"/>
                <a:cs typeface="B Homa" panose="00000400000000000000" pitchFamily="2" charset="-78"/>
              </a:rPr>
              <a:t>)</a:t>
            </a:r>
          </a:p>
          <a:p>
            <a:pPr algn="r" rtl="1"/>
            <a:r>
              <a:rPr lang="fa-IR" sz="3600" dirty="0">
                <a:solidFill>
                  <a:schemeClr val="tx1"/>
                </a:solidFill>
                <a:effectLst>
                  <a:glow rad="63500">
                    <a:schemeClr val="accent2">
                      <a:satMod val="175000"/>
                      <a:alpha val="40000"/>
                    </a:schemeClr>
                  </a:glow>
                </a:effectLst>
                <a:latin typeface="BNazanin"/>
                <a:cs typeface="B Koodak" panose="00000700000000000000" pitchFamily="2" charset="-78"/>
              </a:rPr>
              <a:t>نظريه خطر </a:t>
            </a:r>
            <a:r>
              <a:rPr lang="fa-IR" dirty="0">
                <a:solidFill>
                  <a:schemeClr val="tx1"/>
                </a:solidFill>
                <a:latin typeface="BNazanin"/>
                <a:cs typeface="B Homa" panose="00000400000000000000" pitchFamily="2" charset="-78"/>
              </a:rPr>
              <a:t>(</a:t>
            </a:r>
            <a:r>
              <a:rPr lang="fa-IR" sz="2400" dirty="0">
                <a:solidFill>
                  <a:schemeClr val="tx1"/>
                </a:solidFill>
                <a:latin typeface="BNazanin"/>
                <a:cs typeface="B Homa" panose="00000400000000000000" pitchFamily="2" charset="-78"/>
              </a:rPr>
              <a:t>هرکس مسؤل آثار مخاطره‌اميز ناشي از اعمال خود است</a:t>
            </a:r>
            <a:r>
              <a:rPr lang="fa-IR" dirty="0">
                <a:solidFill>
                  <a:schemeClr val="tx1"/>
                </a:solidFill>
                <a:latin typeface="BNazanin"/>
                <a:cs typeface="B Homa" panose="00000400000000000000" pitchFamily="2" charset="-78"/>
              </a:rPr>
              <a:t>) </a:t>
            </a:r>
          </a:p>
          <a:p>
            <a:pPr algn="r" rtl="1"/>
            <a:r>
              <a:rPr lang="fa-IR" sz="3600" dirty="0">
                <a:solidFill>
                  <a:schemeClr val="tx1"/>
                </a:solidFill>
                <a:effectLst>
                  <a:glow rad="63500">
                    <a:schemeClr val="accent2">
                      <a:satMod val="175000"/>
                      <a:alpha val="40000"/>
                    </a:schemeClr>
                  </a:glow>
                </a:effectLst>
                <a:latin typeface="BNazanin"/>
                <a:cs typeface="B Koodak" panose="00000700000000000000" pitchFamily="2" charset="-78"/>
              </a:rPr>
              <a:t>نظريه مسؤليت محض يا مطلق</a:t>
            </a:r>
            <a:r>
              <a:rPr lang="en-US" sz="2800" dirty="0">
                <a:solidFill>
                  <a:schemeClr val="tx1"/>
                </a:solidFill>
                <a:cs typeface="B Homa" panose="00000400000000000000" pitchFamily="2" charset="-78"/>
              </a:rPr>
              <a:t>Strict Liability </a:t>
            </a:r>
            <a:r>
              <a:rPr lang="fa-IR" sz="2800" dirty="0">
                <a:solidFill>
                  <a:schemeClr val="tx1"/>
                </a:solidFill>
                <a:cs typeface="B Homa" panose="00000400000000000000" pitchFamily="2" charset="-78"/>
              </a:rPr>
              <a:t> </a:t>
            </a:r>
            <a:endParaRPr lang="fa-IR" dirty="0">
              <a:solidFill>
                <a:schemeClr val="tx1"/>
              </a:solidFill>
              <a:cs typeface="B Homa" panose="00000400000000000000" pitchFamily="2" charset="-78"/>
            </a:endParaRPr>
          </a:p>
          <a:p>
            <a:pPr algn="r" rtl="1"/>
            <a:r>
              <a:rPr lang="fa-IR" sz="2400" dirty="0">
                <a:solidFill>
                  <a:schemeClr val="tx1"/>
                </a:solidFill>
                <a:cs typeface="B Homa" panose="00000400000000000000" pitchFamily="2" charset="-78"/>
              </a:rPr>
              <a:t>(ايجاد مسؤليت براي عامل به صرف ايراد ضرر به استثناي اثبات قوه قاهره)</a:t>
            </a:r>
          </a:p>
          <a:p>
            <a:pPr algn="r" rtl="1"/>
            <a:r>
              <a:rPr lang="fa-IR" sz="3600" dirty="0">
                <a:solidFill>
                  <a:schemeClr val="tx1"/>
                </a:solidFill>
                <a:effectLst>
                  <a:glow rad="63500">
                    <a:schemeClr val="accent2">
                      <a:satMod val="175000"/>
                      <a:alpha val="40000"/>
                    </a:schemeClr>
                  </a:glow>
                </a:effectLst>
                <a:latin typeface="BNazanin"/>
                <a:cs typeface="B Koodak" panose="00000700000000000000" pitchFamily="2" charset="-78"/>
              </a:rPr>
              <a:t>نظريه تضمين حق </a:t>
            </a:r>
            <a:r>
              <a:rPr lang="fa-IR" dirty="0">
                <a:solidFill>
                  <a:schemeClr val="tx1"/>
                </a:solidFill>
                <a:latin typeface="BNazanin"/>
                <a:cs typeface="B Homa" panose="00000400000000000000" pitchFamily="2" charset="-78"/>
              </a:rPr>
              <a:t>(</a:t>
            </a:r>
            <a:r>
              <a:rPr lang="fa-IR" sz="2400" dirty="0">
                <a:solidFill>
                  <a:schemeClr val="tx1"/>
                </a:solidFill>
                <a:cs typeface="B Homa" panose="00000400000000000000" pitchFamily="2" charset="-78"/>
              </a:rPr>
              <a:t>حمايت از حقوق زيان‌ديده</a:t>
            </a:r>
            <a:r>
              <a:rPr lang="fa-IR" dirty="0">
                <a:solidFill>
                  <a:schemeClr val="tx1"/>
                </a:solidFill>
                <a:latin typeface="BNazanin"/>
                <a:cs typeface="B Homa" panose="00000400000000000000" pitchFamily="2" charset="-78"/>
              </a:rPr>
              <a:t>) </a:t>
            </a:r>
          </a:p>
        </p:txBody>
      </p:sp>
      <p:sp>
        <p:nvSpPr>
          <p:cNvPr id="3" name="Oval 2"/>
          <p:cNvSpPr/>
          <p:nvPr/>
        </p:nvSpPr>
        <p:spPr>
          <a:xfrm>
            <a:off x="1907704" y="1772816"/>
            <a:ext cx="6048671" cy="108012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lvl="0" algn="ctr" rtl="1">
              <a:spcBef>
                <a:spcPct val="20000"/>
              </a:spcBef>
            </a:pPr>
            <a:r>
              <a:rPr lang="fa-IR" sz="2800" dirty="0">
                <a:solidFill>
                  <a:schemeClr val="tx1"/>
                </a:solidFill>
                <a:effectLst>
                  <a:glow rad="101600">
                    <a:schemeClr val="accent4">
                      <a:satMod val="175000"/>
                      <a:alpha val="40000"/>
                    </a:schemeClr>
                  </a:glow>
                  <a:outerShdw blurRad="38100" dist="38100" dir="2700000" algn="tl">
                    <a:srgbClr val="000000">
                      <a:alpha val="43137"/>
                    </a:srgbClr>
                  </a:outerShdw>
                </a:effectLst>
                <a:latin typeface="BNazanin"/>
                <a:cs typeface="B Mehr" panose="00000700000000000000" pitchFamily="2" charset="-78"/>
              </a:rPr>
              <a:t>نظريات حقوقي مسؤليت مدني     </a:t>
            </a:r>
            <a:r>
              <a:rPr lang="fa-IR" sz="3200" dirty="0">
                <a:solidFill>
                  <a:schemeClr val="tx1"/>
                </a:solidFill>
                <a:effectLst>
                  <a:glow rad="101600">
                    <a:schemeClr val="accent4">
                      <a:satMod val="175000"/>
                      <a:alpha val="40000"/>
                    </a:schemeClr>
                  </a:glow>
                  <a:outerShdw blurRad="38100" dist="38100" dir="2700000" algn="tl">
                    <a:srgbClr val="000000">
                      <a:alpha val="43137"/>
                    </a:srgbClr>
                  </a:outerShdw>
                </a:effectLst>
                <a:latin typeface="BNazanin"/>
                <a:cs typeface="B Mehr" panose="00000700000000000000" pitchFamily="2" charset="-78"/>
              </a:rPr>
              <a:t>(</a:t>
            </a:r>
            <a:r>
              <a:rPr lang="fa-IR" sz="2000" dirty="0">
                <a:solidFill>
                  <a:schemeClr val="tx1"/>
                </a:solidFill>
                <a:effectLst>
                  <a:glow rad="101600">
                    <a:schemeClr val="accent4">
                      <a:satMod val="175000"/>
                      <a:alpha val="40000"/>
                    </a:schemeClr>
                  </a:glow>
                  <a:outerShdw blurRad="38100" dist="38100" dir="2700000" algn="tl">
                    <a:srgbClr val="000000">
                      <a:alpha val="43137"/>
                    </a:srgbClr>
                  </a:outerShdw>
                </a:effectLst>
                <a:latin typeface="BNazanin"/>
                <a:cs typeface="B Mehr" panose="00000700000000000000" pitchFamily="2" charset="-78"/>
              </a:rPr>
              <a:t>قهري و قراردادي</a:t>
            </a:r>
            <a:r>
              <a:rPr lang="fa-IR" sz="3200" dirty="0">
                <a:solidFill>
                  <a:schemeClr val="tx1"/>
                </a:solidFill>
                <a:effectLst>
                  <a:glow rad="101600">
                    <a:schemeClr val="accent4">
                      <a:satMod val="175000"/>
                      <a:alpha val="40000"/>
                    </a:schemeClr>
                  </a:glow>
                  <a:outerShdw blurRad="38100" dist="38100" dir="2700000" algn="tl">
                    <a:srgbClr val="000000">
                      <a:alpha val="43137"/>
                    </a:srgbClr>
                  </a:outerShdw>
                </a:effectLst>
                <a:latin typeface="BNazanin"/>
                <a:cs typeface="B Mehr" panose="00000700000000000000" pitchFamily="2" charset="-78"/>
              </a:rPr>
              <a:t>):</a:t>
            </a:r>
            <a:endParaRPr lang="fa-IR" sz="3600" dirty="0">
              <a:solidFill>
                <a:schemeClr val="tx1"/>
              </a:solidFill>
              <a:effectLst>
                <a:glow rad="101600">
                  <a:schemeClr val="accent4">
                    <a:satMod val="175000"/>
                    <a:alpha val="40000"/>
                  </a:schemeClr>
                </a:glow>
                <a:outerShdw blurRad="38100" dist="38100" dir="2700000" algn="tl">
                  <a:srgbClr val="000000">
                    <a:alpha val="43137"/>
                  </a:srgbClr>
                </a:outerShdw>
              </a:effectLst>
              <a:latin typeface="BNazanin"/>
              <a:cs typeface="B Mehr" panose="00000700000000000000" pitchFamily="2" charset="-78"/>
            </a:endParaRPr>
          </a:p>
        </p:txBody>
      </p:sp>
    </p:spTree>
    <p:extLst>
      <p:ext uri="{BB962C8B-B14F-4D97-AF65-F5344CB8AC3E}">
        <p14:creationId xmlns:p14="http://schemas.microsoft.com/office/powerpoint/2010/main" val="25705528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ويژگي‌هاي</a:t>
            </a:r>
            <a:r>
              <a:rPr lang="fa-IR" sz="28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 اقسام مسؤليت </a:t>
            </a:r>
            <a:r>
              <a:rPr lang="fa-IR" sz="28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1052736"/>
            <a:ext cx="7772400" cy="5472608"/>
          </a:xfrm>
        </p:spPr>
        <p:txBody>
          <a:bodyPr>
            <a:normAutofit/>
          </a:bodyPr>
          <a:lstStyle/>
          <a:p>
            <a:pPr algn="r" rtl="1"/>
            <a:r>
              <a:rPr lang="fa-IR" sz="2800" dirty="0">
                <a:solidFill>
                  <a:srgbClr val="002060"/>
                </a:solidFill>
                <a:latin typeface="BNazanin"/>
                <a:cs typeface="B Titr" panose="00000700000000000000" pitchFamily="2" charset="-78"/>
              </a:rPr>
              <a:t>مسؤليت مدني و جبران خسارات:</a:t>
            </a:r>
          </a:p>
          <a:p>
            <a:pPr algn="r" rtl="1"/>
            <a:r>
              <a:rPr lang="fa-IR" sz="24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مسؤليت‌هاي مدني در تعهدات قرادادي :</a:t>
            </a:r>
          </a:p>
          <a:p>
            <a:pPr algn="r" rtl="1"/>
            <a:r>
              <a:rPr lang="fa-IR" sz="2800" dirty="0">
                <a:solidFill>
                  <a:schemeClr val="tx1"/>
                </a:solidFill>
                <a:effectLst>
                  <a:glow rad="101600">
                    <a:schemeClr val="accent4">
                      <a:satMod val="175000"/>
                      <a:alpha val="40000"/>
                    </a:schemeClr>
                  </a:glow>
                </a:effectLst>
                <a:cs typeface="Farnaz" panose="00000500000000000000" pitchFamily="2" charset="-78"/>
              </a:rPr>
              <a:t>مسئوليت </a:t>
            </a:r>
            <a:r>
              <a:rPr lang="fa-IR" sz="2800" dirty="0" err="1">
                <a:solidFill>
                  <a:schemeClr val="tx1"/>
                </a:solidFill>
                <a:effectLst>
                  <a:glow rad="101600">
                    <a:schemeClr val="accent4">
                      <a:satMod val="175000"/>
                      <a:alpha val="40000"/>
                    </a:schemeClr>
                  </a:glow>
                </a:effectLst>
                <a:cs typeface="Farnaz" panose="00000500000000000000" pitchFamily="2" charset="-78"/>
              </a:rPr>
              <a:t>قراردادي</a:t>
            </a:r>
            <a:r>
              <a:rPr lang="fa-IR" sz="2800" dirty="0">
                <a:solidFill>
                  <a:schemeClr val="tx1"/>
                </a:solidFill>
                <a:effectLst>
                  <a:glow rad="101600">
                    <a:schemeClr val="accent4">
                      <a:satMod val="175000"/>
                      <a:alpha val="40000"/>
                    </a:schemeClr>
                  </a:glow>
                </a:effectLst>
                <a:cs typeface="Farnaz" panose="00000500000000000000" pitchFamily="2" charset="-78"/>
              </a:rPr>
              <a:t>     </a:t>
            </a:r>
            <a:r>
              <a:rPr lang="fa-IR" sz="2400" dirty="0">
                <a:solidFill>
                  <a:schemeClr val="tx1"/>
                </a:solidFill>
                <a:effectLst>
                  <a:glow rad="63500">
                    <a:srgbClr val="7030A0">
                      <a:alpha val="40000"/>
                    </a:srgbClr>
                  </a:glow>
                </a:effectLst>
                <a:latin typeface="BNazanin"/>
                <a:cs typeface="B Koodak" panose="00000700000000000000" pitchFamily="2" charset="-78"/>
              </a:rPr>
              <a:t>(</a:t>
            </a:r>
            <a:r>
              <a:rPr lang="fa-IR" sz="2000" dirty="0">
                <a:solidFill>
                  <a:schemeClr val="tx1"/>
                </a:solidFill>
                <a:effectLst>
                  <a:glow rad="63500">
                    <a:srgbClr val="7030A0">
                      <a:alpha val="40000"/>
                    </a:srgbClr>
                  </a:glow>
                </a:effectLst>
                <a:latin typeface="BNazanin"/>
                <a:cs typeface="B Koodak" panose="00000700000000000000" pitchFamily="2" charset="-78"/>
              </a:rPr>
              <a:t>مبنای اصلی مسؤلیت بانکی در نظام حقوقی ایران</a:t>
            </a:r>
            <a:r>
              <a:rPr lang="fa-IR" sz="2400" dirty="0">
                <a:solidFill>
                  <a:schemeClr val="tx1"/>
                </a:solidFill>
                <a:effectLst>
                  <a:glow rad="63500">
                    <a:srgbClr val="7030A0">
                      <a:alpha val="40000"/>
                    </a:srgbClr>
                  </a:glow>
                </a:effectLst>
                <a:latin typeface="BNazanin"/>
                <a:cs typeface="B Koodak" panose="00000700000000000000" pitchFamily="2" charset="-78"/>
              </a:rPr>
              <a:t>)</a:t>
            </a:r>
          </a:p>
          <a:p>
            <a:pPr algn="justLow" rtl="1"/>
            <a:r>
              <a:rPr lang="fa-IR" dirty="0">
                <a:solidFill>
                  <a:schemeClr val="tx1"/>
                </a:solidFill>
                <a:effectLst>
                  <a:glow rad="63500">
                    <a:schemeClr val="accent2">
                      <a:satMod val="175000"/>
                      <a:alpha val="40000"/>
                    </a:schemeClr>
                  </a:glow>
                </a:effectLst>
                <a:latin typeface="BNazanin"/>
                <a:cs typeface="B Koodak" panose="00000700000000000000" pitchFamily="2" charset="-78"/>
              </a:rPr>
              <a:t>در صورت عدم ايفاي تعهد از سوي يکي از طرفين قرارداد بانکي با اين شرط که تعهدات وي مستقيماً با قرارداد منعقده ارتباط داشته، مي‌توان وي را محکوم به جبران خسارت کرد؛ مگر اينکه اثبات کند </a:t>
            </a:r>
            <a:r>
              <a:rPr lang="fa-IR" u="sng" dirty="0">
                <a:solidFill>
                  <a:schemeClr val="tx1"/>
                </a:solidFill>
                <a:effectLst>
                  <a:glow rad="63500">
                    <a:schemeClr val="accent2">
                      <a:satMod val="175000"/>
                      <a:alpha val="40000"/>
                    </a:schemeClr>
                  </a:glow>
                  <a:outerShdw blurRad="38100" dist="38100" dir="2700000" algn="tl">
                    <a:srgbClr val="000000">
                      <a:alpha val="43137"/>
                    </a:srgbClr>
                  </a:outerShdw>
                </a:effectLst>
                <a:latin typeface="BNazanin"/>
                <a:cs typeface="B Koodak" panose="00000700000000000000" pitchFamily="2" charset="-78"/>
              </a:rPr>
              <a:t>قوه قاهره يا فعل يا ترك فعل طرف قرارداد</a:t>
            </a:r>
            <a:r>
              <a:rPr lang="fa-IR" dirty="0">
                <a:solidFill>
                  <a:schemeClr val="tx1"/>
                </a:solidFill>
                <a:effectLst>
                  <a:glow rad="63500">
                    <a:schemeClr val="accent2">
                      <a:satMod val="175000"/>
                      <a:alpha val="40000"/>
                    </a:schemeClr>
                  </a:glow>
                </a:effectLst>
                <a:latin typeface="BNazanin"/>
                <a:cs typeface="B Koodak" panose="00000700000000000000" pitchFamily="2" charset="-78"/>
              </a:rPr>
              <a:t> در عدم ايفاي تعهد وي مؤثر بوده است؛ </a:t>
            </a:r>
          </a:p>
          <a:p>
            <a:pPr algn="justLow" rtl="1"/>
            <a:r>
              <a:rPr lang="fa-IR" sz="2400" dirty="0">
                <a:solidFill>
                  <a:schemeClr val="tx1"/>
                </a:solidFill>
                <a:effectLst>
                  <a:glow rad="63500">
                    <a:srgbClr val="7030A0">
                      <a:alpha val="40000"/>
                    </a:srgbClr>
                  </a:glow>
                </a:effectLst>
                <a:latin typeface="BNazanin"/>
                <a:cs typeface="B Koodak" panose="00000700000000000000" pitchFamily="2" charset="-78"/>
              </a:rPr>
              <a:t>مثل اينکه شخص بانکدار به دليل قطع سراسري اينترنت در کشور موفق به ارائه خدمات بانکي خود نشود.</a:t>
            </a:r>
          </a:p>
          <a:p>
            <a:pPr algn="r" rtl="1"/>
            <a:endParaRPr lang="fa-IR" sz="2800" dirty="0">
              <a:latin typeface="BNazanin"/>
            </a:endParaRPr>
          </a:p>
        </p:txBody>
      </p:sp>
    </p:spTree>
    <p:extLst>
      <p:ext uri="{BB962C8B-B14F-4D97-AF65-F5344CB8AC3E}">
        <p14:creationId xmlns:p14="http://schemas.microsoft.com/office/powerpoint/2010/main" val="876355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ويژگي‌هاي</a:t>
            </a:r>
            <a:r>
              <a:rPr lang="fa-IR" sz="28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 اقسام مسؤليت </a:t>
            </a:r>
            <a:r>
              <a:rPr lang="fa-IR" sz="28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1052736"/>
            <a:ext cx="7772400" cy="5472608"/>
          </a:xfrm>
        </p:spPr>
        <p:txBody>
          <a:bodyPr>
            <a:normAutofit lnSpcReduction="10000"/>
          </a:bodyPr>
          <a:lstStyle/>
          <a:p>
            <a:pPr algn="r" rtl="1"/>
            <a:r>
              <a:rPr lang="fa-IR" sz="3000" dirty="0">
                <a:solidFill>
                  <a:srgbClr val="002060"/>
                </a:solidFill>
                <a:latin typeface="BNazanin"/>
                <a:cs typeface="B Titr" panose="00000700000000000000" pitchFamily="2" charset="-78"/>
              </a:rPr>
              <a:t>مسؤليت مدني و جبران خسارات:</a:t>
            </a:r>
          </a:p>
          <a:p>
            <a:pPr algn="r" rtl="1"/>
            <a:r>
              <a:rPr lang="fa-IR" sz="26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مسؤليت‌هاي مدني در تعهدات قرادادي:</a:t>
            </a:r>
          </a:p>
          <a:p>
            <a:pPr lvl="0" rtl="1"/>
            <a:endParaRPr lang="fa-IR" sz="2800" b="1" dirty="0">
              <a:ln w="0"/>
              <a:solidFill>
                <a:prstClr val="black"/>
              </a:solidFill>
              <a:effectLst>
                <a:outerShdw blurRad="38100" dist="38100" dir="2700000" algn="tl">
                  <a:srgbClr val="000000">
                    <a:alpha val="43137"/>
                  </a:srgbClr>
                </a:outerShdw>
              </a:effectLst>
              <a:latin typeface="BMitra"/>
              <a:cs typeface="B Niki Border" panose="00000400000000000000" pitchFamily="2" charset="-78"/>
            </a:endParaRPr>
          </a:p>
          <a:p>
            <a:pPr lvl="0" rtl="1"/>
            <a:r>
              <a:rPr lang="fa-IR" sz="2400" dirty="0">
                <a:solidFill>
                  <a:srgbClr val="0070C0"/>
                </a:solidFill>
                <a:latin typeface="BNazanin"/>
                <a:cs typeface="B Farnaz" panose="00000400000000000000" pitchFamily="2" charset="-78"/>
              </a:rPr>
              <a:t>قاعده کلي جبران خسارات به مشتري (</a:t>
            </a:r>
            <a:r>
              <a:rPr lang="fa-IR" sz="1800" dirty="0">
                <a:solidFill>
                  <a:srgbClr val="0070C0"/>
                </a:solidFill>
                <a:latin typeface="BNazanin"/>
                <a:cs typeface="B Farnaz" panose="00000400000000000000" pitchFamily="2" charset="-78"/>
              </a:rPr>
              <a:t>مصرف کننده</a:t>
            </a:r>
            <a:r>
              <a:rPr lang="fa-IR" sz="2400" dirty="0">
                <a:solidFill>
                  <a:srgbClr val="0070C0"/>
                </a:solidFill>
                <a:latin typeface="BNazanin"/>
                <a:cs typeface="B Farnaz" panose="00000400000000000000" pitchFamily="2" charset="-78"/>
              </a:rPr>
              <a:t>) در تعهدات قراردادي</a:t>
            </a:r>
          </a:p>
          <a:p>
            <a:pPr lvl="0" rtl="1"/>
            <a:r>
              <a:rPr lang="fa-IR" sz="2800" b="1" dirty="0">
                <a:ln w="0"/>
                <a:solidFill>
                  <a:prstClr val="black"/>
                </a:solidFill>
                <a:effectLst>
                  <a:outerShdw blurRad="38100" dist="38100" dir="2700000" algn="tl">
                    <a:srgbClr val="000000">
                      <a:alpha val="43137"/>
                    </a:srgbClr>
                  </a:outerShdw>
                </a:effectLst>
                <a:latin typeface="BMitra"/>
                <a:cs typeface="B Niki Border" panose="00000400000000000000" pitchFamily="2" charset="-78"/>
              </a:rPr>
              <a:t>تحقق شرايط مقرر در مواد (221) و (227) قانون مدني با لحاظ شرايط مقرربين طرفين در مفاد قرارداد:</a:t>
            </a:r>
          </a:p>
          <a:p>
            <a:pPr lvl="0" algn="r" rtl="1"/>
            <a:endParaRPr lang="fa-IR" sz="2600" dirty="0">
              <a:solidFill>
                <a:prstClr val="black">
                  <a:tint val="75000"/>
                </a:prstClr>
              </a:solidFill>
              <a:latin typeface="BNazanin"/>
            </a:endParaRPr>
          </a:p>
          <a:p>
            <a:pPr marL="457200" lvl="0" indent="-457200" algn="r" rtl="1">
              <a:buFont typeface="Wingdings" panose="05000000000000000000" pitchFamily="2" charset="2"/>
              <a:buChar char="ü"/>
            </a:pPr>
            <a:r>
              <a:rPr lang="fa-IR" sz="2800" dirty="0">
                <a:solidFill>
                  <a:srgbClr val="8064A2">
                    <a:lumMod val="50000"/>
                  </a:srgbClr>
                </a:solidFill>
                <a:latin typeface="BNazanin"/>
                <a:cs typeface="B Koodak" panose="00000700000000000000" pitchFamily="2" charset="-78"/>
              </a:rPr>
              <a:t>تصريح به جبران خسارت شده يا يا تعهد عرفا به معناي تصريح بوده و يا حسب قانون ضمان‌آور باشد.</a:t>
            </a:r>
          </a:p>
          <a:p>
            <a:pPr marL="457200" lvl="0" indent="-457200" algn="r" rtl="1">
              <a:buFont typeface="Wingdings" panose="05000000000000000000" pitchFamily="2" charset="2"/>
              <a:buChar char="ü"/>
            </a:pPr>
            <a:r>
              <a:rPr lang="fa-IR" sz="2800" dirty="0">
                <a:solidFill>
                  <a:srgbClr val="8064A2">
                    <a:lumMod val="50000"/>
                  </a:srgbClr>
                </a:solidFill>
                <a:latin typeface="BNazanin"/>
                <a:cs typeface="B Koodak" panose="00000700000000000000" pitchFamily="2" charset="-78"/>
              </a:rPr>
              <a:t>خسارت قابل اسناد به بار آمده باشد (</a:t>
            </a:r>
            <a:r>
              <a:rPr lang="fa-IR" sz="2000" dirty="0">
                <a:solidFill>
                  <a:srgbClr val="8064A2">
                    <a:lumMod val="50000"/>
                  </a:srgbClr>
                </a:solidFill>
                <a:latin typeface="BNazanin"/>
                <a:cs typeface="B Koodak" panose="00000700000000000000" pitchFamily="2" charset="-78"/>
              </a:rPr>
              <a:t>ورود زيان</a:t>
            </a:r>
            <a:r>
              <a:rPr lang="fa-IR" sz="2800" dirty="0">
                <a:solidFill>
                  <a:srgbClr val="8064A2">
                    <a:lumMod val="50000"/>
                  </a:srgbClr>
                </a:solidFill>
                <a:latin typeface="BNazanin"/>
                <a:cs typeface="B Koodak" panose="00000700000000000000" pitchFamily="2" charset="-78"/>
              </a:rPr>
              <a:t>)  </a:t>
            </a:r>
          </a:p>
          <a:p>
            <a:pPr marL="457200" lvl="0" indent="-457200" algn="r" rtl="1">
              <a:buFont typeface="Wingdings" panose="05000000000000000000" pitchFamily="2" charset="2"/>
              <a:buChar char="ü"/>
            </a:pPr>
            <a:r>
              <a:rPr lang="fa-IR" sz="2800" dirty="0">
                <a:solidFill>
                  <a:srgbClr val="8064A2">
                    <a:lumMod val="50000"/>
                  </a:srgbClr>
                </a:solidFill>
                <a:latin typeface="BNazanin"/>
                <a:cs typeface="B Koodak" panose="00000700000000000000" pitchFamily="2" charset="-78"/>
              </a:rPr>
              <a:t>عدم اثبات تأثير عامل خارجي (</a:t>
            </a:r>
            <a:r>
              <a:rPr lang="fa-IR" sz="2000" dirty="0">
                <a:solidFill>
                  <a:srgbClr val="8064A2">
                    <a:lumMod val="50000"/>
                  </a:srgbClr>
                </a:solidFill>
                <a:latin typeface="BNazanin"/>
                <a:cs typeface="B Koodak" panose="00000700000000000000" pitchFamily="2" charset="-78"/>
              </a:rPr>
              <a:t>به عنوان مثال نقص </a:t>
            </a:r>
            <a:r>
              <a:rPr lang="fa-IR" sz="2000" dirty="0" err="1">
                <a:solidFill>
                  <a:srgbClr val="8064A2">
                    <a:lumMod val="50000"/>
                  </a:srgbClr>
                </a:solidFill>
                <a:latin typeface="BNazanin"/>
                <a:cs typeface="B Koodak" panose="00000700000000000000" pitchFamily="2" charset="-78"/>
              </a:rPr>
              <a:t>سيستم</a:t>
            </a:r>
            <a:r>
              <a:rPr lang="fa-IR" sz="2000" dirty="0">
                <a:solidFill>
                  <a:srgbClr val="8064A2">
                    <a:lumMod val="50000"/>
                  </a:srgbClr>
                </a:solidFill>
                <a:latin typeface="BNazanin"/>
                <a:cs typeface="B Koodak" panose="00000700000000000000" pitchFamily="2" charset="-78"/>
              </a:rPr>
              <a:t> شرکت </a:t>
            </a:r>
            <a:r>
              <a:rPr lang="fa-IR" sz="2000" dirty="0" err="1">
                <a:solidFill>
                  <a:srgbClr val="8064A2">
                    <a:lumMod val="50000"/>
                  </a:srgbClr>
                </a:solidFill>
                <a:latin typeface="BNazanin"/>
                <a:cs typeface="B Koodak" panose="00000700000000000000" pitchFamily="2" charset="-78"/>
              </a:rPr>
              <a:t>فراهم‌کننده</a:t>
            </a:r>
            <a:r>
              <a:rPr lang="fa-IR" sz="2000" dirty="0">
                <a:solidFill>
                  <a:srgbClr val="8064A2">
                    <a:lumMod val="50000"/>
                  </a:srgbClr>
                </a:solidFill>
                <a:latin typeface="BNazanin"/>
                <a:cs typeface="B Koodak" panose="00000700000000000000" pitchFamily="2" charset="-78"/>
              </a:rPr>
              <a:t> </a:t>
            </a:r>
            <a:r>
              <a:rPr lang="fa-IR" sz="2000" dirty="0" err="1">
                <a:solidFill>
                  <a:srgbClr val="8064A2">
                    <a:lumMod val="50000"/>
                  </a:srgbClr>
                </a:solidFill>
                <a:latin typeface="BNazanin"/>
                <a:cs typeface="B Koodak" panose="00000700000000000000" pitchFamily="2" charset="-78"/>
              </a:rPr>
              <a:t>زيرساخت</a:t>
            </a:r>
            <a:r>
              <a:rPr lang="fa-IR" sz="2000" dirty="0">
                <a:solidFill>
                  <a:srgbClr val="8064A2">
                    <a:lumMod val="50000"/>
                  </a:srgbClr>
                </a:solidFill>
                <a:latin typeface="BNazanin"/>
                <a:cs typeface="B Koodak" panose="00000700000000000000" pitchFamily="2" charset="-78"/>
              </a:rPr>
              <a:t> </a:t>
            </a:r>
            <a:r>
              <a:rPr lang="fa-IR" sz="2000" dirty="0" err="1">
                <a:solidFill>
                  <a:srgbClr val="8064A2">
                    <a:lumMod val="50000"/>
                  </a:srgbClr>
                </a:solidFill>
                <a:latin typeface="BNazanin"/>
                <a:cs typeface="B Koodak" panose="00000700000000000000" pitchFamily="2" charset="-78"/>
              </a:rPr>
              <a:t>اطلاعاتي</a:t>
            </a:r>
            <a:r>
              <a:rPr lang="fa-IR" sz="2000" dirty="0">
                <a:solidFill>
                  <a:srgbClr val="8064A2">
                    <a:lumMod val="50000"/>
                  </a:srgbClr>
                </a:solidFill>
                <a:latin typeface="BNazanin"/>
                <a:cs typeface="B Koodak" panose="00000700000000000000" pitchFamily="2" charset="-78"/>
              </a:rPr>
              <a:t> طرف قراداد با بانک</a:t>
            </a:r>
            <a:r>
              <a:rPr lang="fa-IR" sz="2600" dirty="0">
                <a:solidFill>
                  <a:srgbClr val="8064A2">
                    <a:lumMod val="50000"/>
                  </a:srgbClr>
                </a:solidFill>
                <a:latin typeface="BNazanin"/>
              </a:rPr>
              <a:t>)</a:t>
            </a:r>
          </a:p>
          <a:p>
            <a:pPr algn="r" rtl="1"/>
            <a:endParaRPr lang="fa-IR" sz="2800" dirty="0">
              <a:latin typeface="BNazanin"/>
            </a:endParaRPr>
          </a:p>
          <a:p>
            <a:pPr algn="r" rtl="1"/>
            <a:endParaRPr lang="fa-IR" sz="2800" dirty="0">
              <a:latin typeface="BNazanin"/>
            </a:endParaRPr>
          </a:p>
        </p:txBody>
      </p:sp>
    </p:spTree>
    <p:extLst>
      <p:ext uri="{BB962C8B-B14F-4D97-AF65-F5344CB8AC3E}">
        <p14:creationId xmlns:p14="http://schemas.microsoft.com/office/powerpoint/2010/main" val="1831840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مدني</a:t>
            </a:r>
            <a:endParaRPr lang="fa-IR" sz="2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115616" y="1052736"/>
            <a:ext cx="7776864" cy="5472608"/>
          </a:xfrm>
        </p:spPr>
        <p:txBody>
          <a:bodyPr>
            <a:normAutofit fontScale="85000" lnSpcReduction="20000"/>
          </a:bodyPr>
          <a:lstStyle/>
          <a:p>
            <a:pPr algn="r" rtl="1"/>
            <a:r>
              <a:rPr lang="fa-IR"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مسؤليت مدني و جبران خسارات:</a:t>
            </a:r>
          </a:p>
          <a:p>
            <a:pPr algn="r" rtl="1"/>
            <a:r>
              <a:rPr lang="fa-IR" sz="28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در مسؤليت‌هاي خارج از قرارداد</a:t>
            </a:r>
            <a:r>
              <a:rPr lang="fa-IR"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a:t>
            </a:r>
          </a:p>
          <a:p>
            <a:pPr algn="r" rtl="1"/>
            <a:endParaRPr lang="fa-IR"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endParaRPr>
          </a:p>
          <a:p>
            <a:pPr algn="justLow" rtl="1">
              <a:lnSpc>
                <a:spcPct val="160000"/>
              </a:lnSpc>
            </a:pPr>
            <a:r>
              <a:rPr lang="fa-IR" sz="3300" dirty="0">
                <a:solidFill>
                  <a:srgbClr val="1C33DE"/>
                </a:solidFill>
                <a:effectLst>
                  <a:glow rad="63500">
                    <a:schemeClr val="accent2">
                      <a:satMod val="175000"/>
                      <a:alpha val="40000"/>
                    </a:schemeClr>
                  </a:glow>
                </a:effectLst>
                <a:latin typeface="BNazanin"/>
                <a:cs typeface="B Koodak" panose="00000700000000000000" pitchFamily="2" charset="-78"/>
              </a:rPr>
              <a:t>قانون مدني </a:t>
            </a:r>
            <a:r>
              <a:rPr lang="fa-IR" dirty="0">
                <a:solidFill>
                  <a:schemeClr val="tx1"/>
                </a:solidFill>
                <a:effectLst>
                  <a:glow rad="63500">
                    <a:schemeClr val="accent2">
                      <a:satMod val="175000"/>
                      <a:alpha val="40000"/>
                    </a:schemeClr>
                  </a:glow>
                </a:effectLst>
                <a:latin typeface="BNazanin"/>
                <a:cs typeface="B Koodak" panose="00000700000000000000" pitchFamily="2" charset="-78"/>
              </a:rPr>
              <a:t>متأثر از موازين فقهي قواعد </a:t>
            </a:r>
            <a:r>
              <a:rPr lang="fa-IR" sz="2800" b="1" dirty="0">
                <a:solidFill>
                  <a:srgbClr val="FF0000"/>
                </a:solidFill>
                <a:effectLst>
                  <a:outerShdw blurRad="38100" dist="38100" dir="2700000" algn="tl">
                    <a:srgbClr val="000000">
                      <a:alpha val="43137"/>
                    </a:srgbClr>
                  </a:outerShdw>
                </a:effectLst>
                <a:latin typeface="BNazanin"/>
                <a:cs typeface="B Nazanin Outline" panose="00000400000000000000" pitchFamily="2" charset="-78"/>
              </a:rPr>
              <a:t>اتلاف</a:t>
            </a:r>
            <a:r>
              <a:rPr lang="fa-IR" dirty="0">
                <a:solidFill>
                  <a:schemeClr val="tx1"/>
                </a:solidFill>
                <a:effectLst>
                  <a:glow rad="63500">
                    <a:schemeClr val="accent2">
                      <a:satMod val="175000"/>
                      <a:alpha val="40000"/>
                    </a:schemeClr>
                  </a:glow>
                </a:effectLst>
                <a:latin typeface="BNazanin"/>
                <a:cs typeface="B Koodak" panose="00000700000000000000" pitchFamily="2" charset="-78"/>
              </a:rPr>
              <a:t> و </a:t>
            </a:r>
            <a:r>
              <a:rPr lang="fa-IR" sz="2800" b="1" dirty="0">
                <a:solidFill>
                  <a:srgbClr val="FF0000"/>
                </a:solidFill>
                <a:effectLst>
                  <a:outerShdw blurRad="38100" dist="38100" dir="2700000" algn="tl">
                    <a:srgbClr val="000000">
                      <a:alpha val="43137"/>
                    </a:srgbClr>
                  </a:outerShdw>
                </a:effectLst>
                <a:latin typeface="BNazanin"/>
                <a:cs typeface="B Nazanin Outline" panose="00000400000000000000" pitchFamily="2" charset="-78"/>
              </a:rPr>
              <a:t>تسبيب</a:t>
            </a:r>
            <a:r>
              <a:rPr lang="fa-IR" dirty="0">
                <a:solidFill>
                  <a:schemeClr val="tx1"/>
                </a:solidFill>
                <a:effectLst>
                  <a:glow rad="63500">
                    <a:schemeClr val="accent2">
                      <a:satMod val="175000"/>
                      <a:alpha val="40000"/>
                    </a:schemeClr>
                  </a:glow>
                </a:effectLst>
                <a:latin typeface="BNazanin"/>
                <a:cs typeface="B Koodak" panose="00000700000000000000" pitchFamily="2" charset="-78"/>
              </a:rPr>
              <a:t> را در </a:t>
            </a:r>
            <a:r>
              <a:rPr lang="fa-IR" u="sng" dirty="0">
                <a:solidFill>
                  <a:schemeClr val="tx1"/>
                </a:solidFill>
                <a:effectLst>
                  <a:glow rad="63500">
                    <a:schemeClr val="accent2">
                      <a:satMod val="175000"/>
                      <a:alpha val="40000"/>
                    </a:schemeClr>
                  </a:glow>
                </a:effectLst>
                <a:latin typeface="BNazanin"/>
                <a:cs typeface="B Koodak" panose="00000700000000000000" pitchFamily="2" charset="-78"/>
              </a:rPr>
              <a:t>مواد 328 و 332</a:t>
            </a:r>
            <a:r>
              <a:rPr lang="fa-IR" dirty="0">
                <a:solidFill>
                  <a:schemeClr val="tx1"/>
                </a:solidFill>
                <a:effectLst>
                  <a:glow rad="63500">
                    <a:schemeClr val="accent2">
                      <a:satMod val="175000"/>
                      <a:alpha val="40000"/>
                    </a:schemeClr>
                  </a:glow>
                </a:effectLst>
                <a:latin typeface="BNazanin"/>
                <a:cs typeface="B Koodak" panose="00000700000000000000" pitchFamily="2" charset="-78"/>
              </a:rPr>
              <a:t> در جبران زيان مطرح نموده است که در بانکداري نيز در مواردي از جمله اتلاف، نقص و آسيب به سيستم‌هاي نرم‌افزاري و اطلاعاتي تا حدودي قابل اعمال است.</a:t>
            </a:r>
          </a:p>
          <a:p>
            <a:pPr algn="justLow" rtl="1"/>
            <a:endParaRPr lang="fa-IR" dirty="0">
              <a:solidFill>
                <a:schemeClr val="tx1"/>
              </a:solidFill>
              <a:effectLst>
                <a:glow rad="63500">
                  <a:schemeClr val="accent2">
                    <a:satMod val="175000"/>
                    <a:alpha val="40000"/>
                  </a:schemeClr>
                </a:glow>
              </a:effectLst>
              <a:latin typeface="BNazanin"/>
              <a:cs typeface="B Koodak" panose="00000700000000000000" pitchFamily="2" charset="-78"/>
            </a:endParaRPr>
          </a:p>
          <a:p>
            <a:pPr algn="justLow" rtl="1"/>
            <a:r>
              <a:rPr lang="fa-IR" sz="2800" b="1" dirty="0">
                <a:solidFill>
                  <a:srgbClr val="FF0000"/>
                </a:solidFill>
                <a:effectLst>
                  <a:outerShdw blurRad="38100" dist="38100" dir="2700000" algn="tl">
                    <a:srgbClr val="000000">
                      <a:alpha val="43137"/>
                    </a:srgbClr>
                  </a:outerShdw>
                </a:effectLst>
                <a:latin typeface="BNazanin"/>
                <a:cs typeface="B Nazanin Outline" panose="00000400000000000000" pitchFamily="2" charset="-78"/>
              </a:rPr>
              <a:t>اتلاف : </a:t>
            </a:r>
            <a:r>
              <a:rPr lang="fa-IR" sz="2800" dirty="0">
                <a:solidFill>
                  <a:schemeClr val="tx2">
                    <a:lumMod val="50000"/>
                  </a:schemeClr>
                </a:solidFill>
                <a:latin typeface="BNazanin"/>
                <a:cs typeface="B Farnaz" panose="00000400000000000000" pitchFamily="2" charset="-78"/>
              </a:rPr>
              <a:t>اضرار مباشرتي و ضرورت اثبات ارکان مسؤليت بدون نياز به اثبات تقصير </a:t>
            </a:r>
          </a:p>
          <a:p>
            <a:pPr algn="r" rtl="1"/>
            <a:r>
              <a:rPr lang="fa-IR" sz="2800" b="1" dirty="0">
                <a:solidFill>
                  <a:srgbClr val="FF0000"/>
                </a:solidFill>
                <a:effectLst>
                  <a:outerShdw blurRad="38100" dist="38100" dir="2700000" algn="tl">
                    <a:srgbClr val="000000">
                      <a:alpha val="43137"/>
                    </a:srgbClr>
                  </a:outerShdw>
                </a:effectLst>
                <a:latin typeface="BNazanin"/>
                <a:cs typeface="B Nazanin Outline" panose="00000400000000000000" pitchFamily="2" charset="-78"/>
              </a:rPr>
              <a:t>تسبيب: </a:t>
            </a:r>
            <a:r>
              <a:rPr lang="fa-IR" sz="2800" dirty="0">
                <a:solidFill>
                  <a:schemeClr val="tx2">
                    <a:lumMod val="50000"/>
                  </a:schemeClr>
                </a:solidFill>
                <a:latin typeface="BNazanin"/>
                <a:cs typeface="B Farnaz" panose="00000400000000000000" pitchFamily="2" charset="-78"/>
              </a:rPr>
              <a:t>ورود زيان با واسطه و ضرورت احراز تقصير </a:t>
            </a:r>
            <a:r>
              <a:rPr lang="fa-IR" sz="2800" dirty="0">
                <a:latin typeface="BNazanin"/>
              </a:rPr>
              <a:t>(</a:t>
            </a:r>
            <a:r>
              <a:rPr lang="fa-IR" sz="1800" dirty="0">
                <a:solidFill>
                  <a:schemeClr val="tx2">
                    <a:lumMod val="50000"/>
                  </a:schemeClr>
                </a:solidFill>
                <a:latin typeface="BNazanin"/>
                <a:cs typeface="B Farnaz" panose="00000400000000000000" pitchFamily="2" charset="-78"/>
              </a:rPr>
              <a:t>مبتني بر معيار نوعي</a:t>
            </a:r>
            <a:r>
              <a:rPr lang="fa-IR" sz="2800" dirty="0">
                <a:latin typeface="BNazanin"/>
              </a:rPr>
              <a:t>)</a:t>
            </a:r>
          </a:p>
          <a:p>
            <a:pPr algn="r" rtl="1"/>
            <a:endParaRPr lang="fa-IR" sz="2800" dirty="0">
              <a:latin typeface="BNazanin"/>
            </a:endParaRPr>
          </a:p>
          <a:p>
            <a:pPr algn="r" rtl="1"/>
            <a:endParaRPr lang="fa-IR" sz="2800" dirty="0">
              <a:latin typeface="BNazanin"/>
            </a:endParaRPr>
          </a:p>
        </p:txBody>
      </p:sp>
    </p:spTree>
    <p:extLst>
      <p:ext uri="{BB962C8B-B14F-4D97-AF65-F5344CB8AC3E}">
        <p14:creationId xmlns:p14="http://schemas.microsoft.com/office/powerpoint/2010/main" val="1316178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7997" y="188640"/>
            <a:ext cx="7628384"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مدني</a:t>
            </a:r>
            <a:endParaRPr lang="fa-IR" sz="2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4" name="Subtitle 4"/>
          <p:cNvSpPr>
            <a:spLocks noGrp="1"/>
          </p:cNvSpPr>
          <p:nvPr>
            <p:ph type="subTitle" idx="1"/>
          </p:nvPr>
        </p:nvSpPr>
        <p:spPr>
          <a:xfrm>
            <a:off x="1117997" y="1124744"/>
            <a:ext cx="7628384" cy="5472608"/>
          </a:xfrm>
        </p:spPr>
        <p:txBody>
          <a:bodyPr>
            <a:normAutofit/>
          </a:bodyPr>
          <a:lstStyle/>
          <a:p>
            <a:pPr algn="r" rtl="1"/>
            <a:r>
              <a:rPr lang="fa-IR" sz="3000" dirty="0">
                <a:solidFill>
                  <a:srgbClr val="002060"/>
                </a:solidFill>
                <a:latin typeface="BNazanin"/>
                <a:cs typeface="B Titr" panose="00000700000000000000" pitchFamily="2" charset="-78"/>
              </a:rPr>
              <a:t>مسؤليت مدني و جبران خسارات</a:t>
            </a:r>
          </a:p>
          <a:p>
            <a:pPr algn="r" rtl="1"/>
            <a:r>
              <a:rPr lang="fa-IR" sz="28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در مسؤليت‌هاي خارج از قرارداد</a:t>
            </a:r>
            <a:r>
              <a:rPr lang="fa-IR"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a:t>
            </a:r>
          </a:p>
          <a:p>
            <a:pPr algn="r" rtl="1"/>
            <a:endParaRPr lang="fa-IR"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endParaRPr>
          </a:p>
          <a:p>
            <a:pPr algn="r" rtl="1"/>
            <a:r>
              <a:rPr lang="fa-IR" sz="2700" dirty="0">
                <a:solidFill>
                  <a:schemeClr val="tx1"/>
                </a:solidFill>
                <a:effectLst>
                  <a:glow rad="101600">
                    <a:schemeClr val="accent4">
                      <a:satMod val="175000"/>
                      <a:alpha val="40000"/>
                    </a:schemeClr>
                  </a:glow>
                </a:effectLst>
                <a:cs typeface="Farnaz" panose="00000500000000000000" pitchFamily="2" charset="-78"/>
              </a:rPr>
              <a:t>مطابق ماده نخست قانون مسؤليت مدني : </a:t>
            </a:r>
          </a:p>
          <a:p>
            <a:pPr algn="justLow" rtl="1"/>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هر کس بدون مجوز قانوني </a:t>
            </a:r>
            <a:r>
              <a:rPr lang="fa-IR" sz="3000" u="sng" dirty="0">
                <a:solidFill>
                  <a:schemeClr val="tx1"/>
                </a:solidFill>
                <a:effectLst>
                  <a:glow rad="63500">
                    <a:schemeClr val="accent2">
                      <a:satMod val="175000"/>
                      <a:alpha val="40000"/>
                    </a:schemeClr>
                  </a:glow>
                </a:effectLst>
                <a:latin typeface="BNazanin"/>
                <a:cs typeface="B Koodak" panose="00000700000000000000" pitchFamily="2" charset="-78"/>
              </a:rPr>
              <a:t>عمداً يا در نتيجه بي‌احتياطي </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به جان يا سلامتي يا مال يا آزادي يا حيثيت يا شهرت تجارتي يا به هر حق ديگر‌که به موجب قانون براي</a:t>
            </a:r>
            <a:b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b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افراد ايجاد گرديده لطمه‌اي وارد نمايد که موجب ضرر مادي يا معنوي ديگري شود مسئول جبران خسارت ناشي از عمل خود‌ مي‌باشد.</a:t>
            </a:r>
          </a:p>
          <a:p>
            <a:pPr algn="justLow" rtl="1"/>
            <a:r>
              <a:rPr lang="fa-IR" sz="2000" b="1" dirty="0">
                <a:solidFill>
                  <a:schemeClr val="tx1"/>
                </a:solidFill>
                <a:effectLst>
                  <a:outerShdw blurRad="38100" dist="38100" dir="2700000" algn="tl">
                    <a:srgbClr val="000000">
                      <a:alpha val="43137"/>
                    </a:srgbClr>
                  </a:outerShdw>
                </a:effectLst>
                <a:latin typeface="BNazanin"/>
                <a:cs typeface="B Nazanin Outline" panose="00000400000000000000" pitchFamily="2" charset="-78"/>
              </a:rPr>
              <a:t>         منطبق بر </a:t>
            </a:r>
            <a:r>
              <a:rPr lang="fa-IR" sz="2000" b="1" dirty="0">
                <a:solidFill>
                  <a:srgbClr val="FF0000"/>
                </a:solidFill>
                <a:effectLst>
                  <a:outerShdw blurRad="38100" dist="38100" dir="2700000" algn="tl">
                    <a:srgbClr val="000000">
                      <a:alpha val="43137"/>
                    </a:srgbClr>
                  </a:outerShdw>
                </a:effectLst>
                <a:latin typeface="BNazanin"/>
                <a:cs typeface="B Nazanin Outline" panose="00000400000000000000" pitchFamily="2" charset="-78"/>
              </a:rPr>
              <a:t>نظريه تقصير </a:t>
            </a:r>
            <a:r>
              <a:rPr lang="fa-IR" sz="2000" b="1" dirty="0">
                <a:solidFill>
                  <a:schemeClr val="tx1"/>
                </a:solidFill>
                <a:effectLst>
                  <a:outerShdw blurRad="38100" dist="38100" dir="2700000" algn="tl">
                    <a:srgbClr val="000000">
                      <a:alpha val="43137"/>
                    </a:srgbClr>
                  </a:outerShdw>
                </a:effectLst>
                <a:latin typeface="BNazanin"/>
                <a:cs typeface="B Nazanin Outline" panose="00000400000000000000" pitchFamily="2" charset="-78"/>
              </a:rPr>
              <a:t>و مقتبس از قانون تعهدات سوئيس</a:t>
            </a:r>
          </a:p>
        </p:txBody>
      </p:sp>
    </p:spTree>
    <p:extLst>
      <p:ext uri="{BB962C8B-B14F-4D97-AF65-F5344CB8AC3E}">
        <p14:creationId xmlns:p14="http://schemas.microsoft.com/office/powerpoint/2010/main" val="3821480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7997" y="188640"/>
            <a:ext cx="7628384"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مدني</a:t>
            </a:r>
            <a:endParaRPr lang="fa-IR" sz="2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4" name="Subtitle 4"/>
          <p:cNvSpPr>
            <a:spLocks noGrp="1"/>
          </p:cNvSpPr>
          <p:nvPr>
            <p:ph type="subTitle" idx="1"/>
          </p:nvPr>
        </p:nvSpPr>
        <p:spPr>
          <a:xfrm>
            <a:off x="1117997" y="1124744"/>
            <a:ext cx="7628384" cy="5472608"/>
          </a:xfrm>
        </p:spPr>
        <p:txBody>
          <a:bodyPr>
            <a:normAutofit fontScale="85000" lnSpcReduction="10000"/>
          </a:bodyPr>
          <a:lstStyle/>
          <a:p>
            <a:pPr algn="r" rtl="1"/>
            <a:r>
              <a:rPr lang="fa-IR" sz="3000" dirty="0">
                <a:solidFill>
                  <a:srgbClr val="002060"/>
                </a:solidFill>
                <a:latin typeface="BNazanin"/>
                <a:cs typeface="B Titr" panose="00000700000000000000" pitchFamily="2" charset="-78"/>
              </a:rPr>
              <a:t>مسؤليت مدني و جبران خسارات</a:t>
            </a:r>
          </a:p>
          <a:p>
            <a:pPr algn="r" rtl="1"/>
            <a:r>
              <a:rPr lang="fa-IR" sz="28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در مسؤليت‌هاي خارج از قرارداد</a:t>
            </a:r>
            <a:r>
              <a:rPr lang="fa-IR"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a:t>
            </a:r>
          </a:p>
          <a:p>
            <a:pPr algn="r" rtl="1"/>
            <a:endParaRPr lang="fa-IR" sz="3000" dirty="0">
              <a:solidFill>
                <a:srgbClr val="002060"/>
              </a:solidFill>
              <a:latin typeface="BNazanin"/>
              <a:cs typeface="B Titr" panose="00000700000000000000" pitchFamily="2" charset="-78"/>
            </a:endParaRPr>
          </a:p>
          <a:p>
            <a:pPr algn="r" rtl="1"/>
            <a:r>
              <a:rPr lang="fa-IR" sz="2700" dirty="0">
                <a:solidFill>
                  <a:schemeClr val="tx1"/>
                </a:solidFill>
                <a:effectLst>
                  <a:glow rad="101600">
                    <a:schemeClr val="accent4">
                      <a:satMod val="175000"/>
                      <a:alpha val="40000"/>
                    </a:schemeClr>
                  </a:glow>
                </a:effectLst>
                <a:cs typeface="Farnaz" panose="00000500000000000000" pitchFamily="2" charset="-78"/>
              </a:rPr>
              <a:t>مطابق ماده 11 قانون مسؤليت مدني : </a:t>
            </a:r>
          </a:p>
          <a:p>
            <a:pPr algn="justLow" rtl="1"/>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کارمندان دولت و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شهرداري‌ها</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و </a:t>
            </a:r>
            <a:r>
              <a:rPr lang="fa-IR" sz="3000" dirty="0">
                <a:solidFill>
                  <a:srgbClr val="FF0000"/>
                </a:solidFill>
                <a:effectLst>
                  <a:glow rad="63500">
                    <a:schemeClr val="accent2">
                      <a:satMod val="175000"/>
                      <a:alpha val="40000"/>
                    </a:schemeClr>
                  </a:glow>
                </a:effectLst>
                <a:latin typeface="BNazanin"/>
                <a:cs typeface="B Koodak" panose="00000700000000000000" pitchFamily="2" charset="-78"/>
              </a:rPr>
              <a:t>موسسات وابسته بانکها </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که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بمناسبت</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انجام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وظيفه</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عمداً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يا</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در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نتيجه</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بي‌احتياطي</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خساراتي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باشخاص</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‌وارد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نمايند</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شخصاً مسئول جبران خسارت وارد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ميباشند</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ولي</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هر گاه خسارات وارده مستند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بعمل</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آنان نبوده و مربوط به نقص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وسائل</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ادارات و ‌موسسات مزبور باشد در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اينصورت</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جبران خسارت بر عهده اداره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يا</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موسسه مربوطه است.</a:t>
            </a:r>
          </a:p>
          <a:p>
            <a:pPr algn="justLow" rtl="1"/>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ولي</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در مورد اعمال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حاکميت</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دولت هر گاه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اقداماتي</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که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بر‌حسب</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ضرورت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براي</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تامين</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منافع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اجتماعي</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طبق قانون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بعمل</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آيد</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و موجب ضرر </a:t>
            </a:r>
            <a:r>
              <a:rPr lang="fa-IR" sz="3000" dirty="0" err="1">
                <a:solidFill>
                  <a:schemeClr val="tx1"/>
                </a:solidFill>
                <a:effectLst>
                  <a:glow rad="63500">
                    <a:schemeClr val="accent2">
                      <a:satMod val="175000"/>
                      <a:alpha val="40000"/>
                    </a:schemeClr>
                  </a:glow>
                </a:effectLst>
                <a:latin typeface="BNazanin"/>
                <a:cs typeface="B Koodak" panose="00000700000000000000" pitchFamily="2" charset="-78"/>
              </a:rPr>
              <a:t>ديگري</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 شود دولت مجبور به پرداخت خسارات نخواهد بود.</a:t>
            </a:r>
          </a:p>
          <a:p>
            <a:pPr algn="justLow" rtl="1"/>
            <a:r>
              <a:rPr lang="fa-IR" sz="2000" b="1" dirty="0">
                <a:solidFill>
                  <a:schemeClr val="tx1"/>
                </a:solidFill>
                <a:effectLst>
                  <a:outerShdw blurRad="38100" dist="38100" dir="2700000" algn="tl">
                    <a:srgbClr val="000000">
                      <a:alpha val="43137"/>
                    </a:srgbClr>
                  </a:outerShdw>
                </a:effectLst>
                <a:latin typeface="BNazanin"/>
                <a:cs typeface="B Nazanin Outline" panose="00000400000000000000" pitchFamily="2" charset="-78"/>
              </a:rPr>
              <a:t>         </a:t>
            </a:r>
          </a:p>
        </p:txBody>
      </p:sp>
    </p:spTree>
    <p:extLst>
      <p:ext uri="{BB962C8B-B14F-4D97-AF65-F5344CB8AC3E}">
        <p14:creationId xmlns:p14="http://schemas.microsoft.com/office/powerpoint/2010/main" val="41198374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1124744"/>
            <a:ext cx="7772400" cy="5400600"/>
          </a:xfrm>
        </p:spPr>
        <p:txBody>
          <a:bodyPr>
            <a:normAutofit fontScale="92500" lnSpcReduction="10000"/>
          </a:bodyPr>
          <a:lstStyle/>
          <a:p>
            <a:pPr algn="r" rtl="1"/>
            <a:r>
              <a:rPr lang="fa-IR" sz="3000" dirty="0">
                <a:solidFill>
                  <a:srgbClr val="002060"/>
                </a:solidFill>
                <a:latin typeface="BNazanin"/>
                <a:cs typeface="B Titr" panose="00000700000000000000" pitchFamily="2" charset="-78"/>
              </a:rPr>
              <a:t>مسؤليت مدني و جبران خسارات:</a:t>
            </a:r>
          </a:p>
          <a:p>
            <a:pPr lvl="0" algn="r" rtl="1"/>
            <a:endParaRPr lang="fa-IR" dirty="0">
              <a:solidFill>
                <a:prstClr val="black">
                  <a:tint val="75000"/>
                </a:prstClr>
              </a:solidFill>
              <a:latin typeface="BNazanin"/>
            </a:endParaRPr>
          </a:p>
          <a:p>
            <a:pPr lvl="0" algn="justLow" rtl="1"/>
            <a:r>
              <a:rPr lang="fa-IR" sz="2800" dirty="0">
                <a:solidFill>
                  <a:schemeClr val="tx1"/>
                </a:solidFill>
                <a:effectLst>
                  <a:glow rad="101600">
                    <a:schemeClr val="accent4">
                      <a:satMod val="175000"/>
                      <a:alpha val="40000"/>
                    </a:schemeClr>
                  </a:glow>
                </a:effectLst>
                <a:cs typeface="Titr" panose="00000700000000000000" pitchFamily="2" charset="-78"/>
              </a:rPr>
              <a:t>در ماده (12) قانون مسؤليت مدني، نظريه تقصير در مورد اشخاص تابع قانون کار </a:t>
            </a:r>
            <a:r>
              <a:rPr lang="fa-IR" sz="2200" u="sng" dirty="0">
                <a:solidFill>
                  <a:schemeClr val="tx1"/>
                </a:solidFill>
                <a:effectLst>
                  <a:glow rad="63500">
                    <a:schemeClr val="accent4">
                      <a:satMod val="175000"/>
                      <a:alpha val="40000"/>
                    </a:schemeClr>
                  </a:glow>
                </a:effectLst>
                <a:cs typeface="Titr" panose="00000700000000000000" pitchFamily="2" charset="-78"/>
              </a:rPr>
              <a:t>(عمدتاً ناظر بر مؤسسات اعتباري خصوصي</a:t>
            </a:r>
            <a:r>
              <a:rPr lang="fa-IR" sz="2800" dirty="0">
                <a:solidFill>
                  <a:schemeClr val="tx1"/>
                </a:solidFill>
                <a:effectLst>
                  <a:glow rad="63500">
                    <a:schemeClr val="accent4">
                      <a:satMod val="175000"/>
                      <a:alpha val="40000"/>
                    </a:schemeClr>
                  </a:glow>
                </a:effectLst>
                <a:cs typeface="Titr" panose="00000700000000000000" pitchFamily="2" charset="-78"/>
              </a:rPr>
              <a:t>) </a:t>
            </a:r>
            <a:r>
              <a:rPr lang="fa-IR" sz="2800" dirty="0">
                <a:solidFill>
                  <a:schemeClr val="tx1"/>
                </a:solidFill>
                <a:effectLst>
                  <a:glow rad="101600">
                    <a:schemeClr val="accent4">
                      <a:satMod val="175000"/>
                      <a:alpha val="40000"/>
                    </a:schemeClr>
                  </a:glow>
                </a:effectLst>
                <a:cs typeface="Titr" panose="00000700000000000000" pitchFamily="2" charset="-78"/>
              </a:rPr>
              <a:t>تا حدودي تعديل شده است.</a:t>
            </a:r>
            <a:r>
              <a:rPr lang="en-US" sz="2800" dirty="0">
                <a:solidFill>
                  <a:schemeClr val="tx1"/>
                </a:solidFill>
                <a:effectLst>
                  <a:glow rad="101600">
                    <a:schemeClr val="accent4">
                      <a:satMod val="175000"/>
                      <a:alpha val="40000"/>
                    </a:schemeClr>
                  </a:glow>
                </a:effectLst>
                <a:cs typeface="Titr" panose="00000700000000000000" pitchFamily="2" charset="-78"/>
              </a:rPr>
              <a:t>    </a:t>
            </a:r>
            <a:r>
              <a:rPr lang="fa-IR" sz="2800" dirty="0">
                <a:solidFill>
                  <a:schemeClr val="tx1"/>
                </a:solidFill>
                <a:effectLst>
                  <a:glow rad="101600">
                    <a:schemeClr val="accent4">
                      <a:satMod val="175000"/>
                      <a:alpha val="40000"/>
                    </a:schemeClr>
                  </a:glow>
                </a:effectLst>
                <a:cs typeface="Titr" panose="00000700000000000000" pitchFamily="2" charset="-78"/>
              </a:rPr>
              <a:t>     </a:t>
            </a:r>
            <a:r>
              <a:rPr lang="fa-IR" sz="2800" dirty="0">
                <a:solidFill>
                  <a:srgbClr val="FF0000"/>
                </a:solidFill>
                <a:effectLst>
                  <a:glow rad="101600">
                    <a:schemeClr val="accent4">
                      <a:satMod val="175000"/>
                      <a:alpha val="40000"/>
                    </a:schemeClr>
                  </a:glow>
                </a:effectLst>
                <a:cs typeface="B Mashhad" panose="00000400000000000000" pitchFamily="2" charset="-78"/>
              </a:rPr>
              <a:t>(</a:t>
            </a:r>
            <a:r>
              <a:rPr lang="fa-IR" sz="2800" dirty="0" err="1">
                <a:solidFill>
                  <a:srgbClr val="FF0000"/>
                </a:solidFill>
                <a:effectLst>
                  <a:glow rad="101600">
                    <a:schemeClr val="accent4">
                      <a:satMod val="175000"/>
                      <a:alpha val="40000"/>
                    </a:schemeClr>
                  </a:glow>
                </a:effectLst>
                <a:cs typeface="B Mashhad" panose="00000400000000000000" pitchFamily="2" charset="-78"/>
              </a:rPr>
              <a:t>مبتني</a:t>
            </a:r>
            <a:r>
              <a:rPr lang="fa-IR" sz="2800" dirty="0">
                <a:solidFill>
                  <a:srgbClr val="FF0000"/>
                </a:solidFill>
                <a:effectLst>
                  <a:glow rad="101600">
                    <a:schemeClr val="accent4">
                      <a:satMod val="175000"/>
                      <a:alpha val="40000"/>
                    </a:schemeClr>
                  </a:glow>
                </a:effectLst>
                <a:cs typeface="B Mashhad" panose="00000400000000000000" pitchFamily="2" charset="-78"/>
              </a:rPr>
              <a:t> بر فرض </a:t>
            </a:r>
            <a:r>
              <a:rPr lang="fa-IR" sz="2800" dirty="0" err="1">
                <a:solidFill>
                  <a:srgbClr val="FF0000"/>
                </a:solidFill>
                <a:effectLst>
                  <a:glow rad="101600">
                    <a:schemeClr val="accent4">
                      <a:satMod val="175000"/>
                      <a:alpha val="40000"/>
                    </a:schemeClr>
                  </a:glow>
                </a:effectLst>
                <a:cs typeface="B Mashhad" panose="00000400000000000000" pitchFamily="2" charset="-78"/>
              </a:rPr>
              <a:t>تقصير</a:t>
            </a:r>
            <a:r>
              <a:rPr lang="fa-IR" sz="2800" dirty="0">
                <a:solidFill>
                  <a:srgbClr val="FF0000"/>
                </a:solidFill>
                <a:effectLst>
                  <a:glow rad="101600">
                    <a:schemeClr val="accent4">
                      <a:satMod val="175000"/>
                      <a:alpha val="40000"/>
                    </a:schemeClr>
                  </a:glow>
                </a:effectLst>
                <a:cs typeface="B Mashhad" panose="00000400000000000000" pitchFamily="2" charset="-78"/>
              </a:rPr>
              <a:t>)</a:t>
            </a:r>
          </a:p>
          <a:p>
            <a:pPr lvl="0" algn="justLow" rtl="1"/>
            <a:r>
              <a:rPr lang="fa-IR" sz="2800" dirty="0" err="1">
                <a:solidFill>
                  <a:schemeClr val="tx1"/>
                </a:solidFill>
                <a:effectLst>
                  <a:glow rad="63500">
                    <a:schemeClr val="accent2">
                      <a:satMod val="175000"/>
                      <a:alpha val="40000"/>
                    </a:schemeClr>
                  </a:glow>
                </a:effectLst>
                <a:latin typeface="BNazanin"/>
                <a:cs typeface="B Koodak" panose="00000700000000000000" pitchFamily="2" charset="-78"/>
              </a:rPr>
              <a:t>کارفرمايانى</a:t>
            </a:r>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 که </a:t>
            </a:r>
            <a:r>
              <a:rPr lang="fa-IR" sz="2800" u="sng" dirty="0">
                <a:solidFill>
                  <a:schemeClr val="tx1"/>
                </a:solidFill>
                <a:effectLst>
                  <a:glow rad="63500">
                    <a:schemeClr val="accent2">
                      <a:satMod val="175000"/>
                      <a:alpha val="40000"/>
                    </a:schemeClr>
                  </a:glow>
                </a:effectLst>
                <a:latin typeface="BNazanin"/>
                <a:cs typeface="B Koodak" panose="00000700000000000000" pitchFamily="2" charset="-78"/>
              </a:rPr>
              <a:t>مشمول قانون کار </a:t>
            </a:r>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هستند مسئول جبران خساراتى مي‌باشند که از طرف کارکنان ادارى و يا کارگران آنان در حين انجام کار يا به مناسبت آن وارده شده است مگر اينکه محرز شود تمام احتياط‌هايى که اوضاع و احوال قضيه ايجاب مي‌نموده به عمل آورده يا اينکه اگر احتياط‌هاي مزبور را به عمل مي‌آوردند باز هم جلوگيرى از ورود زيان مقدور نمي‌بود کارفرما مي‌تواند به واردکننده خسارت در صورتى که مطابق قانون مسئول شناخته شود مراجعه </a:t>
            </a:r>
            <a:r>
              <a:rPr lang="fa-IR" sz="2800" dirty="0" err="1">
                <a:solidFill>
                  <a:schemeClr val="tx1"/>
                </a:solidFill>
                <a:effectLst>
                  <a:glow rad="63500">
                    <a:schemeClr val="accent2">
                      <a:satMod val="175000"/>
                      <a:alpha val="40000"/>
                    </a:schemeClr>
                  </a:glow>
                </a:effectLst>
                <a:latin typeface="BNazanin"/>
                <a:cs typeface="B Koodak" panose="00000700000000000000" pitchFamily="2" charset="-78"/>
              </a:rPr>
              <a:t>نمايد</a:t>
            </a:r>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a:t>
            </a:r>
          </a:p>
          <a:p>
            <a:pPr lvl="0" algn="justLow" rtl="1"/>
            <a:r>
              <a:rPr lang="en-US" sz="2800" dirty="0">
                <a:solidFill>
                  <a:schemeClr val="accent6">
                    <a:lumMod val="50000"/>
                  </a:schemeClr>
                </a:solidFill>
                <a:effectLst>
                  <a:glow rad="63500">
                    <a:schemeClr val="accent2">
                      <a:satMod val="175000"/>
                      <a:alpha val="40000"/>
                    </a:schemeClr>
                  </a:glow>
                </a:effectLst>
                <a:highlight>
                  <a:srgbClr val="FFFF00"/>
                </a:highlight>
                <a:latin typeface="BNazanin"/>
                <a:cs typeface="B Koodak" panose="00000700000000000000" pitchFamily="2" charset="-78"/>
              </a:rPr>
              <a:t> </a:t>
            </a:r>
            <a:r>
              <a:rPr lang="en-US" sz="2800" dirty="0">
                <a:solidFill>
                  <a:schemeClr val="accent6">
                    <a:lumMod val="50000"/>
                  </a:schemeClr>
                </a:solidFill>
                <a:effectLst>
                  <a:glow rad="63500">
                    <a:schemeClr val="accent2">
                      <a:satMod val="175000"/>
                      <a:alpha val="40000"/>
                    </a:schemeClr>
                  </a:glow>
                </a:effectLst>
                <a:latin typeface="BNazanin"/>
                <a:cs typeface="B Koodak" panose="00000700000000000000" pitchFamily="2" charset="-78"/>
              </a:rPr>
              <a:t>                              </a:t>
            </a:r>
            <a:r>
              <a:rPr lang="fa-IR" sz="2800" dirty="0">
                <a:solidFill>
                  <a:schemeClr val="accent6">
                    <a:lumMod val="50000"/>
                  </a:schemeClr>
                </a:solidFill>
                <a:effectLst>
                  <a:glow rad="63500">
                    <a:schemeClr val="accent2">
                      <a:satMod val="175000"/>
                      <a:alpha val="40000"/>
                    </a:schemeClr>
                  </a:glow>
                </a:effectLst>
                <a:highlight>
                  <a:srgbClr val="FFFF00"/>
                </a:highlight>
                <a:latin typeface="BNazanin"/>
                <a:cs typeface="B Koodak" panose="00000700000000000000" pitchFamily="2" charset="-78"/>
              </a:rPr>
              <a:t>ضرورت اثبات قوه قاهره</a:t>
            </a:r>
          </a:p>
        </p:txBody>
      </p:sp>
    </p:spTree>
    <p:extLst>
      <p:ext uri="{BB962C8B-B14F-4D97-AF65-F5344CB8AC3E}">
        <p14:creationId xmlns:p14="http://schemas.microsoft.com/office/powerpoint/2010/main" val="4036448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endParaRPr>
          </a:p>
        </p:txBody>
      </p:sp>
      <p:sp>
        <p:nvSpPr>
          <p:cNvPr id="5" name="Subtitle 4"/>
          <p:cNvSpPr>
            <a:spLocks noGrp="1"/>
          </p:cNvSpPr>
          <p:nvPr>
            <p:ph type="subTitle" idx="1"/>
          </p:nvPr>
        </p:nvSpPr>
        <p:spPr>
          <a:xfrm>
            <a:off x="1043608" y="1052736"/>
            <a:ext cx="7772400" cy="5472608"/>
          </a:xfrm>
        </p:spPr>
        <p:txBody>
          <a:bodyPr>
            <a:normAutofit/>
          </a:bodyPr>
          <a:lstStyle/>
          <a:p>
            <a:pPr algn="r" rtl="1"/>
            <a:r>
              <a:rPr lang="fa-IR"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مسؤليت </a:t>
            </a:r>
            <a:r>
              <a:rPr lang="fa-IR" b="1" dirty="0" err="1">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مدني</a:t>
            </a:r>
            <a:r>
              <a:rPr lang="fa-IR"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 و جبران خسارات:</a:t>
            </a:r>
          </a:p>
          <a:p>
            <a:pPr algn="r" rtl="1"/>
            <a:endParaRPr lang="fa-IR"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endParaRPr>
          </a:p>
          <a:p>
            <a:pPr algn="r" rtl="1"/>
            <a:r>
              <a:rPr lang="fa-IR" sz="4400" b="0" i="0" u="none" strike="noStrike" baseline="0" dirty="0">
                <a:solidFill>
                  <a:srgbClr val="FF0000"/>
                </a:solidFill>
                <a:cs typeface="B Aseman" panose="00000400000000000000" pitchFamily="2" charset="-78"/>
              </a:rPr>
              <a:t>          ماده 135 لایحه اصلاحی قانون تجارت</a:t>
            </a:r>
            <a:r>
              <a:rPr lang="fa-IR" sz="4400" b="1" i="0" u="none" strike="noStrike" baseline="0" dirty="0">
                <a:solidFill>
                  <a:srgbClr val="FF0000"/>
                </a:solidFill>
                <a:cs typeface="B Aseman" panose="00000400000000000000" pitchFamily="2" charset="-78"/>
              </a:rPr>
              <a:t> </a:t>
            </a:r>
            <a:r>
              <a:rPr lang="fa-IR" sz="3200" b="1" i="0" u="none" strike="noStrike" baseline="0" dirty="0">
                <a:solidFill>
                  <a:srgbClr val="FF0000"/>
                </a:solidFill>
                <a:cs typeface="B Lotus" panose="00000400000000000000" pitchFamily="2" charset="-78"/>
              </a:rPr>
              <a:t>: </a:t>
            </a:r>
          </a:p>
          <a:p>
            <a:pPr algn="r" rtl="1"/>
            <a:r>
              <a:rPr lang="fa-IR" sz="3200" b="0" i="0" u="none" strike="noStrike" baseline="0" dirty="0">
                <a:cs typeface="B Lotus" panose="00000400000000000000" pitchFamily="2" charset="-78"/>
              </a:rPr>
              <a:t>             </a:t>
            </a:r>
            <a:r>
              <a:rPr lang="fa-IR" sz="2800" b="0" i="0" u="none" strike="noStrike" baseline="0" dirty="0">
                <a:solidFill>
                  <a:srgbClr val="002060"/>
                </a:solidFill>
                <a:cs typeface="B Mah" panose="00000400000000000000" pitchFamily="2" charset="-78"/>
              </a:rPr>
              <a:t>بانک به عنوان شرکت + بانک به عنوان تاجر</a:t>
            </a:r>
          </a:p>
          <a:p>
            <a:pPr algn="justLow" rtl="1"/>
            <a:r>
              <a:rPr lang="fa-IR" dirty="0">
                <a:solidFill>
                  <a:srgbClr val="00206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اقدامات </a:t>
            </a:r>
            <a:r>
              <a:rPr lang="fa-IR" u="sng" dirty="0">
                <a:solidFill>
                  <a:srgbClr val="C0000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مدیران و مدیرعامل شرکت </a:t>
            </a:r>
            <a:r>
              <a:rPr lang="fa-IR" dirty="0">
                <a:solidFill>
                  <a:srgbClr val="00206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در مقابل اشخاص ثالث نافذ و معتبر است و </a:t>
            </a:r>
            <a:r>
              <a:rPr lang="fa-IR" dirty="0" err="1">
                <a:solidFill>
                  <a:srgbClr val="00206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نمی‌توان</a:t>
            </a:r>
            <a:r>
              <a:rPr lang="fa-IR" dirty="0">
                <a:solidFill>
                  <a:srgbClr val="00206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 به عذر عدم اجرای تشریفات مربوط به طرز انتخاب آنها اعمال و اقدامات آنان را غیر </a:t>
            </a:r>
            <a:r>
              <a:rPr lang="fa-IR" dirty="0" err="1">
                <a:solidFill>
                  <a:srgbClr val="00206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معتبردانست</a:t>
            </a:r>
            <a:r>
              <a:rPr lang="fa-IR" dirty="0">
                <a:solidFill>
                  <a:srgbClr val="00206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a:t>
            </a:r>
          </a:p>
          <a:p>
            <a:pPr algn="r" rtl="1"/>
            <a:endParaRPr lang="fa-IR" sz="2800" dirty="0">
              <a:solidFill>
                <a:srgbClr val="110300"/>
              </a:solidFill>
              <a:latin typeface="sahel"/>
              <a:ea typeface="Arial Unicode MS" panose="020B0604020202020204" pitchFamily="34" charset="-128"/>
              <a:cs typeface="Arial Unicode MS" panose="020B0604020202020204" pitchFamily="34" charset="-128"/>
            </a:endParaRPr>
          </a:p>
          <a:p>
            <a:pPr marL="457200" indent="-457200" algn="justLow" rtl="1">
              <a:buFont typeface="Wingdings" panose="05000000000000000000" pitchFamily="2" charset="2"/>
              <a:buChar char="ü"/>
            </a:pPr>
            <a:endParaRPr lang="fa-IR" sz="2800" dirty="0">
              <a:latin typeface="Arial Unicode MS" panose="020B0604020202020204" pitchFamily="34" charset="-128"/>
              <a:ea typeface="Arial Unicode MS" panose="020B0604020202020204" pitchFamily="34" charset="-128"/>
              <a:cs typeface="Farnaz" panose="00000500000000000000" pitchFamily="2" charset="-78"/>
            </a:endParaRPr>
          </a:p>
        </p:txBody>
      </p:sp>
    </p:spTree>
    <p:extLst>
      <p:ext uri="{BB962C8B-B14F-4D97-AF65-F5344CB8AC3E}">
        <p14:creationId xmlns:p14="http://schemas.microsoft.com/office/powerpoint/2010/main" val="42710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6" name="Subtitle 15"/>
          <p:cNvSpPr>
            <a:spLocks noGrp="1"/>
          </p:cNvSpPr>
          <p:nvPr>
            <p:ph type="subTitle" idx="1"/>
          </p:nvPr>
        </p:nvSpPr>
        <p:spPr>
          <a:xfrm>
            <a:off x="1371600" y="1052736"/>
            <a:ext cx="6872808" cy="5112568"/>
          </a:xfrm>
        </p:spPr>
        <p:style>
          <a:lnRef idx="1">
            <a:schemeClr val="accent1"/>
          </a:lnRef>
          <a:fillRef idx="2">
            <a:schemeClr val="accent1"/>
          </a:fillRef>
          <a:effectRef idx="1">
            <a:schemeClr val="accent1"/>
          </a:effectRef>
          <a:fontRef idx="minor">
            <a:schemeClr val="dk1"/>
          </a:fontRef>
        </p:style>
        <p:txBody>
          <a:bodyPr>
            <a:normAutofit/>
          </a:bodyPr>
          <a:lstStyle/>
          <a:p>
            <a:endParaRPr lang="fa-IR" sz="5400" b="1" dirty="0">
              <a:cs typeface="Andalus" panose="02010000000000000000" pitchFamily="2" charset="-7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2312876"/>
            <a:ext cx="5688632" cy="252028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endParaRPr>
          </a:p>
        </p:txBody>
      </p:sp>
      <p:sp>
        <p:nvSpPr>
          <p:cNvPr id="5" name="Subtitle 4"/>
          <p:cNvSpPr>
            <a:spLocks noGrp="1"/>
          </p:cNvSpPr>
          <p:nvPr>
            <p:ph type="subTitle" idx="1"/>
          </p:nvPr>
        </p:nvSpPr>
        <p:spPr>
          <a:xfrm>
            <a:off x="1043608" y="1052736"/>
            <a:ext cx="7772400" cy="5472608"/>
          </a:xfrm>
        </p:spPr>
        <p:txBody>
          <a:bodyPr>
            <a:normAutofit fontScale="62500" lnSpcReduction="20000"/>
          </a:bodyPr>
          <a:lstStyle/>
          <a:p>
            <a:pPr algn="r" rtl="1"/>
            <a:r>
              <a:rPr lang="fa-IR" sz="4100"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مسؤليت </a:t>
            </a:r>
            <a:r>
              <a:rPr lang="fa-IR" sz="4100" b="1" dirty="0" err="1">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مدني</a:t>
            </a:r>
            <a:r>
              <a:rPr lang="fa-IR" sz="4100"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 و جبران خسارات:</a:t>
            </a:r>
          </a:p>
          <a:p>
            <a:pPr algn="r" rtl="1"/>
            <a:endParaRPr lang="fa-IR"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endParaRPr>
          </a:p>
          <a:p>
            <a:pPr rtl="1"/>
            <a:r>
              <a:rPr lang="fa-IR" dirty="0">
                <a:solidFill>
                  <a:srgbClr val="110300"/>
                </a:solidFill>
                <a:latin typeface="sahel"/>
              </a:rPr>
              <a:t> </a:t>
            </a:r>
            <a:r>
              <a:rPr lang="fa-IR" sz="3600" dirty="0">
                <a:solidFill>
                  <a:srgbClr val="110300"/>
                </a:solidFill>
                <a:latin typeface="sahel"/>
              </a:rPr>
              <a:t>     </a:t>
            </a:r>
            <a:r>
              <a:rPr lang="fa-IR" sz="3600" dirty="0">
                <a:solidFill>
                  <a:schemeClr val="tx1"/>
                </a:solidFill>
                <a:effectLst>
                  <a:glow rad="101600">
                    <a:schemeClr val="accent4">
                      <a:satMod val="175000"/>
                      <a:alpha val="40000"/>
                    </a:schemeClr>
                  </a:glow>
                </a:effectLst>
                <a:cs typeface="Farnaz" panose="00000500000000000000" pitchFamily="2" charset="-78"/>
              </a:rPr>
              <a:t>بند «ج» ماده ۳۵ قانون </a:t>
            </a:r>
            <a:r>
              <a:rPr lang="fa-IR" sz="3600" dirty="0" err="1">
                <a:solidFill>
                  <a:schemeClr val="tx1"/>
                </a:solidFill>
                <a:effectLst>
                  <a:glow rad="101600">
                    <a:schemeClr val="accent4">
                      <a:satMod val="175000"/>
                      <a:alpha val="40000"/>
                    </a:schemeClr>
                  </a:glow>
                </a:effectLst>
                <a:cs typeface="Farnaz" panose="00000500000000000000" pitchFamily="2" charset="-78"/>
              </a:rPr>
              <a:t>پولي</a:t>
            </a:r>
            <a:r>
              <a:rPr lang="fa-IR" sz="3600" dirty="0">
                <a:solidFill>
                  <a:schemeClr val="tx1"/>
                </a:solidFill>
                <a:effectLst>
                  <a:glow rad="101600">
                    <a:schemeClr val="accent4">
                      <a:satMod val="175000"/>
                      <a:alpha val="40000"/>
                    </a:schemeClr>
                  </a:glow>
                </a:effectLst>
                <a:cs typeface="Farnaz" panose="00000500000000000000" pitchFamily="2" charset="-78"/>
              </a:rPr>
              <a:t> و </a:t>
            </a:r>
            <a:r>
              <a:rPr lang="fa-IR" sz="3600" dirty="0" err="1">
                <a:solidFill>
                  <a:schemeClr val="tx1"/>
                </a:solidFill>
                <a:effectLst>
                  <a:glow rad="101600">
                    <a:schemeClr val="accent4">
                      <a:satMod val="175000"/>
                      <a:alpha val="40000"/>
                    </a:schemeClr>
                  </a:glow>
                </a:effectLst>
                <a:cs typeface="Farnaz" panose="00000500000000000000" pitchFamily="2" charset="-78"/>
              </a:rPr>
              <a:t>بانکي</a:t>
            </a:r>
            <a:r>
              <a:rPr lang="fa-IR" sz="3600" dirty="0">
                <a:solidFill>
                  <a:schemeClr val="tx1"/>
                </a:solidFill>
                <a:effectLst>
                  <a:glow rad="101600">
                    <a:schemeClr val="accent4">
                      <a:satMod val="175000"/>
                      <a:alpha val="40000"/>
                    </a:schemeClr>
                  </a:glow>
                </a:effectLst>
                <a:cs typeface="Farnaz" panose="00000500000000000000" pitchFamily="2" charset="-78"/>
              </a:rPr>
              <a:t> کشور              </a:t>
            </a:r>
            <a:endParaRPr lang="en-US" sz="3600" dirty="0">
              <a:solidFill>
                <a:schemeClr val="tx1"/>
              </a:solidFill>
              <a:effectLst>
                <a:glow rad="101600">
                  <a:schemeClr val="accent4">
                    <a:satMod val="175000"/>
                    <a:alpha val="40000"/>
                  </a:schemeClr>
                </a:glow>
              </a:effectLst>
              <a:cs typeface="Farnaz" panose="00000500000000000000" pitchFamily="2" charset="-78"/>
            </a:endParaRPr>
          </a:p>
          <a:p>
            <a:pPr rtl="1"/>
            <a:r>
              <a:rPr lang="fa-IR" sz="3600" dirty="0">
                <a:solidFill>
                  <a:schemeClr val="tx1"/>
                </a:solidFill>
                <a:effectLst>
                  <a:glow rad="101600">
                    <a:schemeClr val="accent4">
                      <a:satMod val="175000"/>
                      <a:alpha val="40000"/>
                    </a:schemeClr>
                  </a:glow>
                </a:effectLst>
                <a:cs typeface="Farnaz" panose="00000500000000000000" pitchFamily="2" charset="-78"/>
              </a:rPr>
              <a:t>     </a:t>
            </a:r>
            <a:r>
              <a:rPr lang="fa-IR" sz="3100" dirty="0">
                <a:solidFill>
                  <a:schemeClr val="tx1"/>
                </a:solidFill>
                <a:effectLst/>
                <a:cs typeface="Farnaz" panose="00000500000000000000" pitchFamily="2" charset="-78"/>
              </a:rPr>
              <a:t>«</a:t>
            </a:r>
            <a:r>
              <a:rPr lang="fa-IR" sz="3100" dirty="0" err="1">
                <a:solidFill>
                  <a:schemeClr val="tx1"/>
                </a:solidFill>
                <a:effectLst/>
                <a:cs typeface="Farnaz" panose="00000500000000000000" pitchFamily="2" charset="-78"/>
              </a:rPr>
              <a:t>مبتني</a:t>
            </a:r>
            <a:r>
              <a:rPr lang="fa-IR" sz="3100" dirty="0">
                <a:solidFill>
                  <a:schemeClr val="tx1"/>
                </a:solidFill>
                <a:effectLst/>
                <a:cs typeface="Farnaz" panose="00000500000000000000" pitchFamily="2" charset="-78"/>
              </a:rPr>
              <a:t> بر </a:t>
            </a:r>
            <a:r>
              <a:rPr lang="fa-IR" sz="3100" dirty="0" err="1">
                <a:solidFill>
                  <a:schemeClr val="tx1"/>
                </a:solidFill>
                <a:effectLst/>
                <a:cs typeface="Farnaz" panose="00000500000000000000" pitchFamily="2" charset="-78"/>
              </a:rPr>
              <a:t>نظريه</a:t>
            </a:r>
            <a:r>
              <a:rPr lang="fa-IR" sz="3100" dirty="0">
                <a:solidFill>
                  <a:schemeClr val="tx1"/>
                </a:solidFill>
                <a:effectLst/>
                <a:cs typeface="Farnaz" panose="00000500000000000000" pitchFamily="2" charset="-78"/>
              </a:rPr>
              <a:t> مسؤليت محض و منطبق با ماده  135 قانون تجارت»    </a:t>
            </a:r>
            <a:endParaRPr lang="fa-IR" dirty="0">
              <a:solidFill>
                <a:schemeClr val="tx1"/>
              </a:solidFill>
              <a:effectLst/>
              <a:cs typeface="Farnaz" panose="00000500000000000000" pitchFamily="2" charset="-78"/>
            </a:endParaRPr>
          </a:p>
          <a:p>
            <a:pPr algn="r" rtl="1"/>
            <a:endParaRPr lang="fa-IR" b="1" dirty="0">
              <a:solidFill>
                <a:srgbClr val="110300"/>
              </a:solidFill>
              <a:latin typeface="sahel"/>
            </a:endParaRPr>
          </a:p>
          <a:p>
            <a:pPr algn="justLow" rtl="1"/>
            <a:r>
              <a:rPr lang="fa-IR" sz="4600" dirty="0">
                <a:solidFill>
                  <a:srgbClr val="FF000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«هر بانک در مقابل خساراتي که در اثر </a:t>
            </a:r>
            <a:r>
              <a:rPr lang="fa-IR" sz="4600" dirty="0" err="1">
                <a:solidFill>
                  <a:srgbClr val="FF000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عمليات</a:t>
            </a:r>
            <a:r>
              <a:rPr lang="fa-IR" sz="4600" dirty="0">
                <a:solidFill>
                  <a:srgbClr val="FF0000"/>
                </a:solidFill>
                <a:effectLst>
                  <a:glow rad="63500">
                    <a:schemeClr val="accent2">
                      <a:lumMod val="60000"/>
                      <a:lumOff val="40000"/>
                      <a:alpha val="40000"/>
                    </a:schemeClr>
                  </a:glow>
                  <a:outerShdw blurRad="38100" dist="38100" dir="2700000" algn="tl">
                    <a:srgbClr val="000000">
                      <a:alpha val="43137"/>
                    </a:srgbClr>
                  </a:outerShdw>
                </a:effectLst>
                <a:latin typeface="sahel"/>
                <a:cs typeface="B Nazanin Outline" panose="00000400000000000000" pitchFamily="2" charset="-78"/>
              </a:rPr>
              <a:t> آن متوجه مشتريان مي‌شود مسئول و متعهد جبران خواهد بود.» </a:t>
            </a:r>
          </a:p>
          <a:p>
            <a:pPr algn="r" rtl="1"/>
            <a:endParaRPr lang="fa-IR" sz="2800" dirty="0">
              <a:solidFill>
                <a:srgbClr val="110300"/>
              </a:solidFill>
              <a:latin typeface="sahel"/>
              <a:ea typeface="Arial Unicode MS" panose="020B0604020202020204" pitchFamily="34" charset="-128"/>
              <a:cs typeface="Arial Unicode MS" panose="020B0604020202020204" pitchFamily="34" charset="-128"/>
            </a:endParaRPr>
          </a:p>
          <a:p>
            <a:pPr algn="r" rtl="1"/>
            <a:endParaRPr lang="fa-IR" sz="2800" dirty="0">
              <a:solidFill>
                <a:srgbClr val="110300"/>
              </a:solidFill>
              <a:latin typeface="sahel"/>
              <a:ea typeface="Arial Unicode MS" panose="020B0604020202020204" pitchFamily="34" charset="-128"/>
              <a:cs typeface="Arial Unicode MS" panose="020B0604020202020204" pitchFamily="34" charset="-128"/>
            </a:endParaRPr>
          </a:p>
          <a:p>
            <a:pPr algn="r" rtl="1"/>
            <a:r>
              <a:rPr lang="fa-IR" sz="3600" dirty="0" err="1">
                <a:solidFill>
                  <a:schemeClr val="tx1"/>
                </a:solidFill>
                <a:effectLst>
                  <a:glow rad="101600">
                    <a:schemeClr val="accent4">
                      <a:satMod val="175000"/>
                      <a:alpha val="40000"/>
                    </a:schemeClr>
                  </a:glow>
                </a:effectLst>
                <a:cs typeface="Farnaz" panose="00000500000000000000" pitchFamily="2" charset="-78"/>
              </a:rPr>
              <a:t>شرايط</a:t>
            </a:r>
            <a:r>
              <a:rPr lang="fa-IR" sz="3600" dirty="0">
                <a:solidFill>
                  <a:schemeClr val="tx1"/>
                </a:solidFill>
                <a:effectLst>
                  <a:glow rad="101600">
                    <a:schemeClr val="accent4">
                      <a:satMod val="175000"/>
                      <a:alpha val="40000"/>
                    </a:schemeClr>
                  </a:glow>
                </a:effectLst>
                <a:cs typeface="Farnaz" panose="00000500000000000000" pitchFamily="2" charset="-78"/>
              </a:rPr>
              <a:t> :</a:t>
            </a:r>
          </a:p>
          <a:p>
            <a:pPr marL="457200" indent="-457200" algn="justLow" rtl="1">
              <a:buFont typeface="Wingdings" panose="05000000000000000000" pitchFamily="2" charset="2"/>
              <a:buChar char="ü"/>
            </a:pPr>
            <a:r>
              <a:rPr lang="fa-IR" sz="2800" dirty="0">
                <a:solidFill>
                  <a:srgbClr val="110300"/>
                </a:solidFill>
                <a:latin typeface="sahel"/>
                <a:ea typeface="Arial Unicode MS" panose="020B0604020202020204" pitchFamily="34" charset="-128"/>
                <a:cs typeface="Farnaz" panose="00000500000000000000" pitchFamily="2" charset="-78"/>
              </a:rPr>
              <a:t>اطلاق عبارت «هر بانک» شامل </a:t>
            </a:r>
            <a:r>
              <a:rPr lang="fa-IR" sz="2800" dirty="0" err="1">
                <a:solidFill>
                  <a:srgbClr val="110300"/>
                </a:solidFill>
                <a:latin typeface="sahel"/>
                <a:ea typeface="Arial Unicode MS" panose="020B0604020202020204" pitchFamily="34" charset="-128"/>
                <a:cs typeface="Farnaz" panose="00000500000000000000" pitchFamily="2" charset="-78"/>
              </a:rPr>
              <a:t>تمامي</a:t>
            </a:r>
            <a:r>
              <a:rPr lang="fa-IR" sz="2800" dirty="0">
                <a:solidFill>
                  <a:srgbClr val="110300"/>
                </a:solidFill>
                <a:latin typeface="sahel"/>
                <a:ea typeface="Arial Unicode MS" panose="020B0604020202020204" pitchFamily="34" charset="-128"/>
                <a:cs typeface="Farnaz" panose="00000500000000000000" pitchFamily="2" charset="-78"/>
              </a:rPr>
              <a:t> مؤسسات </a:t>
            </a:r>
            <a:r>
              <a:rPr lang="fa-IR" sz="2800" dirty="0" err="1">
                <a:solidFill>
                  <a:srgbClr val="110300"/>
                </a:solidFill>
                <a:latin typeface="sahel"/>
                <a:ea typeface="Arial Unicode MS" panose="020B0604020202020204" pitchFamily="34" charset="-128"/>
                <a:cs typeface="Farnaz" panose="00000500000000000000" pitchFamily="2" charset="-78"/>
              </a:rPr>
              <a:t>اعتباري</a:t>
            </a:r>
            <a:r>
              <a:rPr lang="fa-IR" sz="2800" dirty="0">
                <a:solidFill>
                  <a:srgbClr val="110300"/>
                </a:solidFill>
                <a:latin typeface="sahel"/>
                <a:ea typeface="Arial Unicode MS" panose="020B0604020202020204" pitchFamily="34" charset="-128"/>
                <a:cs typeface="Farnaz" panose="00000500000000000000" pitchFamily="2" charset="-78"/>
              </a:rPr>
              <a:t> </a:t>
            </a:r>
            <a:r>
              <a:rPr lang="fa-IR" sz="2800" dirty="0" err="1">
                <a:solidFill>
                  <a:srgbClr val="110300"/>
                </a:solidFill>
                <a:latin typeface="sahel"/>
                <a:ea typeface="Arial Unicode MS" panose="020B0604020202020204" pitchFamily="34" charset="-128"/>
                <a:cs typeface="Farnaz" panose="00000500000000000000" pitchFamily="2" charset="-78"/>
              </a:rPr>
              <a:t>دولتي</a:t>
            </a:r>
            <a:r>
              <a:rPr lang="fa-IR" sz="2800" dirty="0">
                <a:solidFill>
                  <a:srgbClr val="110300"/>
                </a:solidFill>
                <a:latin typeface="sahel"/>
                <a:ea typeface="Arial Unicode MS" panose="020B0604020202020204" pitchFamily="34" charset="-128"/>
                <a:cs typeface="Farnaz" panose="00000500000000000000" pitchFamily="2" charset="-78"/>
              </a:rPr>
              <a:t> </a:t>
            </a:r>
            <a:r>
              <a:rPr lang="fa-IR" sz="2800" dirty="0" err="1">
                <a:solidFill>
                  <a:srgbClr val="110300"/>
                </a:solidFill>
                <a:latin typeface="sahel"/>
                <a:ea typeface="Arial Unicode MS" panose="020B0604020202020204" pitchFamily="34" charset="-128"/>
                <a:cs typeface="Farnaz" panose="00000500000000000000" pitchFamily="2" charset="-78"/>
              </a:rPr>
              <a:t>يا</a:t>
            </a:r>
            <a:r>
              <a:rPr lang="fa-IR" sz="2800" dirty="0">
                <a:solidFill>
                  <a:srgbClr val="110300"/>
                </a:solidFill>
                <a:latin typeface="sahel"/>
                <a:ea typeface="Arial Unicode MS" panose="020B0604020202020204" pitchFamily="34" charset="-128"/>
                <a:cs typeface="Farnaz" panose="00000500000000000000" pitchFamily="2" charset="-78"/>
              </a:rPr>
              <a:t> </a:t>
            </a:r>
            <a:r>
              <a:rPr lang="fa-IR" sz="2800" dirty="0" err="1">
                <a:solidFill>
                  <a:srgbClr val="110300"/>
                </a:solidFill>
                <a:latin typeface="sahel"/>
                <a:ea typeface="Arial Unicode MS" panose="020B0604020202020204" pitchFamily="34" charset="-128"/>
                <a:cs typeface="Farnaz" panose="00000500000000000000" pitchFamily="2" charset="-78"/>
              </a:rPr>
              <a:t>خصوصي</a:t>
            </a:r>
            <a:r>
              <a:rPr lang="fa-IR" sz="2800" dirty="0">
                <a:solidFill>
                  <a:srgbClr val="110300"/>
                </a:solidFill>
                <a:latin typeface="sahel"/>
                <a:ea typeface="Arial Unicode MS" panose="020B0604020202020204" pitchFamily="34" charset="-128"/>
                <a:cs typeface="Farnaz" panose="00000500000000000000" pitchFamily="2" charset="-78"/>
              </a:rPr>
              <a:t>، و </a:t>
            </a:r>
            <a:r>
              <a:rPr lang="fa-IR" sz="2800" dirty="0" err="1">
                <a:solidFill>
                  <a:srgbClr val="110300"/>
                </a:solidFill>
                <a:latin typeface="sahel"/>
                <a:ea typeface="Arial Unicode MS" panose="020B0604020202020204" pitchFamily="34" charset="-128"/>
                <a:cs typeface="Farnaz" panose="00000500000000000000" pitchFamily="2" charset="-78"/>
              </a:rPr>
              <a:t>حتي</a:t>
            </a:r>
            <a:r>
              <a:rPr lang="fa-IR" sz="2800" dirty="0">
                <a:solidFill>
                  <a:srgbClr val="110300"/>
                </a:solidFill>
                <a:latin typeface="sahel"/>
                <a:ea typeface="Arial Unicode MS" panose="020B0604020202020204" pitchFamily="34" charset="-128"/>
                <a:cs typeface="Farnaz" panose="00000500000000000000" pitchFamily="2" charset="-78"/>
              </a:rPr>
              <a:t> </a:t>
            </a:r>
            <a:r>
              <a:rPr lang="fa-IR" sz="2800" dirty="0" err="1">
                <a:solidFill>
                  <a:srgbClr val="110300"/>
                </a:solidFill>
                <a:latin typeface="sahel"/>
                <a:ea typeface="Arial Unicode MS" panose="020B0604020202020204" pitchFamily="34" charset="-128"/>
                <a:cs typeface="Farnaz" panose="00000500000000000000" pitchFamily="2" charset="-78"/>
              </a:rPr>
              <a:t>خارجي</a:t>
            </a:r>
            <a:r>
              <a:rPr lang="fa-IR" sz="2800" dirty="0">
                <a:solidFill>
                  <a:srgbClr val="110300"/>
                </a:solidFill>
                <a:latin typeface="sahel"/>
                <a:ea typeface="Arial Unicode MS" panose="020B0604020202020204" pitchFamily="34" charset="-128"/>
                <a:cs typeface="Farnaz" panose="00000500000000000000" pitchFamily="2" charset="-78"/>
              </a:rPr>
              <a:t> </a:t>
            </a:r>
            <a:r>
              <a:rPr lang="fa-IR" sz="2800" dirty="0" err="1">
                <a:solidFill>
                  <a:srgbClr val="110300"/>
                </a:solidFill>
                <a:latin typeface="sahel"/>
                <a:ea typeface="Arial Unicode MS" panose="020B0604020202020204" pitchFamily="34" charset="-128"/>
                <a:cs typeface="Farnaz" panose="00000500000000000000" pitchFamily="2" charset="-78"/>
              </a:rPr>
              <a:t>نيز</a:t>
            </a:r>
            <a:r>
              <a:rPr lang="fa-IR" sz="2800" dirty="0">
                <a:solidFill>
                  <a:srgbClr val="110300"/>
                </a:solidFill>
                <a:latin typeface="sahel"/>
                <a:ea typeface="Arial Unicode MS" panose="020B0604020202020204" pitchFamily="34" charset="-128"/>
                <a:cs typeface="Farnaz" panose="00000500000000000000" pitchFamily="2" charset="-78"/>
              </a:rPr>
              <a:t> </a:t>
            </a:r>
            <a:r>
              <a:rPr lang="fa-IR" sz="2800" dirty="0" err="1">
                <a:solidFill>
                  <a:srgbClr val="110300"/>
                </a:solidFill>
                <a:latin typeface="sahel"/>
                <a:ea typeface="Arial Unicode MS" panose="020B0604020202020204" pitchFamily="34" charset="-128"/>
                <a:cs typeface="Farnaz" panose="00000500000000000000" pitchFamily="2" charset="-78"/>
              </a:rPr>
              <a:t>مي‌گردد</a:t>
            </a:r>
            <a:r>
              <a:rPr lang="fa-IR" sz="2800" dirty="0">
                <a:solidFill>
                  <a:srgbClr val="110300"/>
                </a:solidFill>
                <a:latin typeface="sahel"/>
                <a:ea typeface="Arial Unicode MS" panose="020B0604020202020204" pitchFamily="34" charset="-128"/>
                <a:cs typeface="Farnaz" panose="00000500000000000000" pitchFamily="2" charset="-78"/>
              </a:rPr>
              <a:t>.</a:t>
            </a:r>
          </a:p>
          <a:p>
            <a:pPr marL="457200" indent="-457200" algn="justLow" rtl="1">
              <a:buFont typeface="Wingdings" panose="05000000000000000000" pitchFamily="2" charset="2"/>
              <a:buChar char="ü"/>
            </a:pPr>
            <a:r>
              <a:rPr lang="fa-IR" sz="2800" dirty="0">
                <a:solidFill>
                  <a:srgbClr val="110300"/>
                </a:solidFill>
                <a:latin typeface="sahel"/>
                <a:ea typeface="Arial Unicode MS" panose="020B0604020202020204" pitchFamily="34" charset="-128"/>
                <a:cs typeface="Farnaz" panose="00000500000000000000" pitchFamily="2" charset="-78"/>
              </a:rPr>
              <a:t>صرف اثبات رابطه سببيت </a:t>
            </a:r>
            <a:r>
              <a:rPr lang="fa-IR" sz="2800" dirty="0" err="1">
                <a:solidFill>
                  <a:srgbClr val="110300"/>
                </a:solidFill>
                <a:latin typeface="sahel"/>
                <a:ea typeface="Arial Unicode MS" panose="020B0604020202020204" pitchFamily="34" charset="-128"/>
                <a:cs typeface="Farnaz" panose="00000500000000000000" pitchFamily="2" charset="-78"/>
              </a:rPr>
              <a:t>ميان</a:t>
            </a:r>
            <a:r>
              <a:rPr lang="fa-IR" sz="2800" dirty="0">
                <a:solidFill>
                  <a:srgbClr val="110300"/>
                </a:solidFill>
                <a:latin typeface="sahel"/>
                <a:ea typeface="Arial Unicode MS" panose="020B0604020202020204" pitchFamily="34" charset="-128"/>
                <a:cs typeface="Farnaz" panose="00000500000000000000" pitchFamily="2" charset="-78"/>
              </a:rPr>
              <a:t> </a:t>
            </a:r>
            <a:r>
              <a:rPr lang="fa-IR" sz="2800" dirty="0" err="1">
                <a:solidFill>
                  <a:srgbClr val="110300"/>
                </a:solidFill>
                <a:latin typeface="sahel"/>
                <a:ea typeface="Arial Unicode MS" panose="020B0604020202020204" pitchFamily="34" charset="-128"/>
                <a:cs typeface="Farnaz" panose="00000500000000000000" pitchFamily="2" charset="-78"/>
              </a:rPr>
              <a:t>عمليات</a:t>
            </a:r>
            <a:r>
              <a:rPr lang="fa-IR" sz="2800" dirty="0">
                <a:solidFill>
                  <a:srgbClr val="110300"/>
                </a:solidFill>
                <a:latin typeface="sahel"/>
                <a:ea typeface="Arial Unicode MS" panose="020B0604020202020204" pitchFamily="34" charset="-128"/>
                <a:cs typeface="Farnaz" panose="00000500000000000000" pitchFamily="2" charset="-78"/>
              </a:rPr>
              <a:t> بانک و خسارت </a:t>
            </a:r>
            <a:r>
              <a:rPr lang="fa-IR" sz="2800" dirty="0" err="1">
                <a:solidFill>
                  <a:srgbClr val="110300"/>
                </a:solidFill>
                <a:latin typeface="sahel"/>
                <a:ea typeface="Arial Unicode MS" panose="020B0604020202020204" pitchFamily="34" charset="-128"/>
                <a:cs typeface="Farnaz" panose="00000500000000000000" pitchFamily="2" charset="-78"/>
              </a:rPr>
              <a:t>مشتري</a:t>
            </a:r>
            <a:endParaRPr lang="fa-IR" sz="2800" dirty="0">
              <a:solidFill>
                <a:srgbClr val="110300"/>
              </a:solidFill>
              <a:latin typeface="sahel"/>
              <a:ea typeface="Arial Unicode MS" panose="020B0604020202020204" pitchFamily="34" charset="-128"/>
              <a:cs typeface="Farnaz" panose="00000500000000000000" pitchFamily="2" charset="-78"/>
            </a:endParaRPr>
          </a:p>
          <a:p>
            <a:pPr marL="457200" indent="-457200" algn="justLow" rtl="1">
              <a:buFont typeface="Wingdings" panose="05000000000000000000" pitchFamily="2" charset="2"/>
              <a:buChar char="ü"/>
            </a:pPr>
            <a:r>
              <a:rPr lang="fa-IR" sz="2800" dirty="0">
                <a:solidFill>
                  <a:srgbClr val="110300"/>
                </a:solidFill>
                <a:latin typeface="sahel"/>
                <a:ea typeface="Arial Unicode MS" panose="020B0604020202020204" pitchFamily="34" charset="-128"/>
                <a:cs typeface="Farnaz" panose="00000500000000000000" pitchFamily="2" charset="-78"/>
              </a:rPr>
              <a:t>عدم </a:t>
            </a:r>
            <a:r>
              <a:rPr lang="fa-IR" sz="2800" dirty="0" err="1">
                <a:solidFill>
                  <a:srgbClr val="110300"/>
                </a:solidFill>
                <a:latin typeface="sahel"/>
                <a:ea typeface="Arial Unicode MS" panose="020B0604020202020204" pitchFamily="34" charset="-128"/>
                <a:cs typeface="Farnaz" panose="00000500000000000000" pitchFamily="2" charset="-78"/>
              </a:rPr>
              <a:t>نياز</a:t>
            </a:r>
            <a:r>
              <a:rPr lang="fa-IR" sz="2800" dirty="0">
                <a:solidFill>
                  <a:srgbClr val="110300"/>
                </a:solidFill>
                <a:latin typeface="sahel"/>
                <a:ea typeface="Arial Unicode MS" panose="020B0604020202020204" pitchFamily="34" charset="-128"/>
                <a:cs typeface="Farnaz" panose="00000500000000000000" pitchFamily="2" charset="-78"/>
              </a:rPr>
              <a:t> به احراز </a:t>
            </a:r>
            <a:r>
              <a:rPr lang="fa-IR" sz="2800" dirty="0" err="1">
                <a:solidFill>
                  <a:srgbClr val="110300"/>
                </a:solidFill>
                <a:latin typeface="sahel"/>
                <a:ea typeface="Arial Unicode MS" panose="020B0604020202020204" pitchFamily="34" charset="-128"/>
                <a:cs typeface="Farnaz" panose="00000500000000000000" pitchFamily="2" charset="-78"/>
              </a:rPr>
              <a:t>تقصير</a:t>
            </a:r>
            <a:endParaRPr lang="en-US" sz="2800" dirty="0">
              <a:solidFill>
                <a:srgbClr val="110300"/>
              </a:solidFill>
              <a:latin typeface="sahel"/>
              <a:ea typeface="Arial Unicode MS" panose="020B0604020202020204" pitchFamily="34" charset="-128"/>
              <a:cs typeface="Farnaz" panose="00000500000000000000" pitchFamily="2" charset="-78"/>
            </a:endParaRPr>
          </a:p>
          <a:p>
            <a:pPr marL="457200" indent="-457200" algn="justLow" rtl="1">
              <a:buFont typeface="Wingdings" panose="05000000000000000000" pitchFamily="2" charset="2"/>
              <a:buChar char="ü"/>
            </a:pPr>
            <a:r>
              <a:rPr lang="fa-IR" sz="2900" dirty="0" err="1">
                <a:solidFill>
                  <a:srgbClr val="110300"/>
                </a:solidFill>
                <a:latin typeface="sahel"/>
                <a:ea typeface="Arial Unicode MS" panose="020B0604020202020204" pitchFamily="34" charset="-128"/>
                <a:cs typeface="Farnaz" panose="00000500000000000000" pitchFamily="2" charset="-78"/>
              </a:rPr>
              <a:t>استنادعرفي</a:t>
            </a:r>
            <a:r>
              <a:rPr lang="fa-IR" sz="2900" dirty="0">
                <a:solidFill>
                  <a:srgbClr val="110300"/>
                </a:solidFill>
                <a:latin typeface="sahel"/>
                <a:ea typeface="Arial Unicode MS" panose="020B0604020202020204" pitchFamily="34" charset="-128"/>
                <a:cs typeface="Farnaz" panose="00000500000000000000" pitchFamily="2" charset="-78"/>
              </a:rPr>
              <a:t> </a:t>
            </a:r>
            <a:r>
              <a:rPr lang="fa-IR" sz="2900" dirty="0" err="1">
                <a:solidFill>
                  <a:srgbClr val="110300"/>
                </a:solidFill>
                <a:latin typeface="sahel"/>
                <a:ea typeface="Arial Unicode MS" panose="020B0604020202020204" pitchFamily="34" charset="-128"/>
                <a:cs typeface="Farnaz" panose="00000500000000000000" pitchFamily="2" charset="-78"/>
              </a:rPr>
              <a:t>بين</a:t>
            </a:r>
            <a:r>
              <a:rPr lang="fa-IR" sz="2900" dirty="0">
                <a:solidFill>
                  <a:srgbClr val="110300"/>
                </a:solidFill>
                <a:latin typeface="sahel"/>
                <a:ea typeface="Arial Unicode MS" panose="020B0604020202020204" pitchFamily="34" charset="-128"/>
                <a:cs typeface="Farnaz" panose="00000500000000000000" pitchFamily="2" charset="-78"/>
              </a:rPr>
              <a:t> خسارت </a:t>
            </a:r>
            <a:r>
              <a:rPr lang="fa-IR" sz="2900" dirty="0" err="1">
                <a:solidFill>
                  <a:srgbClr val="110300"/>
                </a:solidFill>
                <a:latin typeface="sahel"/>
                <a:ea typeface="Arial Unicode MS" panose="020B0604020202020204" pitchFamily="34" charset="-128"/>
                <a:cs typeface="Farnaz" panose="00000500000000000000" pitchFamily="2" charset="-78"/>
              </a:rPr>
              <a:t>پديدآمده</a:t>
            </a:r>
            <a:r>
              <a:rPr lang="fa-IR" sz="2900" dirty="0">
                <a:solidFill>
                  <a:srgbClr val="110300"/>
                </a:solidFill>
                <a:latin typeface="sahel"/>
                <a:ea typeface="Arial Unicode MS" panose="020B0604020202020204" pitchFamily="34" charset="-128"/>
                <a:cs typeface="Farnaz" panose="00000500000000000000" pitchFamily="2" charset="-78"/>
              </a:rPr>
              <a:t> و </a:t>
            </a:r>
            <a:r>
              <a:rPr lang="fa-IR" sz="2900" dirty="0" err="1">
                <a:solidFill>
                  <a:srgbClr val="110300"/>
                </a:solidFill>
                <a:latin typeface="sahel"/>
                <a:ea typeface="Arial Unicode MS" panose="020B0604020202020204" pitchFamily="34" charset="-128"/>
                <a:cs typeface="Farnaz" panose="00000500000000000000" pitchFamily="2" charset="-78"/>
              </a:rPr>
              <a:t>عمليات</a:t>
            </a:r>
            <a:r>
              <a:rPr lang="fa-IR" sz="2900" dirty="0">
                <a:solidFill>
                  <a:srgbClr val="110300"/>
                </a:solidFill>
                <a:latin typeface="sahel"/>
                <a:ea typeface="Arial Unicode MS" panose="020B0604020202020204" pitchFamily="34" charset="-128"/>
                <a:cs typeface="Farnaz" panose="00000500000000000000" pitchFamily="2" charset="-78"/>
              </a:rPr>
              <a:t> </a:t>
            </a:r>
            <a:r>
              <a:rPr lang="fa-IR" sz="2900" dirty="0" err="1">
                <a:solidFill>
                  <a:srgbClr val="110300"/>
                </a:solidFill>
                <a:latin typeface="sahel"/>
                <a:ea typeface="Arial Unicode MS" panose="020B0604020202020204" pitchFamily="34" charset="-128"/>
                <a:cs typeface="Farnaz" panose="00000500000000000000" pitchFamily="2" charset="-78"/>
              </a:rPr>
              <a:t>بانك</a:t>
            </a:r>
            <a:endParaRPr lang="en-US" sz="2900" dirty="0">
              <a:solidFill>
                <a:srgbClr val="110300"/>
              </a:solidFill>
              <a:latin typeface="sahel"/>
              <a:ea typeface="Arial Unicode MS" panose="020B0604020202020204" pitchFamily="34" charset="-128"/>
              <a:cs typeface="Farnaz" panose="00000500000000000000" pitchFamily="2" charset="-78"/>
            </a:endParaRPr>
          </a:p>
          <a:p>
            <a:pPr marL="457200" indent="-457200" algn="justLow" rtl="1">
              <a:buFont typeface="Wingdings" panose="05000000000000000000" pitchFamily="2" charset="2"/>
              <a:buChar char="ü"/>
            </a:pPr>
            <a:endParaRPr lang="fa-IR" sz="2800" dirty="0">
              <a:latin typeface="Arial Unicode MS" panose="020B0604020202020204" pitchFamily="34" charset="-128"/>
              <a:ea typeface="Arial Unicode MS" panose="020B0604020202020204" pitchFamily="34" charset="-128"/>
              <a:cs typeface="Farnaz" panose="00000500000000000000" pitchFamily="2" charset="-78"/>
            </a:endParaRPr>
          </a:p>
        </p:txBody>
      </p:sp>
    </p:spTree>
    <p:extLst>
      <p:ext uri="{BB962C8B-B14F-4D97-AF65-F5344CB8AC3E}">
        <p14:creationId xmlns:p14="http://schemas.microsoft.com/office/powerpoint/2010/main" val="4285911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endParaRPr>
          </a:p>
        </p:txBody>
      </p:sp>
      <p:sp>
        <p:nvSpPr>
          <p:cNvPr id="5" name="Subtitle 4"/>
          <p:cNvSpPr>
            <a:spLocks noGrp="1"/>
          </p:cNvSpPr>
          <p:nvPr>
            <p:ph type="subTitle" idx="1"/>
          </p:nvPr>
        </p:nvSpPr>
        <p:spPr>
          <a:xfrm>
            <a:off x="1043608" y="908720"/>
            <a:ext cx="7772400" cy="5616624"/>
          </a:xfrm>
        </p:spPr>
        <p:txBody>
          <a:bodyPr>
            <a:normAutofit fontScale="92500" lnSpcReduction="10000"/>
          </a:bodyPr>
          <a:lstStyle/>
          <a:p>
            <a:pPr algn="r" rtl="1"/>
            <a:r>
              <a:rPr lang="fa-IR" sz="3000"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مسؤليت </a:t>
            </a:r>
            <a:r>
              <a:rPr lang="fa-IR" sz="3000" b="1" dirty="0" err="1">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مدني</a:t>
            </a:r>
            <a:r>
              <a:rPr lang="fa-IR" sz="3000"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 و جبران خسارات</a:t>
            </a:r>
            <a:r>
              <a:rPr lang="fa-IR" sz="4100"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a:t>
            </a:r>
          </a:p>
          <a:p>
            <a:pPr rtl="1"/>
            <a:r>
              <a:rPr lang="fa-IR" sz="2400" dirty="0">
                <a:solidFill>
                  <a:schemeClr val="tx1"/>
                </a:solidFill>
                <a:effectLst>
                  <a:glow rad="101600">
                    <a:schemeClr val="accent4">
                      <a:satMod val="175000"/>
                      <a:alpha val="40000"/>
                    </a:schemeClr>
                  </a:glow>
                </a:effectLst>
                <a:cs typeface="Farnaz" panose="00000500000000000000" pitchFamily="2" charset="-78"/>
              </a:rPr>
              <a:t>بند «ج» ماده ۳۵ قانون </a:t>
            </a:r>
            <a:r>
              <a:rPr lang="fa-IR" sz="2400" dirty="0" err="1">
                <a:solidFill>
                  <a:schemeClr val="tx1"/>
                </a:solidFill>
                <a:effectLst>
                  <a:glow rad="101600">
                    <a:schemeClr val="accent4">
                      <a:satMod val="175000"/>
                      <a:alpha val="40000"/>
                    </a:schemeClr>
                  </a:glow>
                </a:effectLst>
                <a:cs typeface="Farnaz" panose="00000500000000000000" pitchFamily="2" charset="-78"/>
              </a:rPr>
              <a:t>پولي</a:t>
            </a:r>
            <a:r>
              <a:rPr lang="fa-IR" sz="2400" dirty="0">
                <a:solidFill>
                  <a:schemeClr val="tx1"/>
                </a:solidFill>
                <a:effectLst>
                  <a:glow rad="101600">
                    <a:schemeClr val="accent4">
                      <a:satMod val="175000"/>
                      <a:alpha val="40000"/>
                    </a:schemeClr>
                  </a:glow>
                </a:effectLst>
                <a:cs typeface="Farnaz" panose="00000500000000000000" pitchFamily="2" charset="-78"/>
              </a:rPr>
              <a:t> و </a:t>
            </a:r>
            <a:r>
              <a:rPr lang="fa-IR" sz="2400" dirty="0" err="1">
                <a:solidFill>
                  <a:schemeClr val="tx1"/>
                </a:solidFill>
                <a:effectLst>
                  <a:glow rad="101600">
                    <a:schemeClr val="accent4">
                      <a:satMod val="175000"/>
                      <a:alpha val="40000"/>
                    </a:schemeClr>
                  </a:glow>
                </a:effectLst>
                <a:cs typeface="Farnaz" panose="00000500000000000000" pitchFamily="2" charset="-78"/>
              </a:rPr>
              <a:t>بانکي</a:t>
            </a:r>
            <a:r>
              <a:rPr lang="fa-IR" sz="2400" dirty="0">
                <a:solidFill>
                  <a:schemeClr val="tx1"/>
                </a:solidFill>
                <a:effectLst>
                  <a:glow rad="101600">
                    <a:schemeClr val="accent4">
                      <a:satMod val="175000"/>
                      <a:alpha val="40000"/>
                    </a:schemeClr>
                  </a:glow>
                </a:effectLst>
                <a:cs typeface="Farnaz" panose="00000500000000000000" pitchFamily="2" charset="-78"/>
              </a:rPr>
              <a:t> کشور</a:t>
            </a:r>
            <a:r>
              <a:rPr lang="fa-IR" sz="2800" dirty="0">
                <a:solidFill>
                  <a:schemeClr val="tx1"/>
                </a:solidFill>
                <a:effectLst>
                  <a:glow rad="101600">
                    <a:schemeClr val="accent4">
                      <a:satMod val="175000"/>
                      <a:alpha val="40000"/>
                    </a:schemeClr>
                  </a:glow>
                </a:effectLst>
                <a:cs typeface="Farnaz" panose="00000500000000000000" pitchFamily="2" charset="-78"/>
              </a:rPr>
              <a:t>              </a:t>
            </a:r>
            <a:endParaRPr lang="en-US" dirty="0">
              <a:solidFill>
                <a:schemeClr val="tx1"/>
              </a:solidFill>
              <a:effectLst>
                <a:glow rad="101600">
                  <a:schemeClr val="accent4">
                    <a:satMod val="175000"/>
                    <a:alpha val="40000"/>
                  </a:schemeClr>
                </a:glow>
              </a:effectLst>
              <a:cs typeface="Farnaz" panose="00000500000000000000" pitchFamily="2" charset="-78"/>
            </a:endParaRPr>
          </a:p>
          <a:p>
            <a:pPr marL="571500" indent="-571500" algn="just" rtl="1">
              <a:buFont typeface="Wingdings" panose="05000000000000000000" pitchFamily="2" charset="2"/>
              <a:buChar char="§"/>
            </a:pPr>
            <a:r>
              <a:rPr lang="fa-IR" sz="4000" dirty="0" err="1">
                <a:solidFill>
                  <a:srgbClr val="FFFF00"/>
                </a:solidFill>
                <a:effectLst>
                  <a:glow rad="101600">
                    <a:schemeClr val="accent4">
                      <a:satMod val="175000"/>
                      <a:alpha val="40000"/>
                    </a:schemeClr>
                  </a:glow>
                </a:effectLst>
                <a:cs typeface="B Mashhad" panose="00000400000000000000" pitchFamily="2" charset="-78"/>
              </a:rPr>
              <a:t>بانك</a:t>
            </a:r>
            <a:r>
              <a:rPr lang="fa-IR" sz="4000" dirty="0">
                <a:solidFill>
                  <a:srgbClr val="FFFF00"/>
                </a:solidFill>
                <a:effectLst>
                  <a:glow rad="101600">
                    <a:schemeClr val="accent4">
                      <a:satMod val="175000"/>
                      <a:alpha val="40000"/>
                    </a:schemeClr>
                  </a:glow>
                </a:effectLst>
                <a:cs typeface="B Mashhad" panose="00000400000000000000" pitchFamily="2" charset="-78"/>
              </a:rPr>
              <a:t> </a:t>
            </a:r>
            <a:r>
              <a:rPr lang="fa-IR" sz="3500" dirty="0">
                <a:solidFill>
                  <a:srgbClr val="0070C0"/>
                </a:solidFill>
                <a:effectLst>
                  <a:glow rad="101600">
                    <a:schemeClr val="accent4">
                      <a:satMod val="175000"/>
                      <a:alpha val="40000"/>
                    </a:schemeClr>
                  </a:glow>
                </a:effectLst>
                <a:cs typeface="B Mashhad" panose="00000400000000000000" pitchFamily="2" charset="-78"/>
              </a:rPr>
              <a:t>صرفاً با انتساب ضرر به </a:t>
            </a:r>
            <a:r>
              <a:rPr lang="fa-IR" sz="3500" u="sng" dirty="0">
                <a:solidFill>
                  <a:srgbClr val="0070C0"/>
                </a:solidFill>
                <a:effectLst>
                  <a:glow rad="101600">
                    <a:schemeClr val="accent4">
                      <a:satMod val="175000"/>
                      <a:alpha val="40000"/>
                    </a:schemeClr>
                  </a:glow>
                </a:effectLst>
                <a:cs typeface="B Mashhad" panose="00000400000000000000" pitchFamily="2" charset="-78"/>
              </a:rPr>
              <a:t>قوای قاهره یا مشارکت زیان دیده </a:t>
            </a:r>
            <a:r>
              <a:rPr lang="fa-IR" sz="3500" dirty="0">
                <a:solidFill>
                  <a:srgbClr val="0070C0"/>
                </a:solidFill>
                <a:effectLst>
                  <a:glow rad="101600">
                    <a:schemeClr val="accent4">
                      <a:satMod val="175000"/>
                      <a:alpha val="40000"/>
                    </a:schemeClr>
                  </a:glow>
                </a:effectLst>
                <a:cs typeface="B Mashhad" panose="00000400000000000000" pitchFamily="2" charset="-78"/>
              </a:rPr>
              <a:t>در خسارت می تواند از مسئولیت معاف شود و حتی صرف عدم تقصیر و انتساب زیان به </a:t>
            </a:r>
            <a:r>
              <a:rPr lang="fa-IR" sz="3500" dirty="0" err="1">
                <a:solidFill>
                  <a:srgbClr val="0070C0"/>
                </a:solidFill>
                <a:effectLst>
                  <a:glow rad="101600">
                    <a:schemeClr val="accent4">
                      <a:satMod val="175000"/>
                      <a:alpha val="40000"/>
                    </a:schemeClr>
                  </a:glow>
                </a:effectLst>
                <a:cs typeface="B Mashhad" panose="00000400000000000000" pitchFamily="2" charset="-78"/>
              </a:rPr>
              <a:t>بانك</a:t>
            </a:r>
            <a:r>
              <a:rPr lang="fa-IR" sz="3500" dirty="0">
                <a:solidFill>
                  <a:srgbClr val="0070C0"/>
                </a:solidFill>
                <a:effectLst>
                  <a:glow rad="101600">
                    <a:schemeClr val="accent4">
                      <a:satMod val="175000"/>
                      <a:alpha val="40000"/>
                    </a:schemeClr>
                  </a:glow>
                </a:effectLst>
                <a:cs typeface="B Mashhad" panose="00000400000000000000" pitchFamily="2" charset="-78"/>
              </a:rPr>
              <a:t> </a:t>
            </a:r>
            <a:r>
              <a:rPr lang="fa-IR" sz="3500" dirty="0" err="1">
                <a:solidFill>
                  <a:srgbClr val="0070C0"/>
                </a:solidFill>
                <a:effectLst>
                  <a:glow rad="101600">
                    <a:schemeClr val="accent4">
                      <a:satMod val="175000"/>
                      <a:alpha val="40000"/>
                    </a:schemeClr>
                  </a:glow>
                </a:effectLst>
                <a:cs typeface="B Mashhad" panose="00000400000000000000" pitchFamily="2" charset="-78"/>
              </a:rPr>
              <a:t>نمی</a:t>
            </a:r>
            <a:r>
              <a:rPr lang="fa-IR" sz="3500" dirty="0">
                <a:solidFill>
                  <a:srgbClr val="0070C0"/>
                </a:solidFill>
                <a:effectLst>
                  <a:glow rad="101600">
                    <a:schemeClr val="accent4">
                      <a:satMod val="175000"/>
                      <a:alpha val="40000"/>
                    </a:schemeClr>
                  </a:glow>
                </a:effectLst>
                <a:cs typeface="B Mashhad" panose="00000400000000000000" pitchFamily="2" charset="-78"/>
              </a:rPr>
              <a:t> تواند او را از مسئولیت معاف کند</a:t>
            </a:r>
            <a:r>
              <a:rPr lang="fa-IR" sz="3000" b="0" i="0" u="none" strike="noStrike" baseline="0" dirty="0">
                <a:solidFill>
                  <a:srgbClr val="0070C0"/>
                </a:solidFill>
                <a:cs typeface="B Mashhad" panose="00000400000000000000" pitchFamily="2" charset="-78"/>
              </a:rPr>
              <a:t>.</a:t>
            </a:r>
          </a:p>
          <a:p>
            <a:pPr marL="457200" indent="-457200" algn="justLow" rtl="1">
              <a:buFont typeface="Wingdings" panose="05000000000000000000" pitchFamily="2" charset="2"/>
              <a:buChar char="§"/>
            </a:pPr>
            <a:r>
              <a:rPr lang="fa-IR" sz="3500" dirty="0">
                <a:solidFill>
                  <a:srgbClr val="002060"/>
                </a:solidFill>
                <a:effectLst>
                  <a:glow rad="101600">
                    <a:schemeClr val="accent4">
                      <a:satMod val="175000"/>
                      <a:alpha val="40000"/>
                    </a:schemeClr>
                  </a:glow>
                </a:effectLst>
                <a:cs typeface="B Mashhad" panose="00000400000000000000" pitchFamily="2" charset="-78"/>
              </a:rPr>
              <a:t>با توجه به اینکه در حوزه مسئولیت </a:t>
            </a:r>
            <a:r>
              <a:rPr lang="fa-IR" sz="3500" dirty="0" err="1">
                <a:solidFill>
                  <a:srgbClr val="002060"/>
                </a:solidFill>
                <a:effectLst>
                  <a:glow rad="101600">
                    <a:schemeClr val="accent4">
                      <a:satMod val="175000"/>
                      <a:alpha val="40000"/>
                    </a:schemeClr>
                  </a:glow>
                </a:effectLst>
                <a:cs typeface="B Mashhad" panose="00000400000000000000" pitchFamily="2" charset="-78"/>
              </a:rPr>
              <a:t>مدنیِ</a:t>
            </a:r>
            <a:r>
              <a:rPr lang="fa-IR" sz="3500" dirty="0">
                <a:solidFill>
                  <a:srgbClr val="002060"/>
                </a:solidFill>
                <a:effectLst>
                  <a:glow rad="101600">
                    <a:schemeClr val="accent4">
                      <a:satMod val="175000"/>
                      <a:alpha val="40000"/>
                    </a:schemeClr>
                  </a:glow>
                </a:effectLst>
                <a:cs typeface="B Mashhad" panose="00000400000000000000" pitchFamily="2" charset="-78"/>
              </a:rPr>
              <a:t> </a:t>
            </a:r>
            <a:r>
              <a:rPr lang="fa-IR" sz="3500" dirty="0" err="1">
                <a:solidFill>
                  <a:srgbClr val="002060"/>
                </a:solidFill>
                <a:effectLst>
                  <a:glow rad="101600">
                    <a:schemeClr val="accent4">
                      <a:satMod val="175000"/>
                      <a:alpha val="40000"/>
                    </a:schemeClr>
                  </a:glow>
                </a:effectLst>
                <a:cs typeface="B Mashhad" panose="00000400000000000000" pitchFamily="2" charset="-78"/>
              </a:rPr>
              <a:t>بانك</a:t>
            </a:r>
            <a:r>
              <a:rPr lang="fa-IR" sz="3500" dirty="0">
                <a:solidFill>
                  <a:srgbClr val="002060"/>
                </a:solidFill>
                <a:effectLst>
                  <a:glow rad="101600">
                    <a:schemeClr val="accent4">
                      <a:satMod val="175000"/>
                      <a:alpha val="40000"/>
                    </a:schemeClr>
                  </a:glow>
                </a:effectLst>
                <a:cs typeface="B Mashhad" panose="00000400000000000000" pitchFamily="2" charset="-78"/>
              </a:rPr>
              <a:t>، قانون پولی و بانکی به عنوان خاص وجود دارد، استناد به مواد 22 و 21 قانون مسئولیت مدنی </a:t>
            </a:r>
            <a:r>
              <a:rPr lang="fa-IR" sz="3500" dirty="0" err="1">
                <a:solidFill>
                  <a:srgbClr val="002060"/>
                </a:solidFill>
                <a:effectLst>
                  <a:glow rad="101600">
                    <a:schemeClr val="accent4">
                      <a:satMod val="175000"/>
                      <a:alpha val="40000"/>
                    </a:schemeClr>
                  </a:glow>
                </a:effectLst>
                <a:cs typeface="B Mashhad" panose="00000400000000000000" pitchFamily="2" charset="-78"/>
              </a:rPr>
              <a:t>نارواست</a:t>
            </a:r>
            <a:r>
              <a:rPr lang="fa-IR" sz="3500" dirty="0">
                <a:solidFill>
                  <a:srgbClr val="002060"/>
                </a:solidFill>
                <a:effectLst>
                  <a:glow rad="101600">
                    <a:schemeClr val="accent4">
                      <a:satMod val="175000"/>
                      <a:alpha val="40000"/>
                    </a:schemeClr>
                  </a:glow>
                </a:effectLst>
                <a:cs typeface="B Mashhad" panose="00000400000000000000" pitchFamily="2" charset="-78"/>
              </a:rPr>
              <a:t>؛ بنابراین تنها بر اساس ماده 35 قانون پولی و بانکی </a:t>
            </a:r>
            <a:r>
              <a:rPr lang="fa-IR" sz="3500" dirty="0" err="1">
                <a:solidFill>
                  <a:srgbClr val="002060"/>
                </a:solidFill>
                <a:effectLst>
                  <a:glow rad="101600">
                    <a:schemeClr val="accent4">
                      <a:satMod val="175000"/>
                      <a:alpha val="40000"/>
                    </a:schemeClr>
                  </a:glow>
                </a:effectLst>
                <a:cs typeface="B Mashhad" panose="00000400000000000000" pitchFamily="2" charset="-78"/>
              </a:rPr>
              <a:t>می‌توان</a:t>
            </a:r>
            <a:r>
              <a:rPr lang="fa-IR" sz="3500" dirty="0">
                <a:solidFill>
                  <a:srgbClr val="002060"/>
                </a:solidFill>
                <a:effectLst>
                  <a:glow rad="101600">
                    <a:schemeClr val="accent4">
                      <a:satMod val="175000"/>
                      <a:alpha val="40000"/>
                    </a:schemeClr>
                  </a:glow>
                </a:effectLst>
                <a:cs typeface="B Mashhad" panose="00000400000000000000" pitchFamily="2" charset="-78"/>
              </a:rPr>
              <a:t> درباره مسئولیت مدنی </a:t>
            </a:r>
            <a:r>
              <a:rPr lang="fa-IR" sz="3500" dirty="0" err="1">
                <a:solidFill>
                  <a:srgbClr val="002060"/>
                </a:solidFill>
                <a:effectLst>
                  <a:glow rad="101600">
                    <a:schemeClr val="accent4">
                      <a:satMod val="175000"/>
                      <a:alpha val="40000"/>
                    </a:schemeClr>
                  </a:glow>
                </a:effectLst>
                <a:cs typeface="B Mashhad" panose="00000400000000000000" pitchFamily="2" charset="-78"/>
              </a:rPr>
              <a:t>بانك</a:t>
            </a:r>
            <a:r>
              <a:rPr lang="fa-IR" sz="3500" dirty="0">
                <a:solidFill>
                  <a:srgbClr val="002060"/>
                </a:solidFill>
                <a:effectLst>
                  <a:glow rad="101600">
                    <a:schemeClr val="accent4">
                      <a:satMod val="175000"/>
                      <a:alpha val="40000"/>
                    </a:schemeClr>
                  </a:glow>
                </a:effectLst>
                <a:cs typeface="B Mashhad" panose="00000400000000000000" pitchFamily="2" charset="-78"/>
              </a:rPr>
              <a:t> ها تصمیم گرفت</a:t>
            </a:r>
          </a:p>
        </p:txBody>
      </p:sp>
    </p:spTree>
    <p:extLst>
      <p:ext uri="{BB962C8B-B14F-4D97-AF65-F5344CB8AC3E}">
        <p14:creationId xmlns:p14="http://schemas.microsoft.com/office/powerpoint/2010/main" val="2830193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7997" y="254978"/>
            <a:ext cx="7628384" cy="725750"/>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4" name="Subtitle 4"/>
          <p:cNvSpPr>
            <a:spLocks noGrp="1"/>
          </p:cNvSpPr>
          <p:nvPr>
            <p:ph type="subTitle" idx="1"/>
          </p:nvPr>
        </p:nvSpPr>
        <p:spPr>
          <a:xfrm>
            <a:off x="1117997" y="1124744"/>
            <a:ext cx="7628384" cy="5472608"/>
          </a:xfrm>
        </p:spPr>
        <p:txBody>
          <a:bodyPr>
            <a:normAutofit/>
          </a:bodyPr>
          <a:lstStyle/>
          <a:p>
            <a:pPr algn="r" rtl="1"/>
            <a:r>
              <a:rPr lang="fa-IR"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مسؤليت مدني و جبران خسارات</a:t>
            </a:r>
          </a:p>
          <a:p>
            <a:pPr algn="r" rtl="1"/>
            <a:r>
              <a:rPr lang="fa-IR" sz="30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ساير موارد و قوانين خاص :</a:t>
            </a:r>
          </a:p>
          <a:p>
            <a:pPr algn="r" rtl="1"/>
            <a:r>
              <a:rPr lang="fa-IR" dirty="0">
                <a:latin typeface="BNazanin"/>
              </a:rPr>
              <a:t>         </a:t>
            </a:r>
            <a:r>
              <a:rPr lang="fa-IR" sz="3000" dirty="0">
                <a:solidFill>
                  <a:schemeClr val="tx1"/>
                </a:solidFill>
                <a:effectLst>
                  <a:glow rad="101600">
                    <a:schemeClr val="accent4">
                      <a:satMod val="175000"/>
                      <a:alpha val="40000"/>
                    </a:schemeClr>
                  </a:glow>
                </a:effectLst>
                <a:cs typeface="Farnaz" panose="00000500000000000000" pitchFamily="2" charset="-78"/>
              </a:rPr>
              <a:t>قانون حمايت از حقوق مصرف‌کنندگان:</a:t>
            </a:r>
          </a:p>
          <a:p>
            <a:pPr algn="r" rtl="1"/>
            <a:r>
              <a:rPr lang="fa-IR" sz="2600" dirty="0">
                <a:solidFill>
                  <a:schemeClr val="tx1"/>
                </a:solidFill>
                <a:effectLst/>
                <a:cs typeface="Farnaz" panose="00000500000000000000" pitchFamily="2" charset="-78"/>
              </a:rPr>
              <a:t>                            (مبتني بر مباني حقوق مدني) </a:t>
            </a:r>
          </a:p>
          <a:p>
            <a:pPr algn="r" rtl="1"/>
            <a:r>
              <a:rPr lang="fa-IR" dirty="0">
                <a:solidFill>
                  <a:schemeClr val="tx1"/>
                </a:solidFill>
                <a:effectLst>
                  <a:glow rad="63500">
                    <a:schemeClr val="accent5">
                      <a:satMod val="175000"/>
                      <a:alpha val="40000"/>
                    </a:schemeClr>
                  </a:glow>
                </a:effectLst>
                <a:latin typeface="BNazanin"/>
                <a:cs typeface="B Kamran Outline" panose="00000400000000000000" pitchFamily="2" charset="-78"/>
              </a:rPr>
              <a:t>تعريف عرضه‌کننده : </a:t>
            </a:r>
          </a:p>
          <a:p>
            <a:pPr algn="justLow" rtl="1"/>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کليه ارائه‌کنندگان کالا و خدمات </a:t>
            </a:r>
            <a:r>
              <a:rPr lang="fa-IR" sz="2000" dirty="0">
                <a:solidFill>
                  <a:schemeClr val="tx1"/>
                </a:solidFill>
                <a:effectLst>
                  <a:glow rad="63500">
                    <a:schemeClr val="accent2">
                      <a:satMod val="175000"/>
                      <a:alpha val="40000"/>
                    </a:schemeClr>
                  </a:glow>
                </a:effectLst>
                <a:latin typeface="BNazanin"/>
                <a:cs typeface="B Koodak" panose="00000700000000000000" pitchFamily="2" charset="-78"/>
              </a:rPr>
              <a:t>(از جمله مؤسسات اعتباري) </a:t>
            </a:r>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را شامل اين عنوان مي‌داند.</a:t>
            </a:r>
          </a:p>
          <a:p>
            <a:pPr algn="r" rtl="1"/>
            <a:r>
              <a:rPr lang="fa-IR" dirty="0">
                <a:solidFill>
                  <a:schemeClr val="tx1"/>
                </a:solidFill>
                <a:effectLst>
                  <a:glow rad="63500">
                    <a:schemeClr val="accent5">
                      <a:satMod val="175000"/>
                      <a:alpha val="40000"/>
                    </a:schemeClr>
                  </a:glow>
                </a:effectLst>
                <a:latin typeface="BNazanin"/>
                <a:cs typeface="B Kamran Outline" panose="00000400000000000000" pitchFamily="2" charset="-78"/>
              </a:rPr>
              <a:t>تعريف مصرف‌کننده:</a:t>
            </a:r>
          </a:p>
          <a:p>
            <a:pPr algn="justLow" rtl="1"/>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هر شخص حقيقي </a:t>
            </a:r>
            <a:r>
              <a:rPr lang="fa-IR" sz="2000" dirty="0">
                <a:solidFill>
                  <a:schemeClr val="tx1"/>
                </a:solidFill>
                <a:effectLst>
                  <a:glow rad="63500">
                    <a:schemeClr val="accent2">
                      <a:satMod val="175000"/>
                      <a:alpha val="40000"/>
                    </a:schemeClr>
                  </a:glow>
                </a:effectLst>
                <a:latin typeface="BNazanin"/>
                <a:cs typeface="B Koodak" panose="00000700000000000000" pitchFamily="2" charset="-78"/>
              </a:rPr>
              <a:t>(از جمله مشتريان مؤسسات اعتباري) </a:t>
            </a:r>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يا حقوقي است که کالا يا خدمتي را خريداري مي‌کند.</a:t>
            </a:r>
            <a:r>
              <a:rPr lang="fa-IR" sz="2800" dirty="0"/>
              <a:t> </a:t>
            </a:r>
            <a:endParaRPr lang="fa-IR" sz="2800" dirty="0">
              <a:latin typeface="BNazanin"/>
            </a:endParaRPr>
          </a:p>
        </p:txBody>
      </p:sp>
    </p:spTree>
    <p:extLst>
      <p:ext uri="{BB962C8B-B14F-4D97-AF65-F5344CB8AC3E}">
        <p14:creationId xmlns:p14="http://schemas.microsoft.com/office/powerpoint/2010/main" val="6601588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7997" y="254978"/>
            <a:ext cx="7628384" cy="725750"/>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4" name="Subtitle 4"/>
          <p:cNvSpPr>
            <a:spLocks noGrp="1"/>
          </p:cNvSpPr>
          <p:nvPr>
            <p:ph type="subTitle" idx="1"/>
          </p:nvPr>
        </p:nvSpPr>
        <p:spPr>
          <a:xfrm>
            <a:off x="1117997" y="1124744"/>
            <a:ext cx="7628384" cy="5472608"/>
          </a:xfrm>
        </p:spPr>
        <p:txBody>
          <a:bodyPr>
            <a:normAutofit fontScale="85000" lnSpcReduction="20000"/>
          </a:bodyPr>
          <a:lstStyle/>
          <a:p>
            <a:pPr algn="r" rtl="1"/>
            <a:r>
              <a:rPr lang="fa-IR"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مسؤليت مدني و جبران خسارات:</a:t>
            </a:r>
          </a:p>
          <a:p>
            <a:pPr rtl="1"/>
            <a:r>
              <a:rPr lang="fa-IR" sz="2800" dirty="0">
                <a:solidFill>
                  <a:schemeClr val="tx1"/>
                </a:solidFill>
                <a:effectLst>
                  <a:glow rad="101600">
                    <a:schemeClr val="accent4">
                      <a:satMod val="175000"/>
                      <a:alpha val="40000"/>
                    </a:schemeClr>
                  </a:glow>
                </a:effectLst>
                <a:cs typeface="Farnaz" panose="00000500000000000000" pitchFamily="2" charset="-78"/>
              </a:rPr>
              <a:t>از فصل پنجم قانون حمايت از حقوق مصرف‌کنندگان:</a:t>
            </a:r>
          </a:p>
          <a:p>
            <a:pPr algn="r" rtl="1"/>
            <a:r>
              <a:rPr lang="fa-IR" dirty="0">
                <a:latin typeface="BNazanin"/>
              </a:rPr>
              <a:t>                       </a:t>
            </a:r>
            <a:r>
              <a:rPr lang="fa-IR" sz="2400" dirty="0">
                <a:solidFill>
                  <a:schemeClr val="tx1"/>
                </a:solidFill>
                <a:cs typeface="Farnaz" panose="00000500000000000000" pitchFamily="2" charset="-78"/>
              </a:rPr>
              <a:t>(مبتني بر مباني حقوق مدني) </a:t>
            </a:r>
          </a:p>
          <a:p>
            <a:pPr algn="justLow" rtl="1"/>
            <a:r>
              <a:rPr lang="fa-IR" sz="2800" dirty="0">
                <a:solidFill>
                  <a:schemeClr val="tx1"/>
                </a:solidFill>
                <a:effectLst>
                  <a:glow rad="63500">
                    <a:schemeClr val="accent2">
                      <a:satMod val="175000"/>
                      <a:alpha val="40000"/>
                    </a:schemeClr>
                  </a:glow>
                </a:effectLst>
                <a:latin typeface="BNazanin"/>
                <a:cs typeface="B Jadid" panose="00000700000000000000" pitchFamily="2" charset="-78"/>
              </a:rPr>
              <a:t>ماده 16</a:t>
            </a:r>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ـ</a:t>
            </a:r>
            <a:r>
              <a:rPr lang="fa-IR" sz="2800" dirty="0">
                <a:solidFill>
                  <a:srgbClr val="212529"/>
                </a:solidFill>
                <a:latin typeface="mitra" panose="00000500000000000000" pitchFamily="2" charset="-78"/>
                <a:cs typeface="mitra" panose="00000500000000000000" pitchFamily="2" charset="-78"/>
              </a:rPr>
              <a:t> </a:t>
            </a:r>
            <a:r>
              <a:rPr lang="fa-IR" sz="3000" dirty="0">
                <a:solidFill>
                  <a:schemeClr val="tx1"/>
                </a:solidFill>
                <a:effectLst>
                  <a:glow rad="63500">
                    <a:schemeClr val="accent2">
                      <a:satMod val="175000"/>
                      <a:alpha val="40000"/>
                    </a:schemeClr>
                  </a:glow>
                </a:effectLst>
                <a:latin typeface="BNazanin"/>
                <a:cs typeface="B Koodak" panose="00000700000000000000" pitchFamily="2" charset="-78"/>
              </a:rPr>
              <a:t>مسؤليت جبران خسارات وارده به مصرف‌کننده با تشخيص مرجع رسيدگي‌کننده به عهده شخص حقيقي يا حقوقي اعم از خصوصي و دولتي مي‌باشد که موجب ورود خسارت و اضرار به مصرف‌کننده شده است. در مورد شرکت‌هاي خارجي علاوه بر شرکت مادر، شعبه يا نمايندگي آن در ايران مسؤول خواهد بود. </a:t>
            </a:r>
          </a:p>
          <a:p>
            <a:pPr algn="justLow" rtl="1"/>
            <a:endParaRPr lang="fa-IR" dirty="0">
              <a:solidFill>
                <a:srgbClr val="212529"/>
              </a:solidFill>
              <a:latin typeface="mitra" panose="00000500000000000000" pitchFamily="2" charset="-78"/>
              <a:cs typeface="mitra" panose="00000500000000000000" pitchFamily="2" charset="-78"/>
            </a:endParaRPr>
          </a:p>
          <a:p>
            <a:pPr algn="justLow" rtl="1"/>
            <a:r>
              <a:rPr lang="fa-IR" sz="3800" dirty="0">
                <a:solidFill>
                  <a:srgbClr val="FF0000"/>
                </a:solidFill>
                <a:effectLst>
                  <a:glow rad="63500">
                    <a:schemeClr val="accent5">
                      <a:satMod val="175000"/>
                      <a:alpha val="40000"/>
                    </a:schemeClr>
                  </a:glow>
                </a:effectLst>
                <a:latin typeface="BNazanin"/>
                <a:cs typeface="B Kamran Outline" panose="00000400000000000000" pitchFamily="2" charset="-78"/>
              </a:rPr>
              <a:t>تخلف از ناحيه اشخاص حقوقي</a:t>
            </a:r>
            <a:r>
              <a:rPr lang="fa-IR" sz="3800" dirty="0">
                <a:solidFill>
                  <a:schemeClr val="tx1"/>
                </a:solidFill>
                <a:effectLst>
                  <a:glow rad="63500">
                    <a:schemeClr val="accent5">
                      <a:satMod val="175000"/>
                      <a:alpha val="40000"/>
                    </a:schemeClr>
                  </a:glow>
                </a:effectLst>
                <a:latin typeface="BNazanin"/>
                <a:cs typeface="B Kamran Outline" panose="00000400000000000000" pitchFamily="2" charset="-78"/>
              </a:rPr>
              <a:t>             </a:t>
            </a:r>
            <a:r>
              <a:rPr lang="fa-IR" sz="2800" b="1" dirty="0">
                <a:solidFill>
                  <a:schemeClr val="tx1"/>
                </a:solidFill>
                <a:latin typeface="mitra" panose="00000500000000000000" pitchFamily="2" charset="-78"/>
                <a:cs typeface="Homa" panose="00000500000000000000" pitchFamily="2" charset="-78"/>
              </a:rPr>
              <a:t>تأديه خسارت از اموال شخص حقوقي</a:t>
            </a:r>
            <a:r>
              <a:rPr lang="fa-IR" sz="3000" dirty="0">
                <a:solidFill>
                  <a:srgbClr val="212529"/>
                </a:solidFill>
                <a:latin typeface="mitra" panose="00000500000000000000" pitchFamily="2" charset="-78"/>
                <a:cs typeface="mitra" panose="00000500000000000000" pitchFamily="2" charset="-78"/>
              </a:rPr>
              <a:t> (</a:t>
            </a:r>
            <a:r>
              <a:rPr lang="fa-IR" sz="2200" dirty="0">
                <a:solidFill>
                  <a:schemeClr val="tx1"/>
                </a:solidFill>
                <a:latin typeface="mitra" panose="00000500000000000000" pitchFamily="2" charset="-78"/>
                <a:cs typeface="mitra" panose="00000500000000000000" pitchFamily="2" charset="-78"/>
              </a:rPr>
              <a:t>منطبق بر ماده 35 قانون پولي و بانکي</a:t>
            </a:r>
            <a:r>
              <a:rPr lang="fa-IR" sz="3000" dirty="0">
                <a:solidFill>
                  <a:srgbClr val="212529"/>
                </a:solidFill>
                <a:latin typeface="mitra" panose="00000500000000000000" pitchFamily="2" charset="-78"/>
                <a:cs typeface="mitra" panose="00000500000000000000" pitchFamily="2" charset="-78"/>
              </a:rPr>
              <a:t>)</a:t>
            </a:r>
          </a:p>
          <a:p>
            <a:pPr algn="justLow" rtl="1"/>
            <a:endParaRPr lang="fa-IR" sz="3000" dirty="0">
              <a:solidFill>
                <a:srgbClr val="212529"/>
              </a:solidFill>
              <a:latin typeface="mitra" panose="00000500000000000000" pitchFamily="2" charset="-78"/>
              <a:cs typeface="mitra" panose="00000500000000000000" pitchFamily="2" charset="-78"/>
            </a:endParaRPr>
          </a:p>
          <a:p>
            <a:pPr algn="justLow" rtl="1"/>
            <a:r>
              <a:rPr lang="fa-IR" sz="3800" dirty="0">
                <a:solidFill>
                  <a:srgbClr val="FF0000"/>
                </a:solidFill>
                <a:effectLst>
                  <a:glow rad="63500">
                    <a:schemeClr val="accent5">
                      <a:satMod val="175000"/>
                      <a:alpha val="40000"/>
                    </a:schemeClr>
                  </a:glow>
                </a:effectLst>
                <a:latin typeface="BNazanin"/>
                <a:cs typeface="B Kamran Outline" panose="00000400000000000000" pitchFamily="2" charset="-78"/>
              </a:rPr>
              <a:t>مسؤوليت جزايي              </a:t>
            </a:r>
            <a:r>
              <a:rPr lang="fa-IR" sz="2800" b="1" dirty="0">
                <a:solidFill>
                  <a:schemeClr val="tx1"/>
                </a:solidFill>
                <a:latin typeface="mitra" panose="00000500000000000000" pitchFamily="2" charset="-78"/>
                <a:cs typeface="Homa" panose="00000500000000000000" pitchFamily="2" charset="-78"/>
              </a:rPr>
              <a:t>مديرعامل و يا ساير مديران مسؤل شخص حقوقي</a:t>
            </a:r>
          </a:p>
        </p:txBody>
      </p:sp>
      <p:sp>
        <p:nvSpPr>
          <p:cNvPr id="3" name="Left Arrow 2"/>
          <p:cNvSpPr/>
          <p:nvPr/>
        </p:nvSpPr>
        <p:spPr>
          <a:xfrm>
            <a:off x="5148064" y="5733256"/>
            <a:ext cx="978408" cy="36004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Left Arrow 4"/>
          <p:cNvSpPr/>
          <p:nvPr/>
        </p:nvSpPr>
        <p:spPr>
          <a:xfrm>
            <a:off x="3131840" y="4509120"/>
            <a:ext cx="936104" cy="36004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3952379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7997" y="254978"/>
            <a:ext cx="7628384" cy="725750"/>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4" name="Subtitle 4"/>
          <p:cNvSpPr>
            <a:spLocks noGrp="1"/>
          </p:cNvSpPr>
          <p:nvPr>
            <p:ph type="subTitle" idx="1"/>
          </p:nvPr>
        </p:nvSpPr>
        <p:spPr>
          <a:xfrm>
            <a:off x="1117997" y="1124744"/>
            <a:ext cx="7628384" cy="5472608"/>
          </a:xfrm>
        </p:spPr>
        <p:txBody>
          <a:bodyPr>
            <a:normAutofit/>
          </a:bodyPr>
          <a:lstStyle/>
          <a:p>
            <a:pPr algn="r" rtl="1"/>
            <a:r>
              <a:rPr lang="fa-IR" sz="2800" b="1" dirty="0">
                <a:solidFill>
                  <a:srgbClr val="002060"/>
                </a:solidFill>
                <a:latin typeface="Times New Roman" panose="02020603050405020304" pitchFamily="18" charset="0"/>
                <a:ea typeface="Times New Roman" panose="02020603050405020304" pitchFamily="18" charset="0"/>
                <a:cs typeface="B Titr" panose="00000700000000000000" pitchFamily="2" charset="-78"/>
              </a:rPr>
              <a:t>مسؤليت مدني و جبران خسارات:</a:t>
            </a:r>
          </a:p>
          <a:p>
            <a:pPr rtl="1"/>
            <a:r>
              <a:rPr lang="fa-IR" sz="2400" dirty="0">
                <a:solidFill>
                  <a:schemeClr val="tx1"/>
                </a:solidFill>
                <a:effectLst>
                  <a:glow rad="101600">
                    <a:schemeClr val="accent4">
                      <a:satMod val="175000"/>
                      <a:alpha val="40000"/>
                    </a:schemeClr>
                  </a:glow>
                </a:effectLst>
                <a:cs typeface="Farnaz" panose="00000500000000000000" pitchFamily="2" charset="-78"/>
              </a:rPr>
              <a:t>از فصل پنجم قانون حمايت از حقوق مصرف کنندگان:</a:t>
            </a:r>
          </a:p>
          <a:p>
            <a:pPr algn="r" rtl="1"/>
            <a:r>
              <a:rPr lang="fa-IR" dirty="0">
                <a:latin typeface="BNazanin"/>
              </a:rPr>
              <a:t>                      </a:t>
            </a:r>
            <a:r>
              <a:rPr lang="fa-IR" sz="2000" dirty="0">
                <a:solidFill>
                  <a:schemeClr val="tx1"/>
                </a:solidFill>
                <a:cs typeface="Farnaz" panose="00000500000000000000" pitchFamily="2" charset="-78"/>
              </a:rPr>
              <a:t>(مبتني بر مباني حقوق مدني) </a:t>
            </a:r>
          </a:p>
          <a:p>
            <a:pPr algn="justLow" rtl="1"/>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ماده18ـ چنانچه کالا يا خدمات عرضه شده توسط عرضه‌کنندگان کالا يا خدمات معيوب باشد و به واسطه آن عيب، خساراتي به مصرف‌کننده </a:t>
            </a:r>
            <a:r>
              <a:rPr lang="fa-IR" sz="1800" dirty="0">
                <a:solidFill>
                  <a:srgbClr val="1C33DE"/>
                </a:solidFill>
                <a:effectLst>
                  <a:glow rad="63500">
                    <a:schemeClr val="accent2">
                      <a:satMod val="175000"/>
                      <a:alpha val="40000"/>
                    </a:schemeClr>
                  </a:glow>
                </a:effectLst>
                <a:latin typeface="BNazanin"/>
                <a:cs typeface="B Koodak" panose="00000700000000000000" pitchFamily="2" charset="-78"/>
              </a:rPr>
              <a:t>(از جمله مشتري بانک) </a:t>
            </a:r>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وارد گردد، متخلف علاوه بر جبران خسارات به پرداخت جزاي نقدي حداکثر تا معادل چهار برابر خسارت محکوم خواهد شد</a:t>
            </a:r>
            <a:r>
              <a:rPr lang="fa-IR" sz="2800" dirty="0">
                <a:solidFill>
                  <a:srgbClr val="212529"/>
                </a:solidFill>
                <a:latin typeface="mitra" panose="00000500000000000000" pitchFamily="2" charset="-78"/>
                <a:cs typeface="mitra" panose="00000500000000000000" pitchFamily="2" charset="-78"/>
              </a:rPr>
              <a:t>. </a:t>
            </a:r>
          </a:p>
          <a:p>
            <a:pPr algn="justLow" rtl="1"/>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تبصره ماده 19ـ در صورتي که عرضه‌کنندگان کالا و خدمات </a:t>
            </a:r>
            <a:r>
              <a:rPr lang="fa-IR" sz="1800" dirty="0">
                <a:solidFill>
                  <a:srgbClr val="1C33DE"/>
                </a:solidFill>
                <a:effectLst>
                  <a:glow rad="63500">
                    <a:schemeClr val="accent2">
                      <a:satMod val="175000"/>
                      <a:alpha val="40000"/>
                    </a:schemeClr>
                  </a:glow>
                </a:effectLst>
                <a:latin typeface="BNazanin"/>
                <a:cs typeface="B Koodak" panose="00000700000000000000" pitchFamily="2" charset="-78"/>
              </a:rPr>
              <a:t>(از جمله مؤسسات </a:t>
            </a:r>
            <a:r>
              <a:rPr lang="fa-IR" sz="1800" dirty="0" err="1">
                <a:solidFill>
                  <a:srgbClr val="1C33DE"/>
                </a:solidFill>
                <a:effectLst>
                  <a:glow rad="63500">
                    <a:schemeClr val="accent2">
                      <a:satMod val="175000"/>
                      <a:alpha val="40000"/>
                    </a:schemeClr>
                  </a:glow>
                </a:effectLst>
                <a:latin typeface="BNazanin"/>
                <a:cs typeface="B Koodak" panose="00000700000000000000" pitchFamily="2" charset="-78"/>
              </a:rPr>
              <a:t>اعتباري</a:t>
            </a:r>
            <a:r>
              <a:rPr lang="fa-IR" sz="1800" dirty="0">
                <a:solidFill>
                  <a:srgbClr val="1C33DE"/>
                </a:solidFill>
                <a:effectLst>
                  <a:glow rad="63500">
                    <a:schemeClr val="accent2">
                      <a:satMod val="175000"/>
                      <a:alpha val="40000"/>
                    </a:schemeClr>
                  </a:glow>
                </a:effectLst>
                <a:latin typeface="BNazanin"/>
                <a:cs typeface="B Koodak" panose="00000700000000000000" pitchFamily="2" charset="-78"/>
              </a:rPr>
              <a:t>)</a:t>
            </a:r>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 از ايفاء هر يک از تعهدات خود در قبال خريدار خودداري کرده و يا آن را به صورت ناقص و يا با تأخير انجام دهند مکلفند علاوه بر انجام کامل تعهد، خسارت وارده را جبران نمايند.</a:t>
            </a:r>
          </a:p>
          <a:p>
            <a:pPr algn="r" rtl="1"/>
            <a:endParaRPr lang="fa-IR" dirty="0">
              <a:latin typeface="BNazanin"/>
            </a:endParaRPr>
          </a:p>
        </p:txBody>
      </p:sp>
    </p:spTree>
    <p:extLst>
      <p:ext uri="{BB962C8B-B14F-4D97-AF65-F5344CB8AC3E}">
        <p14:creationId xmlns:p14="http://schemas.microsoft.com/office/powerpoint/2010/main" val="3073976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1052736"/>
            <a:ext cx="7632848" cy="5472608"/>
          </a:xfrm>
        </p:spPr>
        <p:txBody>
          <a:bodyPr>
            <a:normAutofit/>
          </a:bodyPr>
          <a:lstStyle/>
          <a:p>
            <a:pPr algn="r" rtl="1"/>
            <a:r>
              <a:rPr lang="fa-IR" sz="2800" dirty="0">
                <a:solidFill>
                  <a:srgbClr val="002060"/>
                </a:solidFill>
                <a:latin typeface="BNazanin"/>
                <a:cs typeface="B Titr" panose="00000700000000000000" pitchFamily="2" charset="-78"/>
              </a:rPr>
              <a:t>مسؤليت مدني و جبران خسارات:</a:t>
            </a:r>
          </a:p>
          <a:p>
            <a:pPr algn="r" rtl="1"/>
            <a:r>
              <a:rPr lang="fa-IR" sz="2400" dirty="0">
                <a:solidFill>
                  <a:schemeClr val="tx1"/>
                </a:solidFill>
                <a:effectLst>
                  <a:glow rad="101600">
                    <a:schemeClr val="accent4">
                      <a:satMod val="175000"/>
                      <a:alpha val="40000"/>
                    </a:schemeClr>
                  </a:glow>
                </a:effectLst>
                <a:cs typeface="Farnaz" panose="00000500000000000000" pitchFamily="2" charset="-78"/>
              </a:rPr>
              <a:t>                     </a:t>
            </a:r>
          </a:p>
          <a:p>
            <a:pPr algn="r" rtl="1"/>
            <a:r>
              <a:rPr lang="fa-IR" sz="2800" dirty="0">
                <a:solidFill>
                  <a:schemeClr val="tx1"/>
                </a:solidFill>
                <a:effectLst>
                  <a:glow rad="101600">
                    <a:schemeClr val="accent4">
                      <a:satMod val="175000"/>
                      <a:alpha val="40000"/>
                    </a:schemeClr>
                  </a:glow>
                </a:effectLst>
                <a:cs typeface="Farnaz" panose="00000500000000000000" pitchFamily="2" charset="-78"/>
              </a:rPr>
              <a:t>                       ماده 78 قانون تجارت الکترونيک </a:t>
            </a:r>
            <a:endParaRPr lang="fa-IR" sz="2400" dirty="0">
              <a:solidFill>
                <a:schemeClr val="tx1"/>
              </a:solidFill>
              <a:effectLst>
                <a:glow rad="101600">
                  <a:schemeClr val="accent4">
                    <a:satMod val="175000"/>
                    <a:alpha val="40000"/>
                  </a:schemeClr>
                </a:glow>
              </a:effectLst>
              <a:cs typeface="Farnaz" panose="00000500000000000000" pitchFamily="2" charset="-78"/>
            </a:endParaRPr>
          </a:p>
          <a:p>
            <a:pPr algn="r" rtl="1"/>
            <a:r>
              <a:rPr lang="fa-IR" sz="2000" dirty="0">
                <a:solidFill>
                  <a:schemeClr val="tx1"/>
                </a:solidFill>
                <a:cs typeface="Farnaz" panose="00000500000000000000" pitchFamily="2" charset="-78"/>
              </a:rPr>
              <a:t>                                                   (مبتني بر فرض تقصير)</a:t>
            </a:r>
          </a:p>
          <a:p>
            <a:pPr algn="justLow" rtl="1"/>
            <a:endParaRPr lang="fa-IR" sz="2600" dirty="0">
              <a:solidFill>
                <a:schemeClr val="tx1"/>
              </a:solidFill>
              <a:effectLst>
                <a:glow rad="63500">
                  <a:schemeClr val="accent2">
                    <a:satMod val="175000"/>
                    <a:alpha val="40000"/>
                  </a:schemeClr>
                </a:glow>
              </a:effectLst>
              <a:latin typeface="BNazanin"/>
              <a:cs typeface="B Koodak" panose="00000700000000000000" pitchFamily="2" charset="-78"/>
            </a:endParaRPr>
          </a:p>
          <a:p>
            <a:pPr algn="justLow" rtl="1"/>
            <a:r>
              <a:rPr lang="fa-IR" sz="2700" dirty="0">
                <a:solidFill>
                  <a:schemeClr val="tx1"/>
                </a:solidFill>
                <a:effectLst>
                  <a:glow rad="63500">
                    <a:schemeClr val="accent2">
                      <a:satMod val="175000"/>
                      <a:alpha val="40000"/>
                    </a:schemeClr>
                  </a:glow>
                </a:effectLst>
                <a:latin typeface="BNazanin"/>
                <a:cs typeface="B Koodak" panose="00000700000000000000" pitchFamily="2" charset="-78"/>
              </a:rPr>
              <a:t>هرگاه در بستر مبادلات الکترونيکي در اثر نقص يا ضعف سيستم‌ مؤسسات خصوصي و دولتي، به‌جز در نتيجه قطع فيزيکي ارتباط الکترونيکي، خسارتي به‌اشخاص وارد شود، مؤسسات مزبور مسؤل جبران خسارات وارده مي‌باشند. مگر اينکه‌ خسارات وارده</a:t>
            </a:r>
            <a:br>
              <a:rPr lang="fa-IR" sz="2700" dirty="0">
                <a:solidFill>
                  <a:schemeClr val="tx1"/>
                </a:solidFill>
                <a:effectLst>
                  <a:glow rad="63500">
                    <a:schemeClr val="accent2">
                      <a:satMod val="175000"/>
                      <a:alpha val="40000"/>
                    </a:schemeClr>
                  </a:glow>
                </a:effectLst>
                <a:latin typeface="BNazanin"/>
                <a:cs typeface="B Koodak" panose="00000700000000000000" pitchFamily="2" charset="-78"/>
              </a:rPr>
            </a:br>
            <a:r>
              <a:rPr lang="fa-IR" sz="2700" dirty="0">
                <a:solidFill>
                  <a:schemeClr val="tx1"/>
                </a:solidFill>
                <a:effectLst>
                  <a:glow rad="63500">
                    <a:schemeClr val="accent2">
                      <a:satMod val="175000"/>
                      <a:alpha val="40000"/>
                    </a:schemeClr>
                  </a:glow>
                </a:effectLst>
                <a:latin typeface="BNazanin"/>
                <a:cs typeface="B Koodak" panose="00000700000000000000" pitchFamily="2" charset="-78"/>
              </a:rPr>
              <a:t>ناشي از فعل شخصي افراد باشد که در اين صورت جبران خسارات‌ برعهده اين اشخاص خواهد بود. </a:t>
            </a:r>
          </a:p>
        </p:txBody>
      </p:sp>
    </p:spTree>
    <p:extLst>
      <p:ext uri="{BB962C8B-B14F-4D97-AF65-F5344CB8AC3E}">
        <p14:creationId xmlns:p14="http://schemas.microsoft.com/office/powerpoint/2010/main" val="1466586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187624" y="1124744"/>
            <a:ext cx="7488832" cy="5400600"/>
          </a:xfrm>
        </p:spPr>
        <p:txBody>
          <a:bodyPr>
            <a:normAutofit fontScale="92500"/>
          </a:bodyPr>
          <a:lstStyle/>
          <a:p>
            <a:pPr algn="r" rtl="1"/>
            <a:r>
              <a:rPr lang="fa-IR" sz="2800" dirty="0">
                <a:solidFill>
                  <a:srgbClr val="002060"/>
                </a:solidFill>
                <a:latin typeface="BNazanin"/>
                <a:cs typeface="B Titr" panose="00000700000000000000" pitchFamily="2" charset="-78"/>
              </a:rPr>
              <a:t>مسؤليت مدني و جبران خسارات:</a:t>
            </a:r>
          </a:p>
          <a:p>
            <a:pPr algn="r" rtl="1"/>
            <a:endParaRPr lang="fa-IR" sz="2800" dirty="0">
              <a:solidFill>
                <a:srgbClr val="002060"/>
              </a:solidFill>
              <a:latin typeface="BNazanin"/>
              <a:cs typeface="B Titr" panose="00000700000000000000" pitchFamily="2" charset="-78"/>
            </a:endParaRPr>
          </a:p>
          <a:p>
            <a:pPr algn="r" rtl="1"/>
            <a:r>
              <a:rPr lang="fa-IR" sz="2800" dirty="0">
                <a:solidFill>
                  <a:schemeClr val="tx1"/>
                </a:solidFill>
                <a:effectLst>
                  <a:glow rad="101600">
                    <a:schemeClr val="accent4">
                      <a:satMod val="175000"/>
                      <a:alpha val="40000"/>
                    </a:schemeClr>
                  </a:glow>
                </a:effectLst>
                <a:cs typeface="Farnaz" panose="00000500000000000000" pitchFamily="2" charset="-78"/>
              </a:rPr>
              <a:t>                بر اساس مفاد قانون تجارت الکترونيک:</a:t>
            </a:r>
          </a:p>
          <a:p>
            <a:pPr lvl="0" algn="justLow" rtl="1"/>
            <a:r>
              <a:rPr lang="fa-IR" sz="2000" dirty="0">
                <a:solidFill>
                  <a:prstClr val="black"/>
                </a:solidFill>
                <a:cs typeface="Farnaz" panose="00000500000000000000" pitchFamily="2" charset="-78"/>
              </a:rPr>
              <a:t>                                           (نقض نظريه مسؤليت محض)</a:t>
            </a:r>
          </a:p>
          <a:p>
            <a:pPr algn="r" rtl="1"/>
            <a:endParaRPr lang="fa-IR" sz="2800" dirty="0"/>
          </a:p>
          <a:p>
            <a:pPr lvl="0" algn="justLow" rtl="1"/>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در بانکداري غيرحضوري </a:t>
            </a:r>
            <a:r>
              <a:rPr lang="fa-IR" sz="2400" dirty="0">
                <a:solidFill>
                  <a:schemeClr val="tx1"/>
                </a:solidFill>
                <a:effectLst>
                  <a:glow rad="63500">
                    <a:schemeClr val="accent2">
                      <a:satMod val="175000"/>
                      <a:alpha val="40000"/>
                    </a:schemeClr>
                  </a:glow>
                </a:effectLst>
                <a:latin typeface="BNazanin"/>
                <a:cs typeface="B Koodak" panose="00000700000000000000" pitchFamily="2" charset="-78"/>
              </a:rPr>
              <a:t>(اعم از مجازي يا ديجيتال)، </a:t>
            </a:r>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اگر به هر دليلي اعم از نرم‌افزارهاي معيوب، سيستم‌هاي آنلاين، خطا در بارگذاري اطلاعات، اشتباه در پردازش اطلاعات و ... به مشتريان ضرري وارد شود، بانک مکلف به جبران خسارت است. </a:t>
            </a:r>
          </a:p>
          <a:p>
            <a:pPr lvl="0" algn="justLow" rtl="1"/>
            <a:r>
              <a:rPr lang="fa-IR" sz="2800" dirty="0">
                <a:solidFill>
                  <a:schemeClr val="tx1"/>
                </a:solidFill>
                <a:effectLst>
                  <a:glow rad="63500">
                    <a:schemeClr val="accent2">
                      <a:satMod val="175000"/>
                      <a:alpha val="40000"/>
                    </a:schemeClr>
                  </a:glow>
                </a:effectLst>
                <a:latin typeface="BNazanin"/>
                <a:cs typeface="B Koodak" panose="00000700000000000000" pitchFamily="2" charset="-78"/>
              </a:rPr>
              <a:t> اما چنانچه خسارات وارده ناشي از فعل شخصي افراد باشد در اين صورت جبران خسارات‌ برعهده اين اشخاص خواهد بود.</a:t>
            </a:r>
          </a:p>
          <a:p>
            <a:pPr lvl="0" algn="justLow" rtl="1"/>
            <a:r>
              <a:rPr lang="fa-IR" sz="2800" dirty="0">
                <a:solidFill>
                  <a:srgbClr val="212529"/>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fa-IR" sz="2800" dirty="0"/>
          </a:p>
        </p:txBody>
      </p:sp>
    </p:spTree>
    <p:extLst>
      <p:ext uri="{BB962C8B-B14F-4D97-AF65-F5344CB8AC3E}">
        <p14:creationId xmlns:p14="http://schemas.microsoft.com/office/powerpoint/2010/main" val="3726606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ويژگي‌هاي</a:t>
            </a:r>
            <a:r>
              <a:rPr lang="fa-IR" sz="32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اقسام مسؤليت </a:t>
            </a:r>
            <a:r>
              <a:rPr lang="fa-IR" sz="32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مدني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115616" y="1124744"/>
            <a:ext cx="7700392" cy="5400600"/>
          </a:xfrm>
        </p:spPr>
        <p:txBody>
          <a:bodyPr>
            <a:normAutofit lnSpcReduction="10000"/>
          </a:bodyPr>
          <a:lstStyle/>
          <a:p>
            <a:pPr algn="r" rtl="1"/>
            <a:r>
              <a:rPr lang="fa-IR" sz="2800" dirty="0">
                <a:solidFill>
                  <a:srgbClr val="002060"/>
                </a:solidFill>
                <a:latin typeface="BNazanin"/>
                <a:cs typeface="B Titr" panose="00000700000000000000" pitchFamily="2" charset="-78"/>
              </a:rPr>
              <a:t>مسؤليت مدني و جبران خسارات:</a:t>
            </a:r>
          </a:p>
          <a:p>
            <a:pPr algn="r" rtl="1"/>
            <a:endParaRPr lang="fa-IR" sz="2800" dirty="0">
              <a:solidFill>
                <a:srgbClr val="002060"/>
              </a:solidFill>
              <a:latin typeface="BNazanin"/>
              <a:cs typeface="B Titr" panose="00000700000000000000" pitchFamily="2" charset="-78"/>
            </a:endParaRPr>
          </a:p>
          <a:p>
            <a:pPr algn="r" rtl="1"/>
            <a:r>
              <a:rPr lang="fa-IR" sz="2600" dirty="0">
                <a:solidFill>
                  <a:schemeClr val="tx1"/>
                </a:solidFill>
                <a:effectLst>
                  <a:glow rad="101600">
                    <a:schemeClr val="accent4">
                      <a:satMod val="175000"/>
                      <a:alpha val="40000"/>
                    </a:schemeClr>
                  </a:glow>
                </a:effectLst>
                <a:cs typeface="Farnaz" panose="00000500000000000000" pitchFamily="2" charset="-78"/>
              </a:rPr>
              <a:t>رفع تعارض بين نظريه مسؤليت محض و فرض تقصير:</a:t>
            </a:r>
          </a:p>
          <a:p>
            <a:pPr algn="justLow" rtl="1"/>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1- ضابطه مسئوليت محض در قانون پولي و بانکي کشور، شامل کليه خدمات بانکي دانسته و ضابطه فرض مسئوليت در قانون تجارت الکترونيکي را به عنوان استثناي بر قاعده ذکرشده، صرفاً شامل خدمات </a:t>
            </a:r>
            <a:r>
              <a:rPr lang="fa-IR" sz="2600" dirty="0" err="1">
                <a:solidFill>
                  <a:schemeClr val="tx1"/>
                </a:solidFill>
                <a:effectLst>
                  <a:glow rad="63500">
                    <a:schemeClr val="accent2">
                      <a:satMod val="175000"/>
                      <a:alpha val="40000"/>
                    </a:schemeClr>
                  </a:glow>
                </a:effectLst>
                <a:latin typeface="BNazanin"/>
                <a:cs typeface="B Koodak" panose="00000700000000000000" pitchFamily="2" charset="-78"/>
              </a:rPr>
              <a:t>الکترونيکي</a:t>
            </a:r>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 </a:t>
            </a:r>
            <a:r>
              <a:rPr lang="fa-IR" sz="2600" dirty="0" err="1">
                <a:solidFill>
                  <a:schemeClr val="tx1"/>
                </a:solidFill>
                <a:effectLst>
                  <a:glow rad="63500">
                    <a:schemeClr val="accent2">
                      <a:satMod val="175000"/>
                      <a:alpha val="40000"/>
                    </a:schemeClr>
                  </a:glow>
                </a:effectLst>
                <a:latin typeface="BNazanin"/>
                <a:cs typeface="B Koodak" panose="00000700000000000000" pitchFamily="2" charset="-78"/>
              </a:rPr>
              <a:t>بدانيم</a:t>
            </a:r>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 </a:t>
            </a:r>
          </a:p>
          <a:p>
            <a:pPr algn="justLow" rtl="1"/>
            <a:r>
              <a:rPr lang="fa-IR" sz="2200" dirty="0">
                <a:solidFill>
                  <a:srgbClr val="FF0000"/>
                </a:solidFill>
                <a:effectLst>
                  <a:glow rad="63500">
                    <a:schemeClr val="accent4">
                      <a:satMod val="175000"/>
                      <a:alpha val="40000"/>
                    </a:schemeClr>
                  </a:glow>
                </a:effectLst>
                <a:cs typeface="Homa" panose="00000500000000000000" pitchFamily="2" charset="-78"/>
              </a:rPr>
              <a:t>         </a:t>
            </a:r>
            <a:r>
              <a:rPr lang="fa-IR" sz="2200" u="sng" dirty="0">
                <a:solidFill>
                  <a:srgbClr val="FF0000"/>
                </a:solidFill>
                <a:effectLst>
                  <a:glow rad="63500">
                    <a:schemeClr val="accent4">
                      <a:satMod val="175000"/>
                      <a:alpha val="40000"/>
                    </a:schemeClr>
                  </a:glow>
                </a:effectLst>
                <a:cs typeface="Homa" panose="00000500000000000000" pitchFamily="2" charset="-78"/>
              </a:rPr>
              <a:t> راهکار بي‌اثر و بدون فايده به جهت گستره شمول بانکداري الکترونيک</a:t>
            </a:r>
          </a:p>
          <a:p>
            <a:pPr algn="justLow" rtl="1"/>
            <a:endParaRPr lang="fa-IR" sz="2800" dirty="0"/>
          </a:p>
          <a:p>
            <a:pPr algn="justLow" rtl="1"/>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2- ضابطه مسئوليت محض قانون پولي و بانکي کشور را به عنوان قانون خاص</a:t>
            </a:r>
            <a:r>
              <a:rPr lang="fa-IR" sz="2400" dirty="0">
                <a:solidFill>
                  <a:schemeClr val="tx1"/>
                </a:solidFill>
                <a:effectLst>
                  <a:glow rad="63500">
                    <a:schemeClr val="accent2">
                      <a:satMod val="175000"/>
                      <a:alpha val="40000"/>
                    </a:schemeClr>
                  </a:glow>
                </a:effectLst>
                <a:latin typeface="BNazanin"/>
                <a:cs typeface="B Koodak" panose="00000700000000000000" pitchFamily="2" charset="-78"/>
              </a:rPr>
              <a:t>- و لو مقدم- </a:t>
            </a:r>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بر ضابطه فرض تقصير قانون تجارت الکترونيکي حاکم است.</a:t>
            </a:r>
          </a:p>
          <a:p>
            <a:pPr algn="justLow" rtl="1"/>
            <a:r>
              <a:rPr lang="fa-IR" sz="2600" dirty="0">
                <a:solidFill>
                  <a:schemeClr val="tx1"/>
                </a:solidFill>
                <a:effectLst>
                  <a:glow rad="63500">
                    <a:schemeClr val="accent2">
                      <a:satMod val="175000"/>
                      <a:alpha val="40000"/>
                    </a:schemeClr>
                  </a:glow>
                </a:effectLst>
                <a:latin typeface="BNazanin"/>
                <a:cs typeface="B Koodak" panose="00000700000000000000" pitchFamily="2" charset="-78"/>
              </a:rPr>
              <a:t>                   </a:t>
            </a:r>
            <a:r>
              <a:rPr lang="fa-IR" sz="2400" u="sng" dirty="0">
                <a:solidFill>
                  <a:srgbClr val="00B050"/>
                </a:solidFill>
                <a:effectLst>
                  <a:glow rad="101600">
                    <a:schemeClr val="accent5">
                      <a:satMod val="175000"/>
                      <a:alpha val="40000"/>
                    </a:schemeClr>
                  </a:glow>
                </a:effectLst>
                <a:cs typeface="Homa" panose="00000500000000000000" pitchFamily="2" charset="-78"/>
              </a:rPr>
              <a:t>راه‌حل قابل دفاع و سازگار با مباني حقوقي ما</a:t>
            </a:r>
            <a:endParaRPr lang="fa-IR" sz="2400" u="sng" dirty="0">
              <a:effectLst>
                <a:glow rad="101600">
                  <a:schemeClr val="accent5">
                    <a:satMod val="175000"/>
                    <a:alpha val="40000"/>
                  </a:schemeClr>
                </a:glow>
              </a:effectLst>
              <a:cs typeface="Homa" panose="00000500000000000000" pitchFamily="2" charset="-78"/>
            </a:endParaRPr>
          </a:p>
        </p:txBody>
      </p:sp>
    </p:spTree>
    <p:extLst>
      <p:ext uri="{BB962C8B-B14F-4D97-AF65-F5344CB8AC3E}">
        <p14:creationId xmlns:p14="http://schemas.microsoft.com/office/powerpoint/2010/main" val="2848044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88641"/>
            <a:ext cx="7772400" cy="720080"/>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مسؤليت‌هاي کيفري، جرايم، تخلفات و مجازات‌ها</a:t>
            </a:r>
          </a:p>
        </p:txBody>
      </p:sp>
      <p:sp>
        <p:nvSpPr>
          <p:cNvPr id="3" name="Content Placeholder 2"/>
          <p:cNvSpPr>
            <a:spLocks noGrp="1"/>
          </p:cNvSpPr>
          <p:nvPr>
            <p:ph type="subTitle" idx="1"/>
          </p:nvPr>
        </p:nvSpPr>
        <p:spPr>
          <a:xfrm>
            <a:off x="899592" y="1052736"/>
            <a:ext cx="7984976" cy="5616624"/>
          </a:xfrm>
          <a:solidFill>
            <a:schemeClr val="accent5">
              <a:lumMod val="40000"/>
              <a:lumOff val="60000"/>
            </a:schemeClr>
          </a:solidFill>
        </p:spPr>
        <p:txBody>
          <a:bodyPr>
            <a:normAutofit lnSpcReduction="10000"/>
          </a:bodyPr>
          <a:lstStyle/>
          <a:p>
            <a:pPr algn="r" rtl="1"/>
            <a:r>
              <a:rPr lang="fa-IR" sz="2400" dirty="0">
                <a:solidFill>
                  <a:srgbClr val="002060"/>
                </a:solidFill>
                <a:latin typeface="BNazanin"/>
                <a:cs typeface="B Titr" panose="00000700000000000000" pitchFamily="2" charset="-78"/>
              </a:rPr>
              <a:t>مسؤليت‌هاي جزايي :</a:t>
            </a:r>
          </a:p>
          <a:p>
            <a:pPr algn="r" rtl="1"/>
            <a:endParaRPr lang="fa-IR" sz="2800" dirty="0">
              <a:solidFill>
                <a:srgbClr val="002060"/>
              </a:solidFill>
              <a:latin typeface="BNazanin"/>
              <a:cs typeface="B Titr" panose="00000700000000000000" pitchFamily="2" charset="-78"/>
            </a:endParaRPr>
          </a:p>
          <a:p>
            <a:pPr algn="r" rtl="1"/>
            <a:endParaRPr lang="fa-IR" sz="2800" dirty="0">
              <a:solidFill>
                <a:srgbClr val="212529"/>
              </a:solidFill>
              <a:latin typeface="mitra" panose="00000500000000000000" pitchFamily="2" charset="-78"/>
              <a:cs typeface="mitra" panose="00000500000000000000" pitchFamily="2" charset="-78"/>
            </a:endParaRPr>
          </a:p>
          <a:p>
            <a:pPr marL="457200" indent="-457200" algn="justLow" rtl="1">
              <a:buFont typeface="Wingdings" panose="05000000000000000000" pitchFamily="2" charset="2"/>
              <a:buChar char="ü"/>
            </a:pPr>
            <a:r>
              <a:rPr lang="fa-IR" sz="2800" b="1" dirty="0">
                <a:solidFill>
                  <a:schemeClr val="tx1"/>
                </a:solidFill>
                <a:latin typeface="mitra" panose="00000500000000000000" pitchFamily="2" charset="-78"/>
                <a:cs typeface="B Baran Outline" panose="00000400000000000000" pitchFamily="2" charset="-78"/>
              </a:rPr>
              <a:t>در </a:t>
            </a:r>
            <a:r>
              <a:rPr lang="fa-IR" sz="2800" b="1" dirty="0">
                <a:solidFill>
                  <a:srgbClr val="FF0000"/>
                </a:solidFill>
                <a:latin typeface="mitra" panose="00000500000000000000" pitchFamily="2" charset="-78"/>
                <a:cs typeface="B Baran Outline" panose="00000400000000000000" pitchFamily="2" charset="-78"/>
              </a:rPr>
              <a:t>مسؤوليت کيفري </a:t>
            </a:r>
            <a:r>
              <a:rPr lang="fa-IR" sz="2800" b="1" dirty="0">
                <a:solidFill>
                  <a:schemeClr val="tx1"/>
                </a:solidFill>
                <a:latin typeface="mitra" panose="00000500000000000000" pitchFamily="2" charset="-78"/>
                <a:cs typeface="B Baran Outline" panose="00000400000000000000" pitchFamily="2" charset="-78"/>
              </a:rPr>
              <a:t>اصل بر </a:t>
            </a:r>
            <a:r>
              <a:rPr lang="fa-IR" sz="2800" b="1" u="sng" dirty="0">
                <a:solidFill>
                  <a:schemeClr val="tx1"/>
                </a:solidFill>
                <a:latin typeface="mitra" panose="00000500000000000000" pitchFamily="2" charset="-78"/>
                <a:cs typeface="B Baran Outline" panose="00000400000000000000" pitchFamily="2" charset="-78"/>
              </a:rPr>
              <a:t>مسؤوليت شخص حقيقي</a:t>
            </a:r>
            <a:r>
              <a:rPr lang="fa-IR" sz="2800" b="1" dirty="0">
                <a:solidFill>
                  <a:schemeClr val="tx1"/>
                </a:solidFill>
                <a:latin typeface="mitra" panose="00000500000000000000" pitchFamily="2" charset="-78"/>
                <a:cs typeface="B Baran Outline" panose="00000400000000000000" pitchFamily="2" charset="-78"/>
              </a:rPr>
              <a:t> است و شخص حقوقي </a:t>
            </a:r>
            <a:r>
              <a:rPr lang="fa-IR" sz="1800" b="1" dirty="0">
                <a:solidFill>
                  <a:schemeClr val="tx1"/>
                </a:solidFill>
                <a:latin typeface="mitra" panose="00000500000000000000" pitchFamily="2" charset="-78"/>
                <a:cs typeface="B Baran Outline" panose="00000400000000000000" pitchFamily="2" charset="-78"/>
              </a:rPr>
              <a:t>(مثلا بانک) </a:t>
            </a:r>
            <a:r>
              <a:rPr lang="fa-IR" sz="2800" b="1" dirty="0">
                <a:solidFill>
                  <a:schemeClr val="tx1"/>
                </a:solidFill>
                <a:latin typeface="mitra" panose="00000500000000000000" pitchFamily="2" charset="-78"/>
                <a:cs typeface="B Baran Outline" panose="00000400000000000000" pitchFamily="2" charset="-78"/>
              </a:rPr>
              <a:t>در صورتي داراي مسؤوليت کيفري است که نماينده قانوني شخص حقوقي به نام يا در راستاي منافع آن مرتکب </a:t>
            </a:r>
            <a:r>
              <a:rPr lang="fa-IR" sz="2800" b="1" dirty="0">
                <a:solidFill>
                  <a:srgbClr val="FF0000"/>
                </a:solidFill>
                <a:latin typeface="mitra" panose="00000500000000000000" pitchFamily="2" charset="-78"/>
                <a:cs typeface="B Baran Outline" panose="00000400000000000000" pitchFamily="2" charset="-78"/>
              </a:rPr>
              <a:t>جرمي</a:t>
            </a:r>
            <a:r>
              <a:rPr lang="fa-IR" sz="2800" b="1" dirty="0">
                <a:solidFill>
                  <a:schemeClr val="tx1"/>
                </a:solidFill>
                <a:latin typeface="mitra" panose="00000500000000000000" pitchFamily="2" charset="-78"/>
                <a:cs typeface="B Baran Outline" panose="00000400000000000000" pitchFamily="2" charset="-78"/>
              </a:rPr>
              <a:t> شود. </a:t>
            </a:r>
          </a:p>
          <a:p>
            <a:pPr marL="457200" indent="-457200" algn="justLow" rtl="1">
              <a:buFont typeface="Wingdings" panose="05000000000000000000" pitchFamily="2" charset="2"/>
              <a:buChar char="ü"/>
            </a:pPr>
            <a:r>
              <a:rPr lang="fa-IR" sz="2800" b="1" dirty="0">
                <a:solidFill>
                  <a:schemeClr val="tx1"/>
                </a:solidFill>
                <a:latin typeface="mitra" panose="00000500000000000000" pitchFamily="2" charset="-78"/>
                <a:cs typeface="B Baran Outline" panose="00000400000000000000" pitchFamily="2" charset="-78"/>
              </a:rPr>
              <a:t>مسؤوليت کيفري اشخاص حقوقي (</a:t>
            </a:r>
            <a:r>
              <a:rPr lang="fa-IR" sz="1800" b="1" dirty="0">
                <a:solidFill>
                  <a:schemeClr val="tx1"/>
                </a:solidFill>
                <a:latin typeface="mitra" panose="00000500000000000000" pitchFamily="2" charset="-78"/>
                <a:cs typeface="B Baran Outline" panose="00000400000000000000" pitchFamily="2" charset="-78"/>
              </a:rPr>
              <a:t>با تحقق شرايط فوق</a:t>
            </a:r>
            <a:r>
              <a:rPr lang="fa-IR" sz="2800" b="1" dirty="0">
                <a:solidFill>
                  <a:schemeClr val="tx1"/>
                </a:solidFill>
                <a:latin typeface="mitra" panose="00000500000000000000" pitchFamily="2" charset="-78"/>
                <a:cs typeface="B Baran Outline" panose="00000400000000000000" pitchFamily="2" charset="-78"/>
              </a:rPr>
              <a:t>) مانع مسؤوليت اشخاص حقيقي مرتکب </a:t>
            </a:r>
            <a:r>
              <a:rPr lang="fa-IR" sz="2800" b="1" dirty="0">
                <a:solidFill>
                  <a:srgbClr val="FF0000"/>
                </a:solidFill>
                <a:latin typeface="mitra" panose="00000500000000000000" pitchFamily="2" charset="-78"/>
                <a:cs typeface="B Baran Outline" panose="00000400000000000000" pitchFamily="2" charset="-78"/>
              </a:rPr>
              <a:t>جرم</a:t>
            </a:r>
            <a:r>
              <a:rPr lang="fa-IR" sz="2800" b="1" dirty="0">
                <a:solidFill>
                  <a:schemeClr val="tx1"/>
                </a:solidFill>
                <a:latin typeface="mitra" panose="00000500000000000000" pitchFamily="2" charset="-78"/>
                <a:cs typeface="B Baran Outline" panose="00000400000000000000" pitchFamily="2" charset="-78"/>
              </a:rPr>
              <a:t> نيست.</a:t>
            </a:r>
          </a:p>
          <a:p>
            <a:pPr marL="457200" indent="-457200" algn="justLow" rtl="1">
              <a:buFont typeface="Wingdings" panose="05000000000000000000" pitchFamily="2" charset="2"/>
              <a:buChar char="ü"/>
            </a:pPr>
            <a:r>
              <a:rPr lang="fa-IR" sz="2800" b="1" dirty="0">
                <a:solidFill>
                  <a:schemeClr val="tx1"/>
                </a:solidFill>
                <a:latin typeface="mitra" panose="00000500000000000000" pitchFamily="2" charset="-78"/>
                <a:cs typeface="B Baran Outline" panose="00000400000000000000" pitchFamily="2" charset="-78"/>
              </a:rPr>
              <a:t>اگر رابطه عليت بين رفتار شخص حقوقي و خسارت وارد شده احراز شود ديه و خسارت، قابل مطالبه خواهد بود. </a:t>
            </a:r>
          </a:p>
          <a:p>
            <a:pPr marL="457200" indent="-457200" algn="justLow" rtl="1">
              <a:buFont typeface="Wingdings" panose="05000000000000000000" pitchFamily="2" charset="2"/>
              <a:buChar char="ü"/>
            </a:pPr>
            <a:r>
              <a:rPr lang="fa-IR" sz="2800" b="1" dirty="0">
                <a:solidFill>
                  <a:schemeClr val="tx1"/>
                </a:solidFill>
                <a:latin typeface="mitra" panose="00000500000000000000" pitchFamily="2" charset="-78"/>
                <a:cs typeface="B Baran Outline" panose="00000400000000000000" pitchFamily="2" charset="-78"/>
              </a:rPr>
              <a:t>مجازات‌هاي اشخاص حقوقي در مورد اشخاص حقوقي دولتي و يا عمومي غيردولتي در مواردي که اعمال حاکميت مي‌کنند، اعمال نمي‌شود.</a:t>
            </a:r>
            <a:endParaRPr lang="fa-IR" sz="2800" b="1" dirty="0">
              <a:solidFill>
                <a:schemeClr val="tx1"/>
              </a:solidFill>
              <a:latin typeface="BNazanin"/>
              <a:cs typeface="B Baran Outline" panose="00000400000000000000" pitchFamily="2" charset="-78"/>
            </a:endParaRPr>
          </a:p>
          <a:p>
            <a:pPr algn="r" rtl="1"/>
            <a:endParaRPr lang="fa-IR" sz="2800" dirty="0">
              <a:solidFill>
                <a:prstClr val="black">
                  <a:tint val="75000"/>
                </a:prstClr>
              </a:solidFill>
              <a:latin typeface="BNazanin"/>
            </a:endParaRPr>
          </a:p>
          <a:p>
            <a:pPr algn="r" rtl="1"/>
            <a:endParaRPr lang="fa-IR" sz="2800" dirty="0">
              <a:solidFill>
                <a:prstClr val="black">
                  <a:tint val="75000"/>
                </a:prstClr>
              </a:solidFill>
              <a:latin typeface="BNazanin"/>
            </a:endParaRPr>
          </a:p>
          <a:p>
            <a:pPr marL="0" indent="0" algn="r" rtl="1">
              <a:buNone/>
            </a:pPr>
            <a:endParaRPr lang="fa-IR" dirty="0"/>
          </a:p>
        </p:txBody>
      </p:sp>
      <p:sp>
        <p:nvSpPr>
          <p:cNvPr id="4" name="Round Diagonal Corner Rectangle 3"/>
          <p:cNvSpPr/>
          <p:nvPr/>
        </p:nvSpPr>
        <p:spPr>
          <a:xfrm>
            <a:off x="1475656" y="1484784"/>
            <a:ext cx="6624736" cy="576064"/>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B Nikoo" panose="00000400000000000000" pitchFamily="2" charset="-78"/>
              </a:rPr>
              <a:t> </a:t>
            </a:r>
            <a:r>
              <a:rPr kumimoji="0" lang="fa-IR" sz="20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B Nikoo" panose="00000400000000000000" pitchFamily="2" charset="-78"/>
              </a:rPr>
              <a:t>مطابق اصول و </a:t>
            </a:r>
            <a:r>
              <a:rPr kumimoji="0" lang="fa-IR" sz="2000" b="1" i="0" u="none" strike="noStrike" kern="1200" cap="none" spc="0" normalizeH="0" baseline="0" noProof="0">
                <a:ln>
                  <a:noFill/>
                </a:ln>
                <a:solidFill>
                  <a:srgbClr val="C00000"/>
                </a:solidFill>
                <a:effectLst/>
                <a:uLnTx/>
                <a:uFillTx/>
                <a:latin typeface="Times New Roman" panose="02020603050405020304" pitchFamily="18" charset="0"/>
                <a:ea typeface="Times New Roman" panose="02020603050405020304" pitchFamily="18" charset="0"/>
                <a:cs typeface="B Nikoo" panose="00000400000000000000" pitchFamily="2" charset="-78"/>
              </a:rPr>
              <a:t>ضوابط پذيرفته </a:t>
            </a:r>
            <a:r>
              <a:rPr kumimoji="0" lang="fa-IR" sz="20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B Nikoo" panose="00000400000000000000" pitchFamily="2" charset="-78"/>
              </a:rPr>
              <a:t>شده در قانون </a:t>
            </a:r>
            <a:r>
              <a:rPr kumimoji="0" lang="fa-IR" sz="2000" b="1" i="0" u="none" strike="noStrike" kern="1200" cap="none" spc="0" normalizeH="0" baseline="0" noProof="0">
                <a:ln>
                  <a:noFill/>
                </a:ln>
                <a:solidFill>
                  <a:srgbClr val="C00000"/>
                </a:solidFill>
                <a:effectLst/>
                <a:uLnTx/>
                <a:uFillTx/>
                <a:latin typeface="Times New Roman" panose="02020603050405020304" pitchFamily="18" charset="0"/>
                <a:ea typeface="Times New Roman" panose="02020603050405020304" pitchFamily="18" charset="0"/>
                <a:cs typeface="B Nikoo" panose="00000400000000000000" pitchFamily="2" charset="-78"/>
              </a:rPr>
              <a:t>مجازات اسلامي</a:t>
            </a:r>
            <a:endParaRPr kumimoji="0" lang="fa-IR" sz="1600" b="0" i="0" u="none" strike="noStrike" kern="1200" cap="none" spc="0" normalizeH="0" baseline="0" noProof="0" dirty="0">
              <a:ln>
                <a:noFill/>
              </a:ln>
              <a:solidFill>
                <a:srgbClr val="C00000"/>
              </a:solidFill>
              <a:effectLst/>
              <a:uLnTx/>
              <a:uFillTx/>
              <a:latin typeface="Calibri"/>
              <a:cs typeface="Arial" panose="020B0604020202020204" pitchFamily="34" charset="0"/>
            </a:endParaRPr>
          </a:p>
        </p:txBody>
      </p:sp>
    </p:spTree>
    <p:extLst>
      <p:ext uri="{BB962C8B-B14F-4D97-AF65-F5344CB8AC3E}">
        <p14:creationId xmlns:p14="http://schemas.microsoft.com/office/powerpoint/2010/main" val="3014009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مسؤليت‌هاي کيفري، جرايم، تخلفات و مجازات‌ها</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115616" y="1124744"/>
            <a:ext cx="7700392" cy="5400600"/>
          </a:xfrm>
        </p:spPr>
        <p:txBody>
          <a:bodyPr>
            <a:normAutofit/>
          </a:bodyPr>
          <a:lstStyle/>
          <a:p>
            <a:pPr lvl="0" algn="r" rtl="1"/>
            <a:r>
              <a:rPr lang="fa-IR" sz="2800" dirty="0">
                <a:solidFill>
                  <a:srgbClr val="002060"/>
                </a:solidFill>
                <a:latin typeface="BNazanin"/>
                <a:cs typeface="B Titr" panose="00000700000000000000" pitchFamily="2" charset="-78"/>
              </a:rPr>
              <a:t>مسؤليت‌هاي جزايي :</a:t>
            </a:r>
          </a:p>
          <a:p>
            <a:pPr lvl="0" algn="r" rtl="1"/>
            <a:endParaRPr lang="fa-IR" dirty="0">
              <a:solidFill>
                <a:prstClr val="black">
                  <a:tint val="75000"/>
                </a:prstClr>
              </a:solidFill>
              <a:latin typeface="BNazanin"/>
            </a:endParaRPr>
          </a:p>
          <a:p>
            <a:pPr lvl="0" algn="justLow" rtl="1"/>
            <a:r>
              <a:rPr lang="fa-IR" b="1" dirty="0">
                <a:solidFill>
                  <a:schemeClr val="tx1"/>
                </a:solidFill>
                <a:effectLst>
                  <a:glow rad="63500">
                    <a:srgbClr val="FF0000">
                      <a:alpha val="40000"/>
                    </a:srgbClr>
                  </a:glow>
                  <a:outerShdw blurRad="50800" dist="38100" dir="5400000" algn="t" rotWithShape="0">
                    <a:prstClr val="black">
                      <a:alpha val="40000"/>
                    </a:prstClr>
                  </a:outerShdw>
                </a:effectLst>
                <a:latin typeface="BNazanin"/>
                <a:cs typeface="B Sepideh" panose="00000400000000000000" pitchFamily="2" charset="-78"/>
              </a:rPr>
              <a:t>در قوانين مختلف از جمله ماده (39) قانون پولي و بانکي کشور، ماده (25) اصلاحيه قانون صدور چک و يا ماده (20) قانون جرايم رايانه‌اي و يا حتي مواردي در قانون مجازات اسلامي (ماده 20) مجازات‌هايي نظير </a:t>
            </a:r>
            <a:r>
              <a:rPr lang="fa-IR" b="1" u="sng" dirty="0">
                <a:solidFill>
                  <a:schemeClr val="tx1"/>
                </a:solidFill>
                <a:effectLst>
                  <a:glow rad="63500">
                    <a:srgbClr val="FF0000">
                      <a:alpha val="40000"/>
                    </a:srgbClr>
                  </a:glow>
                  <a:outerShdw blurRad="50800" dist="38100" dir="5400000" algn="t" rotWithShape="0">
                    <a:prstClr val="black">
                      <a:alpha val="40000"/>
                    </a:prstClr>
                  </a:outerShdw>
                </a:effectLst>
                <a:latin typeface="BNazanin"/>
                <a:cs typeface="B Sepideh" panose="00000400000000000000" pitchFamily="2" charset="-78"/>
              </a:rPr>
              <a:t>تعطيلي (</a:t>
            </a:r>
            <a:r>
              <a:rPr lang="fa-IR" sz="2400" b="1" u="sng" dirty="0">
                <a:solidFill>
                  <a:schemeClr val="tx1"/>
                </a:solidFill>
                <a:effectLst>
                  <a:glow rad="63500">
                    <a:srgbClr val="FF0000">
                      <a:alpha val="40000"/>
                    </a:srgbClr>
                  </a:glow>
                  <a:outerShdw blurRad="50800" dist="38100" dir="5400000" algn="t" rotWithShape="0">
                    <a:prstClr val="black">
                      <a:alpha val="40000"/>
                    </a:prstClr>
                  </a:outerShdw>
                </a:effectLst>
                <a:latin typeface="BNazanin"/>
                <a:cs typeface="B Sepideh" panose="00000400000000000000" pitchFamily="2" charset="-78"/>
              </a:rPr>
              <a:t>اعم از دائم يا موقت</a:t>
            </a:r>
            <a:r>
              <a:rPr lang="fa-IR" b="1" u="sng" dirty="0">
                <a:solidFill>
                  <a:schemeClr val="tx1"/>
                </a:solidFill>
                <a:effectLst>
                  <a:glow rad="63500">
                    <a:srgbClr val="FF0000">
                      <a:alpha val="40000"/>
                    </a:srgbClr>
                  </a:glow>
                  <a:outerShdw blurRad="50800" dist="38100" dir="5400000" algn="t" rotWithShape="0">
                    <a:prstClr val="black">
                      <a:alpha val="40000"/>
                    </a:prstClr>
                  </a:outerShdw>
                </a:effectLst>
                <a:latin typeface="BNazanin"/>
                <a:cs typeface="B Sepideh" panose="00000400000000000000" pitchFamily="2" charset="-78"/>
              </a:rPr>
              <a:t>) لغو مجوز تأسيس يا فعاليت يا انحلال</a:t>
            </a:r>
            <a:r>
              <a:rPr lang="fa-IR" b="1" dirty="0">
                <a:solidFill>
                  <a:schemeClr val="tx1"/>
                </a:solidFill>
                <a:effectLst>
                  <a:glow rad="63500">
                    <a:srgbClr val="FF0000">
                      <a:alpha val="40000"/>
                    </a:srgbClr>
                  </a:glow>
                  <a:outerShdw blurRad="50800" dist="38100" dir="5400000" algn="t" rotWithShape="0">
                    <a:prstClr val="black">
                      <a:alpha val="40000"/>
                    </a:prstClr>
                  </a:outerShdw>
                </a:effectLst>
                <a:latin typeface="BNazanin"/>
                <a:cs typeface="B Sepideh" panose="00000400000000000000" pitchFamily="2" charset="-78"/>
              </a:rPr>
              <a:t> با تحقق شرايطي و حسب اوضاع و احوال و نوع جرم يا تخلف ارتکابي براي مجازات </a:t>
            </a:r>
            <a:r>
              <a:rPr lang="fa-IR" b="1" u="sng" dirty="0">
                <a:solidFill>
                  <a:schemeClr val="tx1"/>
                </a:solidFill>
                <a:effectLst>
                  <a:glow rad="63500">
                    <a:srgbClr val="FF0000">
                      <a:alpha val="40000"/>
                    </a:srgbClr>
                  </a:glow>
                  <a:outerShdw blurRad="50800" dist="38100" dir="5400000" algn="t" rotWithShape="0">
                    <a:prstClr val="black">
                      <a:alpha val="40000"/>
                    </a:prstClr>
                  </a:outerShdw>
                </a:effectLst>
                <a:latin typeface="BNazanin"/>
                <a:cs typeface="B Sepideh" panose="00000400000000000000" pitchFamily="2" charset="-78"/>
              </a:rPr>
              <a:t>شخص حقوقي </a:t>
            </a:r>
            <a:r>
              <a:rPr lang="fa-IR" b="1" dirty="0">
                <a:solidFill>
                  <a:schemeClr val="tx1"/>
                </a:solidFill>
                <a:effectLst>
                  <a:glow rad="63500">
                    <a:srgbClr val="FF0000">
                      <a:alpha val="40000"/>
                    </a:srgbClr>
                  </a:glow>
                  <a:outerShdw blurRad="50800" dist="38100" dir="5400000" algn="t" rotWithShape="0">
                    <a:prstClr val="black">
                      <a:alpha val="40000"/>
                    </a:prstClr>
                  </a:outerShdw>
                </a:effectLst>
                <a:latin typeface="BNazanin"/>
                <a:cs typeface="B Sepideh" panose="00000400000000000000" pitchFamily="2" charset="-78"/>
              </a:rPr>
              <a:t>در نظر گرفته شده است.</a:t>
            </a:r>
            <a:endParaRPr lang="fa-IR" sz="3600" b="1" dirty="0">
              <a:solidFill>
                <a:schemeClr val="tx1"/>
              </a:solidFill>
              <a:effectLst>
                <a:glow rad="63500">
                  <a:srgbClr val="FF0000">
                    <a:alpha val="40000"/>
                  </a:srgbClr>
                </a:glow>
                <a:outerShdw blurRad="50800" dist="38100" dir="5400000" algn="t" rotWithShape="0">
                  <a:prstClr val="black">
                    <a:alpha val="40000"/>
                  </a:prstClr>
                </a:outerShdw>
              </a:effectLst>
              <a:cs typeface="B Sepideh" panose="00000400000000000000" pitchFamily="2" charset="-78"/>
            </a:endParaRPr>
          </a:p>
        </p:txBody>
      </p:sp>
    </p:spTree>
    <p:extLst>
      <p:ext uri="{BB962C8B-B14F-4D97-AF65-F5344CB8AC3E}">
        <p14:creationId xmlns:p14="http://schemas.microsoft.com/office/powerpoint/2010/main" val="30292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60649"/>
            <a:ext cx="7200800" cy="864096"/>
          </a:xfrm>
          <a:blipFill>
            <a:blip r:embed="rId3"/>
            <a:tile tx="0" ty="0" sx="100000" sy="100000" flip="none" algn="tl"/>
          </a:blipFill>
        </p:spPr>
        <p:txBody>
          <a:bodyPr>
            <a:normAutofit fontScale="90000"/>
          </a:bodyPr>
          <a:lstStyle/>
          <a:p>
            <a:r>
              <a:rPr lang="fa-IR" sz="5300" b="1" dirty="0">
                <a:solidFill>
                  <a:schemeClr val="tx2">
                    <a:lumMod val="50000"/>
                  </a:schemeClr>
                </a:solidFill>
                <a:effectLst>
                  <a:glow rad="63500">
                    <a:schemeClr val="accent5">
                      <a:satMod val="175000"/>
                      <a:alpha val="40000"/>
                    </a:schemeClr>
                  </a:glow>
                </a:effectLst>
                <a:latin typeface="IranNastaliq" pitchFamily="18" charset="0"/>
                <a:cs typeface="IranNastaliq" pitchFamily="18" charset="0"/>
              </a:rPr>
              <a:t>عناوين مباحث </a:t>
            </a:r>
            <a:r>
              <a:rPr lang="fa-IR" sz="6700" dirty="0">
                <a:solidFill>
                  <a:schemeClr val="tx2">
                    <a:lumMod val="50000"/>
                  </a:schemeClr>
                </a:solidFill>
                <a:effectLst>
                  <a:glow rad="63500">
                    <a:schemeClr val="accent5">
                      <a:satMod val="175000"/>
                      <a:alpha val="40000"/>
                    </a:schemeClr>
                  </a:glow>
                </a:effectLst>
                <a:latin typeface="IranNastaliq" pitchFamily="18" charset="0"/>
                <a:cs typeface="IranNastaliq" pitchFamily="18" charset="0"/>
              </a:rPr>
              <a:t>:</a:t>
            </a:r>
            <a:endParaRPr lang="en-US" sz="6700" dirty="0">
              <a:solidFill>
                <a:schemeClr val="tx2">
                  <a:lumMod val="50000"/>
                </a:schemeClr>
              </a:solidFill>
              <a:effectLst>
                <a:glow rad="63500">
                  <a:schemeClr val="accent5">
                    <a:satMod val="175000"/>
                    <a:alpha val="40000"/>
                  </a:schemeClr>
                </a:glow>
              </a:effectLst>
              <a:latin typeface="IranNastaliq" pitchFamily="18" charset="0"/>
              <a:cs typeface="IranNastaliq" pitchFamily="18" charset="0"/>
            </a:endParaRPr>
          </a:p>
        </p:txBody>
      </p:sp>
      <p:sp>
        <p:nvSpPr>
          <p:cNvPr id="6" name="TextBox 5"/>
          <p:cNvSpPr txBox="1"/>
          <p:nvPr/>
        </p:nvSpPr>
        <p:spPr>
          <a:xfrm>
            <a:off x="2195736" y="2988032"/>
            <a:ext cx="184731" cy="584775"/>
          </a:xfrm>
          <a:prstGeom prst="rect">
            <a:avLst/>
          </a:prstGeom>
          <a:noFill/>
        </p:spPr>
        <p:txBody>
          <a:bodyPr wrap="none" rtlCol="0">
            <a:spAutoFit/>
          </a:bodyPr>
          <a:lstStyle/>
          <a:p>
            <a:endParaRPr lang="en-US" sz="3200" dirty="0">
              <a:solidFill>
                <a:schemeClr val="accent2">
                  <a:lumMod val="75000"/>
                </a:schemeClr>
              </a:solidFill>
              <a:cs typeface="B Titr" pitchFamily="2" charset="-78"/>
            </a:endParaRPr>
          </a:p>
        </p:txBody>
      </p:sp>
      <p:sp>
        <p:nvSpPr>
          <p:cNvPr id="7" name="TextBox 6"/>
          <p:cNvSpPr txBox="1"/>
          <p:nvPr/>
        </p:nvSpPr>
        <p:spPr>
          <a:xfrm>
            <a:off x="2555776" y="5013176"/>
            <a:ext cx="184731" cy="784830"/>
          </a:xfrm>
          <a:prstGeom prst="rect">
            <a:avLst/>
          </a:prstGeom>
          <a:noFill/>
        </p:spPr>
        <p:txBody>
          <a:bodyPr wrap="none" rtlCol="0">
            <a:spAutoFit/>
          </a:bodyPr>
          <a:lstStyle/>
          <a:p>
            <a:endParaRPr lang="en-US" sz="4500" dirty="0">
              <a:solidFill>
                <a:schemeClr val="accent2">
                  <a:lumMod val="75000"/>
                </a:schemeClr>
              </a:solidFill>
              <a:cs typeface="B Titr" pitchFamily="2" charset="-78"/>
            </a:endParaRPr>
          </a:p>
        </p:txBody>
      </p:sp>
      <p:graphicFrame>
        <p:nvGraphicFramePr>
          <p:cNvPr id="12" name="Diagram 11"/>
          <p:cNvGraphicFramePr/>
          <p:nvPr>
            <p:extLst>
              <p:ext uri="{D42A27DB-BD31-4B8C-83A1-F6EECF244321}">
                <p14:modId xmlns:p14="http://schemas.microsoft.com/office/powerpoint/2010/main" val="2079993596"/>
              </p:ext>
            </p:extLst>
          </p:nvPr>
        </p:nvGraphicFramePr>
        <p:xfrm>
          <a:off x="1187624" y="1232546"/>
          <a:ext cx="7272808" cy="49327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88641"/>
            <a:ext cx="7772400" cy="720080"/>
          </a:xfrm>
          <a:blipFill>
            <a:blip r:embed="rId3"/>
            <a:tile tx="0" ty="0" sx="100000" sy="100000" flip="none" algn="tl"/>
          </a:blipFill>
        </p:spPr>
        <p:txBody>
          <a:bodyPr>
            <a:normAutofit/>
          </a:bodyPr>
          <a:lstStyle/>
          <a:p>
            <a:r>
              <a:rPr lang="fa-IR" sz="2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مسؤليت‌هاي کيفري، جرايم، تخلفات و مجازات‌ها</a:t>
            </a:r>
          </a:p>
        </p:txBody>
      </p:sp>
      <p:sp>
        <p:nvSpPr>
          <p:cNvPr id="3" name="Content Placeholder 2"/>
          <p:cNvSpPr>
            <a:spLocks noGrp="1"/>
          </p:cNvSpPr>
          <p:nvPr>
            <p:ph type="subTitle" idx="1"/>
          </p:nvPr>
        </p:nvSpPr>
        <p:spPr>
          <a:xfrm>
            <a:off x="899592" y="1052736"/>
            <a:ext cx="7984976" cy="5616624"/>
          </a:xfrm>
          <a:solidFill>
            <a:schemeClr val="accent5">
              <a:lumMod val="40000"/>
              <a:lumOff val="60000"/>
            </a:schemeClr>
          </a:solidFill>
        </p:spPr>
        <p:txBody>
          <a:bodyPr>
            <a:normAutofit lnSpcReduction="10000"/>
          </a:bodyPr>
          <a:lstStyle/>
          <a:p>
            <a:pPr algn="r" rtl="1"/>
            <a:r>
              <a:rPr lang="fa-IR" sz="2400" dirty="0">
                <a:solidFill>
                  <a:srgbClr val="002060"/>
                </a:solidFill>
                <a:latin typeface="BNazanin"/>
                <a:cs typeface="B Titr" panose="00000700000000000000" pitchFamily="2" charset="-78"/>
              </a:rPr>
              <a:t>مسؤليت‌هاي جزايي :</a:t>
            </a:r>
          </a:p>
          <a:p>
            <a:pPr algn="r" rtl="1"/>
            <a:endParaRPr lang="fa-IR" sz="2800" dirty="0">
              <a:solidFill>
                <a:srgbClr val="002060"/>
              </a:solidFill>
              <a:latin typeface="BNazanin"/>
              <a:cs typeface="B Titr" panose="00000700000000000000" pitchFamily="2" charset="-78"/>
            </a:endParaRPr>
          </a:p>
          <a:p>
            <a:pPr algn="r" rtl="1"/>
            <a:endParaRPr lang="fa-IR" sz="2800" dirty="0">
              <a:solidFill>
                <a:srgbClr val="212529"/>
              </a:solidFill>
              <a:latin typeface="mitra" panose="00000500000000000000" pitchFamily="2" charset="-78"/>
              <a:cs typeface="mitra" panose="00000500000000000000" pitchFamily="2" charset="-78"/>
            </a:endParaRPr>
          </a:p>
          <a:p>
            <a:pPr marL="457200" indent="-457200" algn="justLow" rtl="1">
              <a:buFont typeface="Wingdings" panose="05000000000000000000" pitchFamily="2" charset="2"/>
              <a:buChar char="ü"/>
            </a:pPr>
            <a:r>
              <a:rPr lang="fa-IR" sz="2800" b="1" dirty="0">
                <a:solidFill>
                  <a:srgbClr val="C00000"/>
                </a:solidFill>
                <a:effectLst>
                  <a:outerShdw blurRad="38100" dist="38100" dir="2700000" algn="tl">
                    <a:srgbClr val="000000">
                      <a:alpha val="43137"/>
                    </a:srgbClr>
                  </a:outerShdw>
                </a:effectLst>
                <a:latin typeface="mitra" panose="00000500000000000000" pitchFamily="2" charset="-78"/>
                <a:cs typeface="B Baran Outline" panose="00000400000000000000" pitchFamily="2" charset="-78"/>
              </a:rPr>
              <a:t>الف ـ انحلال شخص حقوقي</a:t>
            </a:r>
          </a:p>
          <a:p>
            <a:pPr marL="457200" indent="-457200" algn="justLow" rtl="1">
              <a:buFont typeface="Wingdings" panose="05000000000000000000" pitchFamily="2" charset="2"/>
              <a:buChar char="ü"/>
            </a:pPr>
            <a:r>
              <a:rPr lang="fa-IR" sz="2800" b="1" dirty="0">
                <a:solidFill>
                  <a:srgbClr val="C00000"/>
                </a:solidFill>
                <a:effectLst>
                  <a:outerShdw blurRad="38100" dist="38100" dir="2700000" algn="tl">
                    <a:srgbClr val="000000">
                      <a:alpha val="43137"/>
                    </a:srgbClr>
                  </a:outerShdw>
                </a:effectLst>
                <a:latin typeface="mitra" panose="00000500000000000000" pitchFamily="2" charset="-78"/>
                <a:cs typeface="B Baran Outline" panose="00000400000000000000" pitchFamily="2" charset="-78"/>
              </a:rPr>
              <a:t> بـ ـ مصادره کل اموال </a:t>
            </a:r>
          </a:p>
          <a:p>
            <a:pPr marL="457200" indent="-457200" algn="justLow" rtl="1">
              <a:buFont typeface="Wingdings" panose="05000000000000000000" pitchFamily="2" charset="2"/>
              <a:buChar char="ü"/>
            </a:pPr>
            <a:r>
              <a:rPr lang="fa-IR" sz="2800" b="1" dirty="0">
                <a:solidFill>
                  <a:srgbClr val="C00000"/>
                </a:solidFill>
                <a:effectLst>
                  <a:outerShdw blurRad="38100" dist="38100" dir="2700000" algn="tl">
                    <a:srgbClr val="000000">
                      <a:alpha val="43137"/>
                    </a:srgbClr>
                  </a:outerShdw>
                </a:effectLst>
                <a:latin typeface="mitra" panose="00000500000000000000" pitchFamily="2" charset="-78"/>
                <a:cs typeface="B Baran Outline" panose="00000400000000000000" pitchFamily="2" charset="-78"/>
              </a:rPr>
              <a:t>پ ـ ممنوعيت از يک يا چند فعاليت شغلي يا اجتماعي به طور دائم يا حداکثر براي مدت پنج سال </a:t>
            </a:r>
          </a:p>
          <a:p>
            <a:pPr marL="457200" indent="-457200" algn="justLow" rtl="1">
              <a:buFont typeface="Wingdings" panose="05000000000000000000" pitchFamily="2" charset="2"/>
              <a:buChar char="ü"/>
            </a:pPr>
            <a:r>
              <a:rPr lang="fa-IR" sz="2800" b="1" dirty="0">
                <a:solidFill>
                  <a:srgbClr val="C00000"/>
                </a:solidFill>
                <a:effectLst>
                  <a:outerShdw blurRad="38100" dist="38100" dir="2700000" algn="tl">
                    <a:srgbClr val="000000">
                      <a:alpha val="43137"/>
                    </a:srgbClr>
                  </a:outerShdw>
                </a:effectLst>
                <a:latin typeface="mitra" panose="00000500000000000000" pitchFamily="2" charset="-78"/>
                <a:cs typeface="B Baran Outline" panose="00000400000000000000" pitchFamily="2" charset="-78"/>
              </a:rPr>
              <a:t>ت ـ ممنوعيت از دعوت عمومي براي افزايش سرمايه به طور دائم يا حداکثر براي مدت پنج سال </a:t>
            </a:r>
          </a:p>
          <a:p>
            <a:pPr marL="457200" indent="-457200" algn="justLow" rtl="1">
              <a:buFont typeface="Wingdings" panose="05000000000000000000" pitchFamily="2" charset="2"/>
              <a:buChar char="ü"/>
            </a:pPr>
            <a:r>
              <a:rPr lang="fa-IR" sz="2800" b="1" dirty="0">
                <a:solidFill>
                  <a:srgbClr val="C00000"/>
                </a:solidFill>
                <a:effectLst>
                  <a:outerShdw blurRad="38100" dist="38100" dir="2700000" algn="tl">
                    <a:srgbClr val="000000">
                      <a:alpha val="43137"/>
                    </a:srgbClr>
                  </a:outerShdw>
                </a:effectLst>
                <a:latin typeface="mitra" panose="00000500000000000000" pitchFamily="2" charset="-78"/>
                <a:cs typeface="B Baran Outline" panose="00000400000000000000" pitchFamily="2" charset="-78"/>
              </a:rPr>
              <a:t>ث ـ ممنوعيت از اصدار برخي از اسناد تجاري حداکثر براي مدت پنج سال </a:t>
            </a:r>
          </a:p>
          <a:p>
            <a:pPr marL="457200" indent="-457200" algn="justLow" rtl="1">
              <a:buFont typeface="Wingdings" panose="05000000000000000000" pitchFamily="2" charset="2"/>
              <a:buChar char="ü"/>
            </a:pPr>
            <a:r>
              <a:rPr lang="fa-IR" sz="2800" b="1" dirty="0">
                <a:solidFill>
                  <a:srgbClr val="C00000"/>
                </a:solidFill>
                <a:effectLst>
                  <a:outerShdw blurRad="38100" dist="38100" dir="2700000" algn="tl">
                    <a:srgbClr val="000000">
                      <a:alpha val="43137"/>
                    </a:srgbClr>
                  </a:outerShdw>
                </a:effectLst>
                <a:latin typeface="mitra" panose="00000500000000000000" pitchFamily="2" charset="-78"/>
                <a:cs typeface="B Baran Outline" panose="00000400000000000000" pitchFamily="2" charset="-78"/>
              </a:rPr>
              <a:t>ج ـ جزاي نقدي</a:t>
            </a:r>
          </a:p>
          <a:p>
            <a:pPr marL="457200" indent="-457200" algn="justLow" rtl="1">
              <a:buFont typeface="Wingdings" panose="05000000000000000000" pitchFamily="2" charset="2"/>
              <a:buChar char="ü"/>
            </a:pPr>
            <a:r>
              <a:rPr lang="fa-IR" sz="2800" b="1" dirty="0">
                <a:solidFill>
                  <a:srgbClr val="C00000"/>
                </a:solidFill>
                <a:effectLst>
                  <a:outerShdw blurRad="38100" dist="38100" dir="2700000" algn="tl">
                    <a:srgbClr val="000000">
                      <a:alpha val="43137"/>
                    </a:srgbClr>
                  </a:outerShdw>
                </a:effectLst>
                <a:latin typeface="mitra" panose="00000500000000000000" pitchFamily="2" charset="-78"/>
                <a:cs typeface="B Baran Outline" panose="00000400000000000000" pitchFamily="2" charset="-78"/>
              </a:rPr>
              <a:t>چ ـ انتشار حکم محکوميت به وسيله رسانه‌ها</a:t>
            </a:r>
          </a:p>
          <a:p>
            <a:pPr algn="r" rtl="1"/>
            <a:endParaRPr lang="fa-IR" sz="2800" dirty="0">
              <a:solidFill>
                <a:prstClr val="black">
                  <a:tint val="75000"/>
                </a:prstClr>
              </a:solidFill>
              <a:latin typeface="BNazanin"/>
            </a:endParaRPr>
          </a:p>
          <a:p>
            <a:pPr marL="0" indent="0" algn="r" rtl="1">
              <a:buNone/>
            </a:pPr>
            <a:endParaRPr lang="fa-IR" dirty="0"/>
          </a:p>
        </p:txBody>
      </p:sp>
      <p:sp>
        <p:nvSpPr>
          <p:cNvPr id="4" name="Round Diagonal Corner Rectangle 3"/>
          <p:cNvSpPr/>
          <p:nvPr/>
        </p:nvSpPr>
        <p:spPr>
          <a:xfrm>
            <a:off x="1619672" y="1628800"/>
            <a:ext cx="6768752" cy="720080"/>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B Nikoo" panose="00000400000000000000" pitchFamily="2" charset="-78"/>
              </a:rPr>
              <a:t> </a:t>
            </a:r>
            <a:r>
              <a:rPr kumimoji="0" lang="fa-IR" sz="2000" b="1" i="0" u="none"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Times New Roman" panose="02020603050405020304" pitchFamily="18" charset="0"/>
                <a:cs typeface="B Nikoo" panose="00000400000000000000" pitchFamily="2" charset="-78"/>
              </a:rPr>
              <a:t>مجازات‌هاي اشخاص حقوقي در قانون مجازات اسلامي </a:t>
            </a:r>
            <a:r>
              <a:rPr kumimoji="0" lang="fa-IR" sz="20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B Nikoo" panose="00000400000000000000" pitchFamily="2" charset="-78"/>
              </a:rPr>
              <a:t>(</a:t>
            </a:r>
            <a:r>
              <a:rPr kumimoji="0" lang="fa-IR" sz="16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B Karim" panose="00000400000000000000" pitchFamily="2" charset="-78"/>
              </a:rPr>
              <a:t>در فرض تحقق شرايط مسؤليت کيفري</a:t>
            </a:r>
            <a:r>
              <a:rPr kumimoji="0" lang="fa-IR" sz="20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B Nikoo" panose="00000400000000000000" pitchFamily="2" charset="-78"/>
              </a:rPr>
              <a:t>)</a:t>
            </a:r>
            <a:endParaRPr kumimoji="0" lang="fa-IR"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86260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88641"/>
            <a:ext cx="7772400" cy="720080"/>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مسؤليت‌هاي کيفري، جرايم، تخلفات و مجازات‌ها</a:t>
            </a:r>
          </a:p>
        </p:txBody>
      </p:sp>
      <p:sp>
        <p:nvSpPr>
          <p:cNvPr id="3" name="Content Placeholder 2"/>
          <p:cNvSpPr>
            <a:spLocks noGrp="1"/>
          </p:cNvSpPr>
          <p:nvPr>
            <p:ph type="subTitle" idx="1"/>
          </p:nvPr>
        </p:nvSpPr>
        <p:spPr>
          <a:xfrm>
            <a:off x="899592" y="1052736"/>
            <a:ext cx="7984976" cy="5616624"/>
          </a:xfrm>
          <a:solidFill>
            <a:schemeClr val="accent5">
              <a:lumMod val="40000"/>
              <a:lumOff val="60000"/>
            </a:schemeClr>
          </a:solidFill>
        </p:spPr>
        <p:txBody>
          <a:bodyPr>
            <a:normAutofit/>
          </a:bodyPr>
          <a:lstStyle/>
          <a:p>
            <a:pPr algn="r" rtl="1"/>
            <a:r>
              <a:rPr lang="fa-IR" sz="2400" dirty="0">
                <a:solidFill>
                  <a:srgbClr val="002060"/>
                </a:solidFill>
                <a:latin typeface="BNazanin"/>
                <a:cs typeface="B Titr" panose="00000700000000000000" pitchFamily="2" charset="-78"/>
              </a:rPr>
              <a:t>مسؤليت‌هاي جزايي :</a:t>
            </a:r>
          </a:p>
          <a:p>
            <a:pPr algn="r" rtl="1"/>
            <a:endParaRPr lang="fa-IR" sz="2800" dirty="0">
              <a:solidFill>
                <a:srgbClr val="002060"/>
              </a:solidFill>
              <a:latin typeface="BNazanin"/>
              <a:cs typeface="B Titr" panose="00000700000000000000" pitchFamily="2" charset="-78"/>
            </a:endParaRPr>
          </a:p>
          <a:p>
            <a:pPr algn="r" rtl="1"/>
            <a:endParaRPr lang="fa-IR" sz="2800" dirty="0">
              <a:solidFill>
                <a:srgbClr val="002060"/>
              </a:solidFill>
              <a:latin typeface="BNazanin"/>
              <a:cs typeface="B Titr" panose="00000700000000000000" pitchFamily="2" charset="-78"/>
            </a:endParaRPr>
          </a:p>
          <a:p>
            <a:pPr algn="r" rtl="1"/>
            <a:endParaRPr lang="fa-IR" sz="2800" dirty="0">
              <a:solidFill>
                <a:srgbClr val="002060"/>
              </a:solidFill>
              <a:latin typeface="BNazanin"/>
              <a:cs typeface="B Titr" panose="00000700000000000000" pitchFamily="2" charset="-78"/>
            </a:endParaRP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400" b="0" i="0" u="none" strike="noStrike" kern="1200" cap="none" spc="0" normalizeH="0" baseline="0" noProof="0" dirty="0">
                <a:ln>
                  <a:noFill/>
                </a:ln>
                <a:solidFill>
                  <a:srgbClr val="002060"/>
                </a:solidFill>
                <a:effectLst/>
                <a:highlight>
                  <a:srgbClr val="FFFF00"/>
                </a:highlight>
                <a:uLnTx/>
                <a:uFillTx/>
                <a:latin typeface="BNazanin"/>
                <a:ea typeface="+mn-ea"/>
                <a:cs typeface="B Titr" panose="00000700000000000000" pitchFamily="2" charset="-78"/>
              </a:rPr>
              <a:t>برخی جرائم و کیفرها :</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1500" b="0" i="0" u="none" strike="noStrike" kern="1200" cap="none" spc="0" normalizeH="0" baseline="0" noProof="0" dirty="0">
              <a:ln>
                <a:noFill/>
              </a:ln>
              <a:solidFill>
                <a:prstClr val="black">
                  <a:tint val="75000"/>
                </a:prstClr>
              </a:solidFill>
              <a:effectLst/>
              <a:uLnTx/>
              <a:uFillTx/>
              <a:latin typeface="BNazanin"/>
              <a:ea typeface="+mn-ea"/>
              <a:cs typeface="Arial" panose="020B0604020202020204" pitchFamily="34" charset="0"/>
            </a:endParaRP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Niki Outline" panose="00000400000000000000" pitchFamily="2" charset="-78"/>
              </a:rPr>
              <a:t>1</a:t>
            </a:r>
            <a:r>
              <a:rPr kumimoji="0" lang="fa-IR" sz="37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Niki Outline" panose="00000400000000000000" pitchFamily="2" charset="-78"/>
              </a:rPr>
              <a:t> ـ </a:t>
            </a: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Niki Outline" panose="00000400000000000000" pitchFamily="2" charset="-78"/>
              </a:rPr>
              <a:t>جرائم بانک مجازی (</a:t>
            </a: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Baran Outline" panose="00000400000000000000" pitchFamily="2" charset="-78"/>
              </a:rPr>
              <a:t>به عنوان شخصیت حقوقی</a:t>
            </a: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Niki Outline" panose="00000400000000000000" pitchFamily="2" charset="-78"/>
              </a:rPr>
              <a:t>)</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Niki Outline" panose="00000400000000000000" pitchFamily="2" charset="-78"/>
              </a:rPr>
              <a:t>2- جرائم مدیران و کاربران بانک مجازی (</a:t>
            </a: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Baran Outline" panose="00000400000000000000" pitchFamily="2" charset="-78"/>
              </a:rPr>
              <a:t>اشخاص حقیقی</a:t>
            </a: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Niki Outline" panose="00000400000000000000" pitchFamily="2" charset="-78"/>
              </a:rPr>
              <a:t>)</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Niki Outline" panose="00000400000000000000" pitchFamily="2" charset="-78"/>
              </a:rPr>
              <a:t>3‌ـ جرائم اشخاص ثالث علیه بانک مجازی</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Nazanin"/>
                <a:ea typeface="+mn-ea"/>
                <a:cs typeface="B Niki Outline" panose="00000400000000000000" pitchFamily="2" charset="-78"/>
              </a:rPr>
              <a:t>4- جرائم اشخاص ثالث علیه مشتریان بانک مجازی</a:t>
            </a:r>
          </a:p>
          <a:p>
            <a:pPr algn="r" rtl="1"/>
            <a:endParaRPr lang="fa-IR" sz="2800" dirty="0">
              <a:solidFill>
                <a:prstClr val="black">
                  <a:tint val="75000"/>
                </a:prstClr>
              </a:solidFill>
              <a:latin typeface="BNazanin"/>
            </a:endParaRPr>
          </a:p>
          <a:p>
            <a:pPr algn="r" rtl="1"/>
            <a:endParaRPr lang="fa-IR" sz="2800" dirty="0">
              <a:solidFill>
                <a:prstClr val="black">
                  <a:tint val="75000"/>
                </a:prstClr>
              </a:solidFill>
              <a:latin typeface="BNazanin"/>
            </a:endParaRPr>
          </a:p>
          <a:p>
            <a:pPr marL="0" indent="0" algn="r" rtl="1">
              <a:buNone/>
            </a:pPr>
            <a:endParaRPr lang="fa-IR" dirty="0"/>
          </a:p>
        </p:txBody>
      </p:sp>
      <p:pic>
        <p:nvPicPr>
          <p:cNvPr id="5" name="Picture 4">
            <a:extLst>
              <a:ext uri="{FF2B5EF4-FFF2-40B4-BE49-F238E27FC236}">
                <a16:creationId xmlns:a16="http://schemas.microsoft.com/office/drawing/2014/main" id="{B23504D8-4DB5-46BA-87AE-366CACE080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00" y="1412776"/>
            <a:ext cx="4536504" cy="1964184"/>
          </a:xfrm>
          <a:prstGeom prst="rect">
            <a:avLst/>
          </a:prstGeom>
        </p:spPr>
      </p:pic>
    </p:spTree>
    <p:extLst>
      <p:ext uri="{BB962C8B-B14F-4D97-AF65-F5344CB8AC3E}">
        <p14:creationId xmlns:p14="http://schemas.microsoft.com/office/powerpoint/2010/main" val="2169446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88640"/>
            <a:ext cx="8056984" cy="792087"/>
          </a:xfrm>
          <a:blipFill>
            <a:blip r:embed="rId3"/>
            <a:tile tx="0" ty="0" sx="100000" sy="100000" flip="none" algn="tl"/>
          </a:blipFill>
        </p:spPr>
        <p:txBody>
          <a:bodyPr>
            <a:normAutofit/>
          </a:bodyPr>
          <a:lstStyle/>
          <a:p>
            <a:pPr lvl="0" rtl="1">
              <a:spcBef>
                <a:spcPct val="20000"/>
              </a:spcBef>
            </a:pPr>
            <a:r>
              <a:rPr lang="fa-IR" sz="28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نگرشي</a:t>
            </a:r>
            <a:r>
              <a:rPr lang="fa-IR" sz="28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بر ضوابط </a:t>
            </a:r>
            <a:r>
              <a:rPr lang="fa-IR" sz="28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ابلاغي</a:t>
            </a:r>
            <a:endParaRPr lang="en-US"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endParaRPr>
          </a:p>
        </p:txBody>
      </p:sp>
      <p:sp>
        <p:nvSpPr>
          <p:cNvPr id="3" name="Content Placeholder 2"/>
          <p:cNvSpPr>
            <a:spLocks noGrp="1"/>
          </p:cNvSpPr>
          <p:nvPr>
            <p:ph type="subTitle" idx="1"/>
          </p:nvPr>
        </p:nvSpPr>
        <p:spPr>
          <a:xfrm>
            <a:off x="971600" y="1052736"/>
            <a:ext cx="7920880" cy="5616624"/>
          </a:xfrm>
          <a:solidFill>
            <a:schemeClr val="accent5">
              <a:lumMod val="40000"/>
              <a:lumOff val="60000"/>
            </a:schemeClr>
          </a:solidFill>
        </p:spPr>
        <p:txBody>
          <a:bodyPr>
            <a:normAutofit/>
          </a:bodyPr>
          <a:lstStyle/>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0" i="0" u="none" strike="noStrike" kern="1200" cap="none" spc="0" normalizeH="0" baseline="0" noProof="0" dirty="0">
                <a:ln>
                  <a:noFill/>
                </a:ln>
                <a:solidFill>
                  <a:srgbClr val="002060"/>
                </a:solidFill>
                <a:effectLst/>
                <a:uLnTx/>
                <a:uFillTx/>
                <a:latin typeface="BNazanin"/>
                <a:ea typeface="+mn-ea"/>
                <a:cs typeface="B Titr" panose="00000700000000000000" pitchFamily="2" charset="-78"/>
              </a:rPr>
              <a:t>جرائم و کیفرها:</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srgbClr val="002060"/>
                </a:solidFill>
                <a:effectLst/>
                <a:uLnTx/>
                <a:uFillTx/>
                <a:latin typeface="yekanbakh"/>
                <a:ea typeface="+mn-ea"/>
                <a:cs typeface="B Nikoo" panose="00000400000000000000" pitchFamily="2" charset="-78"/>
              </a:rPr>
              <a:t>1 ـ جرائم بانک </a:t>
            </a:r>
            <a:r>
              <a:rPr kumimoji="0" lang="fa-IR" sz="2000" b="1" i="0" u="none" strike="noStrike" kern="1200" cap="none" spc="0" normalizeH="0" baseline="0" noProof="0" dirty="0">
                <a:ln>
                  <a:noFill/>
                </a:ln>
                <a:solidFill>
                  <a:srgbClr val="002060"/>
                </a:solidFill>
                <a:effectLst/>
                <a:uLnTx/>
                <a:uFillTx/>
                <a:latin typeface="yekanbakh"/>
                <a:ea typeface="+mn-ea"/>
                <a:cs typeface="B Koodak" panose="00000700000000000000" pitchFamily="2" charset="-78"/>
              </a:rPr>
              <a:t>(</a:t>
            </a:r>
            <a:r>
              <a:rPr kumimoji="0" lang="fa-IR" sz="20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yekanbakh"/>
                <a:ea typeface="+mn-ea"/>
                <a:cs typeface="B Koodak" panose="00000700000000000000" pitchFamily="2" charset="-78"/>
              </a:rPr>
              <a:t>به عنوان شخصیت حقوقی</a:t>
            </a:r>
            <a:r>
              <a:rPr kumimoji="0" lang="fa-IR" sz="2000" b="1" i="0" u="none" strike="noStrike" kern="1200" cap="none" spc="0" normalizeH="0" baseline="0" noProof="0" dirty="0">
                <a:ln>
                  <a:noFill/>
                </a:ln>
                <a:solidFill>
                  <a:srgbClr val="002060"/>
                </a:solidFill>
                <a:effectLst/>
                <a:uLnTx/>
                <a:uFillTx/>
                <a:latin typeface="yekanbakh"/>
                <a:ea typeface="+mn-ea"/>
                <a:cs typeface="B Koodak" panose="00000700000000000000" pitchFamily="2" charset="-78"/>
              </a:rPr>
              <a:t>)</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800" b="0" i="0" u="none" strike="noStrike" kern="1200" cap="none" spc="0" normalizeH="0" baseline="0" noProof="0" dirty="0">
              <a:ln>
                <a:noFill/>
              </a:ln>
              <a:solidFill>
                <a:prstClr val="black">
                  <a:tint val="75000"/>
                </a:prstClr>
              </a:solidFill>
              <a:effectLst/>
              <a:uLnTx/>
              <a:uFillTx/>
              <a:latin typeface="BNazanin"/>
              <a:ea typeface="+mn-ea"/>
              <a:cs typeface="Arial" panose="020B0604020202020204" pitchFamily="34" charset="0"/>
            </a:endParaRP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در </a:t>
            </a:r>
            <a:r>
              <a:rPr kumimoji="0" lang="fa-IR" sz="24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قوانین مختلف از جمله </a:t>
            </a:r>
            <a:r>
              <a:rPr kumimoji="0" lang="fa-IR" sz="24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ماده </a:t>
            </a:r>
            <a:r>
              <a:rPr kumimoji="0" lang="fa-IR" sz="28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(39) </a:t>
            </a:r>
            <a:r>
              <a:rPr kumimoji="0" lang="fa-IR" sz="24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قانون پولی و بانکی کشور،</a:t>
            </a:r>
            <a:r>
              <a:rPr kumimoji="0" lang="fa-IR" sz="28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 ماده (25) </a:t>
            </a:r>
            <a:r>
              <a:rPr kumimoji="0" lang="fa-IR" sz="2800" b="1" i="0" u="none" strike="noStrike" kern="1200" cap="none" spc="0" normalizeH="0" baseline="0" noProof="0" dirty="0" err="1">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اصلاحيه</a:t>
            </a:r>
            <a:r>
              <a:rPr kumimoji="0" lang="fa-IR" sz="28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 قانون صدور چک و یا ماده (20) قانون جرایم </a:t>
            </a:r>
            <a:r>
              <a:rPr kumimoji="0" lang="fa-IR" sz="2800" b="1" i="0" u="none" strike="noStrike" kern="1200" cap="none" spc="0" normalizeH="0" baseline="0" noProof="0" dirty="0" err="1">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رایانه‌ای</a:t>
            </a:r>
            <a:r>
              <a:rPr kumimoji="0" lang="fa-IR" sz="28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 حتی </a:t>
            </a:r>
            <a:r>
              <a:rPr kumimoji="0" lang="fa-IR" sz="2800" b="1" i="0" u="none" strike="noStrike" kern="1200" cap="none" spc="0" normalizeH="0" baseline="0" noProof="0" dirty="0" err="1">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مواردی</a:t>
            </a:r>
            <a:r>
              <a:rPr kumimoji="0" lang="fa-IR" sz="28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 در قانون مجازات اسلامی</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مجازات‌هایی نظیر تعطیلی (</a:t>
            </a:r>
            <a:r>
              <a:rPr kumimoji="0" lang="fa-IR" sz="20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اعم از دائم یا موقت</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لغو مجوز تأسیس یا فعالیت یا انحلال با تحقق شرایطی و حسب اوضاع و احوال و نوع جرم یا تخلف </a:t>
            </a:r>
            <a:r>
              <a:rPr kumimoji="0" lang="fa-IR" sz="2800" b="1" i="0" u="none" strike="noStrike" kern="1200" cap="none" spc="0" normalizeH="0" baseline="0" noProof="0" dirty="0" err="1">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ارتکابی</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برای مجازات شخص حقوقی در نظر گرفته شده است که در مورد جرایم یا تخلفات بانک دیجیتال </a:t>
            </a:r>
            <a:r>
              <a:rPr kumimoji="0" lang="fa-IR" sz="2800" b="1" i="0" u="none" strike="noStrike" kern="1200" cap="none" spc="0" normalizeH="0" baseline="0" noProof="0" dirty="0" err="1">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نیزقابل</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a:t>
            </a:r>
            <a:r>
              <a:rPr kumimoji="0" lang="fa-IR" sz="2800" b="1" i="0" u="none" strike="noStrike" kern="1200" cap="none" spc="0" normalizeH="0" baseline="0" noProof="0" dirty="0" err="1">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تسری</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است.</a:t>
            </a:r>
          </a:p>
          <a:p>
            <a:pPr marL="0" indent="0" algn="r" rtl="1">
              <a:buNone/>
            </a:pPr>
            <a:r>
              <a:rPr lang="fa-IR" dirty="0"/>
              <a:t> </a:t>
            </a:r>
          </a:p>
          <a:p>
            <a:pPr marL="0" indent="0" algn="r" rtl="1">
              <a:buNone/>
            </a:pPr>
            <a:endParaRPr lang="fa-IR" dirty="0"/>
          </a:p>
        </p:txBody>
      </p:sp>
    </p:spTree>
    <p:extLst>
      <p:ext uri="{BB962C8B-B14F-4D97-AF65-F5344CB8AC3E}">
        <p14:creationId xmlns:p14="http://schemas.microsoft.com/office/powerpoint/2010/main" val="1901430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88640"/>
            <a:ext cx="8056984" cy="792087"/>
          </a:xfrm>
          <a:blipFill>
            <a:blip r:embed="rId3"/>
            <a:tile tx="0" ty="0" sx="100000" sy="100000" flip="none" algn="tl"/>
          </a:blipFill>
        </p:spPr>
        <p:txBody>
          <a:bodyPr>
            <a:normAutofit/>
          </a:bodyPr>
          <a:lstStyle/>
          <a:p>
            <a:pPr lvl="0" rtl="1">
              <a:spcBef>
                <a:spcPct val="20000"/>
              </a:spcBef>
            </a:pPr>
            <a:r>
              <a:rPr lang="fa-IR" sz="28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نگرشي</a:t>
            </a:r>
            <a:r>
              <a:rPr lang="fa-IR" sz="28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بر ضوابط </a:t>
            </a:r>
            <a:r>
              <a:rPr lang="fa-IR" sz="28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ابلاغي</a:t>
            </a:r>
            <a:endParaRPr lang="en-US"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endParaRPr>
          </a:p>
        </p:txBody>
      </p:sp>
      <p:sp>
        <p:nvSpPr>
          <p:cNvPr id="3" name="Content Placeholder 2"/>
          <p:cNvSpPr>
            <a:spLocks noGrp="1"/>
          </p:cNvSpPr>
          <p:nvPr>
            <p:ph type="subTitle" idx="1"/>
          </p:nvPr>
        </p:nvSpPr>
        <p:spPr>
          <a:xfrm>
            <a:off x="971600" y="1052736"/>
            <a:ext cx="7920880" cy="5616624"/>
          </a:xfrm>
          <a:solidFill>
            <a:schemeClr val="accent5">
              <a:lumMod val="40000"/>
              <a:lumOff val="60000"/>
            </a:schemeClr>
          </a:solidFill>
        </p:spPr>
        <p:txBody>
          <a:bodyPr>
            <a:normAutofit/>
          </a:bodyPr>
          <a:lstStyle/>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0" i="0" u="none" strike="noStrike" kern="1200" cap="none" spc="0" normalizeH="0" baseline="0" noProof="0" dirty="0">
                <a:ln>
                  <a:noFill/>
                </a:ln>
                <a:solidFill>
                  <a:srgbClr val="002060"/>
                </a:solidFill>
                <a:effectLst/>
                <a:uLnTx/>
                <a:uFillTx/>
                <a:latin typeface="BNazanin"/>
                <a:ea typeface="+mn-ea"/>
                <a:cs typeface="B Titr" panose="00000700000000000000" pitchFamily="2" charset="-78"/>
              </a:rPr>
              <a:t>جرائم و کیفرها:</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srgbClr val="002060"/>
                </a:solidFill>
                <a:effectLst/>
                <a:uLnTx/>
                <a:uFillTx/>
                <a:latin typeface="yekanbakh"/>
                <a:ea typeface="+mn-ea"/>
                <a:cs typeface="B Nikoo" panose="00000400000000000000" pitchFamily="2" charset="-78"/>
              </a:rPr>
              <a:t>2 ـ جرائم مدیران و کارکنان بانک </a:t>
            </a:r>
            <a:r>
              <a:rPr kumimoji="0" lang="fa-IR" sz="2000" b="0"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yekanbakh"/>
                <a:ea typeface="+mn-ea"/>
                <a:cs typeface="B Koodak" panose="00000700000000000000" pitchFamily="2" charset="-78"/>
              </a:rPr>
              <a:t>(اشخاص حقیقی)</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800" b="0" i="0" u="none" strike="noStrike" kern="1200" cap="none" spc="0" normalizeH="0" baseline="0" noProof="0" dirty="0">
              <a:ln>
                <a:noFill/>
              </a:ln>
              <a:solidFill>
                <a:prstClr val="black">
                  <a:tint val="75000"/>
                </a:prstClr>
              </a:solidFill>
              <a:effectLst/>
              <a:uLnTx/>
              <a:uFillTx/>
              <a:latin typeface="BNazanin"/>
              <a:ea typeface="+mn-ea"/>
              <a:cs typeface="Arial" panose="020B0604020202020204" pitchFamily="34" charset="0"/>
            </a:endParaRP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جرایم </a:t>
            </a:r>
            <a:r>
              <a:rPr kumimoji="0" lang="fa-IR" sz="2800" b="1" i="0" u="none" strike="noStrike" kern="1200" cap="none" spc="0" normalizeH="0" baseline="0" noProof="0" dirty="0" err="1">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ارتکابی</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توسط </a:t>
            </a:r>
            <a:r>
              <a:rPr kumimoji="0" lang="fa-IR" sz="2800" b="1" i="0" u="sng"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مدیران و کارکنان بانک</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عمدتاً در قالب عناوین جزایی مربوط از قبیل سرقت، جعل، اختلاس، ارتشاء و...بوده که مجازات آن نیز حسب مورد تابع قوانین </a:t>
            </a:r>
            <a:r>
              <a:rPr kumimoji="0" lang="fa-IR" sz="2800" b="1" i="0" u="none" strike="noStrike" kern="1200" cap="none" spc="0" normalizeH="0" baseline="0" noProof="0" dirty="0" err="1">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ومقررات</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مربوط از جمله </a:t>
            </a:r>
            <a:r>
              <a:rPr kumimoji="0" lang="fa-IR" sz="2800" b="1" i="0" u="none" strike="noStrike" kern="1200" cap="none" spc="0" normalizeH="0" baseline="0" noProof="0" dirty="0" err="1">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مجازات‌های</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در نظر گرفته شده برای مدیران </a:t>
            </a:r>
            <a:r>
              <a:rPr kumimoji="0" lang="fa-IR" sz="2800" b="1" i="0" u="none" strike="noStrike" kern="1200" cap="none" spc="0" normalizeH="0" baseline="0" noProof="0" dirty="0" err="1">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شرکت‌های</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سهامی در </a:t>
            </a:r>
            <a:r>
              <a:rPr kumimoji="0" lang="fa-IR" sz="24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لایحه اصلاحی سال 1347 قانون تجارت (مواد 246، 258 و 260 لایحه)</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a:t>
            </a:r>
            <a:r>
              <a:rPr kumimoji="0" lang="fa-IR" sz="2400" b="1" i="0" u="none" strike="noStrike" kern="1200" cap="none" spc="0" normalizeH="0" baseline="0" noProof="0" dirty="0">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قانون مجازات اسلامی یا قانون جرایم </a:t>
            </a:r>
            <a:r>
              <a:rPr kumimoji="0" lang="fa-IR" sz="2400" b="1" i="0" u="none" strike="noStrike" kern="1200" cap="none" spc="0" normalizeH="0" baseline="0" noProof="0" dirty="0" err="1">
                <a:ln>
                  <a:noFill/>
                </a:ln>
                <a:solidFill>
                  <a:prstClr val="black"/>
                </a:solidFill>
                <a:effectLst>
                  <a:glow rad="63500">
                    <a:srgbClr val="C0504D">
                      <a:satMod val="175000"/>
                      <a:alpha val="40000"/>
                    </a:srgbClr>
                  </a:glow>
                  <a:outerShdw blurRad="50800" dist="38100" dir="5400000" algn="t" rotWithShape="0">
                    <a:prstClr val="black">
                      <a:alpha val="40000"/>
                    </a:prstClr>
                  </a:outerShdw>
                </a:effectLst>
                <a:uLnTx/>
                <a:uFillTx/>
                <a:latin typeface="BNazanin"/>
                <a:ea typeface="+mn-ea"/>
                <a:cs typeface="B Niki Border" panose="00000400000000000000" pitchFamily="2" charset="-78"/>
              </a:rPr>
              <a:t>رایانه‌ای</a:t>
            </a:r>
            <a:r>
              <a:rPr kumimoji="0" lang="fa-IR" sz="2800" b="1" i="0" u="none" strike="noStrike" kern="1200" cap="none" spc="0" normalizeH="0" baseline="0" noProof="0" dirty="0">
                <a:ln>
                  <a:noFill/>
                </a:ln>
                <a:solidFill>
                  <a:prstClr val="black"/>
                </a:solidFill>
                <a:effectLst>
                  <a:outerShdw blurRad="50800" dist="38100" dir="5400000" algn="t" rotWithShape="0">
                    <a:prstClr val="black">
                      <a:alpha val="40000"/>
                    </a:prstClr>
                  </a:outerShdw>
                </a:effectLst>
                <a:uLnTx/>
                <a:uFillTx/>
                <a:latin typeface="BNazanin"/>
                <a:ea typeface="+mn-ea"/>
                <a:cs typeface="B Niki Border" panose="00000400000000000000" pitchFamily="2" charset="-78"/>
              </a:rPr>
              <a:t> مصوب سال 1388می‌باشد.</a:t>
            </a:r>
            <a:r>
              <a:rPr lang="fa-IR" dirty="0"/>
              <a:t> </a:t>
            </a:r>
          </a:p>
          <a:p>
            <a:pPr marL="0" indent="0" algn="r" rtl="1">
              <a:buNone/>
            </a:pPr>
            <a:endParaRPr lang="fa-IR" dirty="0"/>
          </a:p>
        </p:txBody>
      </p:sp>
    </p:spTree>
    <p:extLst>
      <p:ext uri="{BB962C8B-B14F-4D97-AF65-F5344CB8AC3E}">
        <p14:creationId xmlns:p14="http://schemas.microsoft.com/office/powerpoint/2010/main" val="1282741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88640"/>
            <a:ext cx="8056984" cy="792087"/>
          </a:xfrm>
          <a:blipFill>
            <a:blip r:embed="rId3"/>
            <a:tile tx="0" ty="0" sx="100000" sy="100000" flip="none" algn="tl"/>
          </a:blipFill>
        </p:spPr>
        <p:txBody>
          <a:bodyPr>
            <a:normAutofit/>
          </a:bodyPr>
          <a:lstStyle/>
          <a:p>
            <a:pPr lvl="0" rtl="1">
              <a:spcBef>
                <a:spcPct val="20000"/>
              </a:spcBef>
            </a:pPr>
            <a:r>
              <a:rPr lang="fa-IR" sz="28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نگرشي</a:t>
            </a:r>
            <a:r>
              <a:rPr lang="fa-IR" sz="28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 بر ضوابط </a:t>
            </a:r>
            <a:r>
              <a:rPr lang="fa-IR" sz="2800" b="1" dirty="0" err="1">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ابلاغي</a:t>
            </a:r>
            <a:endParaRPr lang="en-US"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endParaRPr>
          </a:p>
        </p:txBody>
      </p:sp>
      <p:sp>
        <p:nvSpPr>
          <p:cNvPr id="3" name="Content Placeholder 2"/>
          <p:cNvSpPr>
            <a:spLocks noGrp="1"/>
          </p:cNvSpPr>
          <p:nvPr>
            <p:ph type="subTitle" idx="1"/>
          </p:nvPr>
        </p:nvSpPr>
        <p:spPr>
          <a:xfrm>
            <a:off x="971600" y="1052736"/>
            <a:ext cx="7920880" cy="5616624"/>
          </a:xfrm>
          <a:solidFill>
            <a:schemeClr val="accent5">
              <a:lumMod val="40000"/>
              <a:lumOff val="60000"/>
            </a:schemeClr>
          </a:solidFill>
        </p:spPr>
        <p:txBody>
          <a:bodyPr>
            <a:normAutofit/>
          </a:bodyPr>
          <a:lstStyle/>
          <a:p>
            <a:pPr marL="0" indent="0" algn="justLow" rtl="1">
              <a:buNone/>
            </a:pPr>
            <a:r>
              <a:rPr lang="fa-IR" sz="26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مصوبات دولت و </a:t>
            </a:r>
            <a:r>
              <a:rPr lang="fa-IR" sz="2600" b="1" dirty="0" err="1">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شوراي</a:t>
            </a:r>
            <a:r>
              <a:rPr lang="fa-IR" sz="26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 پول و اعتبار :</a:t>
            </a:r>
          </a:p>
          <a:p>
            <a:pPr marL="0" indent="0" algn="justLow" rtl="1">
              <a:buNone/>
            </a:pPr>
            <a:endParaRPr lang="fa-IR" sz="2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endParaRPr>
          </a:p>
          <a:p>
            <a:pPr marL="457200" indent="-457200" algn="justLow" rtl="1">
              <a:buFont typeface="Wingdings" panose="05000000000000000000" pitchFamily="2" charset="2"/>
              <a:buChar char="q"/>
            </a:pPr>
            <a:r>
              <a:rPr lang="fa-IR" sz="28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ماده 88 آيين‌نامه نحوه تأسيس و اداره مؤسسات اعتباري غيردولتي مصوب سال 1393 هيأت وزيران</a:t>
            </a:r>
          </a:p>
          <a:p>
            <a:pPr marL="457200" indent="-457200" algn="justLow" rtl="1">
              <a:buFont typeface="Wingdings" panose="05000000000000000000" pitchFamily="2" charset="2"/>
              <a:buChar char="q"/>
            </a:pPr>
            <a:endParaRPr lang="fa-IR" sz="28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endParaRPr>
          </a:p>
          <a:p>
            <a:pPr marL="457200" indent="-457200" algn="justLow" rtl="1">
              <a:buFont typeface="Wingdings" panose="05000000000000000000" pitchFamily="2" charset="2"/>
              <a:buChar char="q"/>
            </a:pPr>
            <a:r>
              <a:rPr lang="fa-IR" sz="28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مواد 87 و 136 اساسنامه نمونه بانک‌هاي تجاري غيردولتي مصوب شوراي پول و اعتبار </a:t>
            </a:r>
          </a:p>
          <a:p>
            <a:pPr marL="457200" indent="-457200" algn="justLow" rtl="1">
              <a:buFont typeface="Wingdings" panose="05000000000000000000" pitchFamily="2" charset="2"/>
              <a:buChar char="q"/>
            </a:pPr>
            <a:endParaRPr lang="fa-IR" sz="28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endParaRPr>
          </a:p>
          <a:p>
            <a:pPr marL="457200" indent="-457200" algn="justLow" rtl="1">
              <a:buFont typeface="Wingdings" panose="05000000000000000000" pitchFamily="2" charset="2"/>
              <a:buChar char="q"/>
            </a:pPr>
            <a:r>
              <a:rPr lang="fa-IR" sz="28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ماده 23 آيين‌نامه وصول مطالبات غيرجاري مؤسسات اعتباري مصوب سال 1394 شوراي پول و اعتبار</a:t>
            </a:r>
            <a:endParaRPr lang="en-US" sz="40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Titr" panose="00000700000000000000" pitchFamily="2" charset="-78"/>
            </a:endParaRPr>
          </a:p>
          <a:p>
            <a:pPr marL="0" indent="0" algn="r" rtl="1">
              <a:buNone/>
            </a:pPr>
            <a:r>
              <a:rPr lang="fa-IR" dirty="0"/>
              <a:t> </a:t>
            </a:r>
          </a:p>
          <a:p>
            <a:pPr marL="0" indent="0" algn="r" rtl="1">
              <a:buNone/>
            </a:pPr>
            <a:endParaRPr lang="fa-IR" dirty="0"/>
          </a:p>
        </p:txBody>
      </p:sp>
    </p:spTree>
    <p:extLst>
      <p:ext uri="{BB962C8B-B14F-4D97-AF65-F5344CB8AC3E}">
        <p14:creationId xmlns:p14="http://schemas.microsoft.com/office/powerpoint/2010/main" val="700250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340768"/>
            <a:ext cx="7920880" cy="5256584"/>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تعريف بانک‌ مرکزي  ـ  </a:t>
            </a:r>
            <a:r>
              <a:rPr lang="en-US" sz="2800" b="1" dirty="0">
                <a:ln w="0"/>
                <a:solidFill>
                  <a:srgbClr val="C00000"/>
                </a:solidFill>
                <a:effectLst>
                  <a:glow rad="139700">
                    <a:schemeClr val="accent4">
                      <a:satMod val="175000"/>
                      <a:alpha val="40000"/>
                    </a:schemeClr>
                  </a:glow>
                  <a:outerShdw blurRad="38100" dist="25400" dir="5400000" algn="ctr" rotWithShape="0">
                    <a:srgbClr val="6E747A">
                      <a:alpha val="43000"/>
                    </a:srgbClr>
                  </a:outerShdw>
                </a:effectLst>
                <a:cs typeface="B Titr" panose="00000700000000000000" pitchFamily="2" charset="-78"/>
              </a:rPr>
              <a:t>Central bank</a:t>
            </a:r>
            <a:endParaRPr lang="fa-IR" sz="2400" b="1" dirty="0">
              <a:ln w="0"/>
              <a:solidFill>
                <a:srgbClr val="C00000"/>
              </a:solidFill>
              <a:effectLst>
                <a:glow rad="139700">
                  <a:schemeClr val="accent4">
                    <a:satMod val="175000"/>
                    <a:alpha val="40000"/>
                  </a:schemeClr>
                </a:glow>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800" dirty="0">
                <a:solidFill>
                  <a:srgbClr val="212529"/>
                </a:solidFill>
                <a:latin typeface="YekanBakh"/>
              </a:rPr>
              <a:t>  </a:t>
            </a:r>
            <a:r>
              <a:rPr lang="fa-IR" sz="2400" b="1" dirty="0">
                <a:solidFill>
                  <a:srgbClr val="212529"/>
                </a:solidFill>
                <a:effectLst>
                  <a:outerShdw blurRad="38100" dist="38100" dir="2700000" algn="tl">
                    <a:srgbClr val="000000">
                      <a:alpha val="43137"/>
                    </a:srgbClr>
                  </a:outerShdw>
                </a:effectLst>
                <a:latin typeface="YekanBakh"/>
                <a:cs typeface="B Koodak" panose="00000700000000000000" pitchFamily="2" charset="-78"/>
              </a:rPr>
              <a:t>در فرهنگ بزرگ سخن : </a:t>
            </a:r>
          </a:p>
          <a:p>
            <a:pPr rtl="1"/>
            <a:r>
              <a:rPr lang="fa-IR" sz="3600" b="1" dirty="0">
                <a:solidFill>
                  <a:srgbClr val="C00000"/>
                </a:solidFill>
                <a:effectLst>
                  <a:glow rad="63500">
                    <a:schemeClr val="accent1">
                      <a:satMod val="175000"/>
                      <a:alpha val="40000"/>
                    </a:schemeClr>
                  </a:glow>
                  <a:outerShdw blurRad="38100" dist="38100" dir="2700000" algn="tl">
                    <a:srgbClr val="000000">
                      <a:alpha val="43137"/>
                    </a:srgbClr>
                  </a:outerShdw>
                </a:effectLst>
                <a:latin typeface="YekanBakh"/>
                <a:cs typeface="B Niki Outline" panose="00000400000000000000" pitchFamily="2" charset="-78"/>
              </a:rPr>
              <a:t>بانک مجري سياست‌هاي پولي واعتباري/ بانک بانک‌ها</a:t>
            </a:r>
          </a:p>
          <a:p>
            <a:pPr algn="r" rtl="1"/>
            <a:endParaRPr lang="fa-IR" sz="2800" dirty="0">
              <a:solidFill>
                <a:srgbClr val="212529"/>
              </a:solidFill>
              <a:latin typeface="YekanBakh"/>
            </a:endParaRPr>
          </a:p>
          <a:p>
            <a:pPr algn="r" rtl="1"/>
            <a:endParaRPr lang="fa-IR" sz="2800" dirty="0">
              <a:solidFill>
                <a:srgbClr val="212529"/>
              </a:solidFill>
              <a:latin typeface="YekanBakh"/>
            </a:endParaRPr>
          </a:p>
          <a:p>
            <a:pPr algn="justLow" rtl="1"/>
            <a:r>
              <a:rPr lang="fa-IR" b="1" dirty="0">
                <a:solidFill>
                  <a:srgbClr val="FF0000"/>
                </a:solidFill>
                <a:effectLst>
                  <a:outerShdw blurRad="38100" dist="38100" dir="2700000" algn="tl">
                    <a:srgbClr val="000000">
                      <a:alpha val="43137"/>
                    </a:srgbClr>
                  </a:outerShdw>
                </a:effectLst>
                <a:latin typeface="YekanBakh"/>
                <a:cs typeface="B Kamran Outline" panose="00000400000000000000" pitchFamily="2" charset="-78"/>
              </a:rPr>
              <a:t>شخصيت حقوقي (</a:t>
            </a:r>
            <a:r>
              <a:rPr lang="fa-IR" sz="2400" b="1" dirty="0">
                <a:solidFill>
                  <a:srgbClr val="FF0000"/>
                </a:solidFill>
                <a:effectLst>
                  <a:outerShdw blurRad="38100" dist="38100" dir="2700000" algn="tl">
                    <a:srgbClr val="000000">
                      <a:alpha val="43137"/>
                    </a:srgbClr>
                  </a:outerShdw>
                </a:effectLst>
                <a:latin typeface="YekanBakh"/>
                <a:cs typeface="B Kamran Outline" panose="00000400000000000000" pitchFamily="2" charset="-78"/>
              </a:rPr>
              <a:t>نهاد مالي</a:t>
            </a:r>
            <a:r>
              <a:rPr lang="fa-IR" b="1" dirty="0">
                <a:solidFill>
                  <a:srgbClr val="FF0000"/>
                </a:solidFill>
                <a:effectLst>
                  <a:outerShdw blurRad="38100" dist="38100" dir="2700000" algn="tl">
                    <a:srgbClr val="000000">
                      <a:alpha val="43137"/>
                    </a:srgbClr>
                  </a:outerShdw>
                </a:effectLst>
                <a:latin typeface="YekanBakh"/>
                <a:cs typeface="B Kamran Outline" panose="00000400000000000000" pitchFamily="2" charset="-78"/>
              </a:rPr>
              <a:t>) که کنترل ممتازي بر توليد و توزيع پول و اعتبار براي يک کشور يا گروهي از کشورها (</a:t>
            </a:r>
            <a:r>
              <a:rPr lang="fa-IR" sz="2400" b="1" dirty="0">
                <a:solidFill>
                  <a:srgbClr val="FF0000"/>
                </a:solidFill>
                <a:effectLst>
                  <a:outerShdw blurRad="38100" dist="38100" dir="2700000" algn="tl">
                    <a:srgbClr val="000000">
                      <a:alpha val="43137"/>
                    </a:srgbClr>
                  </a:outerShdw>
                </a:effectLst>
                <a:latin typeface="YekanBakh"/>
                <a:cs typeface="B Kamran Outline" panose="00000400000000000000" pitchFamily="2" charset="-78"/>
              </a:rPr>
              <a:t>بانک مرکزي اروپا</a:t>
            </a:r>
            <a:r>
              <a:rPr lang="fa-IR" b="1" dirty="0">
                <a:solidFill>
                  <a:srgbClr val="FF0000"/>
                </a:solidFill>
                <a:effectLst>
                  <a:outerShdw blurRad="38100" dist="38100" dir="2700000" algn="tl">
                    <a:srgbClr val="000000">
                      <a:alpha val="43137"/>
                    </a:srgbClr>
                  </a:outerShdw>
                </a:effectLst>
                <a:latin typeface="YekanBakh"/>
                <a:cs typeface="B Kamran Outline" panose="00000400000000000000" pitchFamily="2" charset="-78"/>
              </a:rPr>
              <a:t>) دارد. </a:t>
            </a:r>
          </a:p>
        </p:txBody>
      </p:sp>
    </p:spTree>
    <p:extLst>
      <p:ext uri="{BB962C8B-B14F-4D97-AF65-F5344CB8AC3E}">
        <p14:creationId xmlns:p14="http://schemas.microsoft.com/office/powerpoint/2010/main" val="4249706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340768"/>
            <a:ext cx="7920880" cy="5256584"/>
          </a:xfrm>
        </p:spPr>
        <p:style>
          <a:lnRef idx="1">
            <a:schemeClr val="accent5"/>
          </a:lnRef>
          <a:fillRef idx="2">
            <a:schemeClr val="accent5"/>
          </a:fillRef>
          <a:effectRef idx="1">
            <a:schemeClr val="accent5"/>
          </a:effectRef>
          <a:fontRef idx="minor">
            <a:schemeClr val="dk1"/>
          </a:fontRef>
        </p:style>
        <p:txBody>
          <a:bodyPr>
            <a:normAutofit lnSpcReduction="10000"/>
            <a:scene3d>
              <a:camera prst="orthographicFront"/>
              <a:lightRig rig="threePt" dir="t"/>
            </a:scene3d>
            <a:sp3d extrusionH="57150">
              <a:bevelT w="38100" h="38100" prst="convex"/>
            </a:sp3d>
          </a:bodyPr>
          <a:lstStyle/>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ماهيت و اوصاف بانک‌هاي مرکزي    </a:t>
            </a:r>
            <a:r>
              <a:rPr lang="en-US" b="1" dirty="0">
                <a:ln w="0"/>
                <a:solidFill>
                  <a:srgbClr val="002060"/>
                </a:solidFill>
                <a:effectLst>
                  <a:outerShdw blurRad="38100" dist="25400" dir="5400000" algn="ctr" rotWithShape="0">
                    <a:srgbClr val="6E747A">
                      <a:alpha val="43000"/>
                    </a:srgbClr>
                  </a:outerShdw>
                </a:effectLst>
                <a:cs typeface="B Titr" panose="00000700000000000000" pitchFamily="2" charset="-78"/>
              </a:rPr>
              <a:t>Central bank</a:t>
            </a:r>
            <a:endParaRPr lang="fa-IR" sz="2600" b="1"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marL="457200" lvl="0" indent="-457200" algn="justLow" rtl="1">
              <a:buFont typeface="Wingdings" panose="05000000000000000000" pitchFamily="2" charset="2"/>
              <a:buChar char="ü"/>
            </a:pPr>
            <a:r>
              <a:rPr lang="fa-IR" sz="2800" b="1" dirty="0">
                <a:solidFill>
                  <a:srgbClr val="212529"/>
                </a:solidFill>
                <a:effectLst>
                  <a:outerShdw blurRad="38100" dist="38100" dir="2700000" algn="tl">
                    <a:srgbClr val="000000">
                      <a:alpha val="43137"/>
                    </a:srgbClr>
                  </a:outerShdw>
                </a:effectLst>
                <a:latin typeface="YekanBakh"/>
                <a:cs typeface="B Traffic" panose="00000400000000000000" pitchFamily="2" charset="-78"/>
              </a:rPr>
              <a:t>بانک‌هاي مرکزي ذاتاً مؤسساتي غيرمتصدي، غيربازاري يا حتي ضدرقابتي هستند.</a:t>
            </a:r>
          </a:p>
          <a:p>
            <a:pPr marL="457200" lvl="0" indent="-457200" algn="justLow" rtl="1">
              <a:buFont typeface="Wingdings" panose="05000000000000000000" pitchFamily="2" charset="2"/>
              <a:buChar char="ü"/>
            </a:pPr>
            <a:r>
              <a:rPr lang="fa-IR" sz="2600" b="1" dirty="0">
                <a:solidFill>
                  <a:srgbClr val="212529"/>
                </a:solidFill>
                <a:effectLst>
                  <a:outerShdw blurRad="38100" dist="38100" dir="2700000" algn="tl">
                    <a:srgbClr val="000000">
                      <a:alpha val="43137"/>
                    </a:srgbClr>
                  </a:outerShdw>
                </a:effectLst>
                <a:latin typeface="YekanBakh"/>
                <a:cs typeface="B Traffic" panose="00000400000000000000" pitchFamily="2" charset="-78"/>
              </a:rPr>
              <a:t>اگرچه برخي از بانک‌هاي مرکزي ملي شده‌اند، اما بسياري از بانک‌هاي مرکزي سازمان‌هاي دولتي نيستند.</a:t>
            </a:r>
            <a:endParaRPr lang="fa-IR" sz="2400" b="1" dirty="0">
              <a:ln w="0"/>
              <a:solidFill>
                <a:srgbClr val="002060"/>
              </a:solidFill>
              <a:effectLst>
                <a:outerShdw blurRad="38100" dist="38100" dir="2700000" algn="tl">
                  <a:srgbClr val="000000">
                    <a:alpha val="43137"/>
                  </a:srgbClr>
                </a:outerShdw>
              </a:effectLst>
              <a:cs typeface="B Traffic" panose="00000400000000000000" pitchFamily="2" charset="-78"/>
            </a:endParaRPr>
          </a:p>
          <a:p>
            <a:pPr marL="457200" lvl="0" indent="-457200" algn="justLow" rtl="1">
              <a:buFont typeface="Wingdings" panose="05000000000000000000" pitchFamily="2" charset="2"/>
              <a:buChar char="ü"/>
            </a:pPr>
            <a:r>
              <a:rPr lang="fa-IR" sz="2800" b="1" dirty="0">
                <a:solidFill>
                  <a:srgbClr val="212529"/>
                </a:solidFill>
                <a:effectLst>
                  <a:outerShdw blurRad="38100" dist="38100" dir="2700000" algn="tl">
                    <a:srgbClr val="000000">
                      <a:alpha val="43137"/>
                    </a:srgbClr>
                  </a:outerShdw>
                </a:effectLst>
                <a:latin typeface="YekanBakh"/>
                <a:cs typeface="B Traffic" panose="00000400000000000000" pitchFamily="2" charset="-78"/>
              </a:rPr>
              <a:t>در اقتصادهاي مدرن، </a:t>
            </a:r>
            <a:r>
              <a:rPr lang="fa-IR" sz="2800" b="1" dirty="0">
                <a:solidFill>
                  <a:srgbClr val="FFFF00"/>
                </a:solidFill>
                <a:effectLst>
                  <a:outerShdw blurRad="38100" dist="38100" dir="2700000" algn="tl">
                    <a:srgbClr val="000000">
                      <a:alpha val="43137"/>
                    </a:srgbClr>
                  </a:outerShdw>
                </a:effectLst>
                <a:latin typeface="YekanBakh"/>
                <a:cs typeface="B Traffic" panose="00000400000000000000" pitchFamily="2" charset="-78"/>
              </a:rPr>
              <a:t>بانک مرکزي </a:t>
            </a:r>
            <a:r>
              <a:rPr lang="fa-IR" sz="2800" b="1" dirty="0">
                <a:solidFill>
                  <a:srgbClr val="212529"/>
                </a:solidFill>
                <a:effectLst>
                  <a:outerShdw blurRad="38100" dist="38100" dir="2700000" algn="tl">
                    <a:srgbClr val="000000">
                      <a:alpha val="43137"/>
                    </a:srgbClr>
                  </a:outerShdw>
                </a:effectLst>
                <a:latin typeface="YekanBakh"/>
                <a:cs typeface="B Traffic" panose="00000400000000000000" pitchFamily="2" charset="-78"/>
              </a:rPr>
              <a:t>معمولاً مسئول تدوين سياست پولي و تنظيم‌گر بانک‌هاي ديگر است.</a:t>
            </a: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rtl="1"/>
            <a:r>
              <a:rPr lang="fa-IR" sz="2800" dirty="0">
                <a:solidFill>
                  <a:srgbClr val="212529"/>
                </a:solidFill>
                <a:latin typeface="YekanBakh"/>
              </a:rPr>
              <a:t> </a:t>
            </a:r>
            <a:r>
              <a:rPr lang="fa-IR" sz="2600" b="1" dirty="0">
                <a:solidFill>
                  <a:srgbClr val="FF0000"/>
                </a:solidFill>
                <a:effectLst>
                  <a:outerShdw blurRad="38100" dist="38100" dir="2700000" algn="tl">
                    <a:srgbClr val="000000">
                      <a:alpha val="43137"/>
                    </a:srgbClr>
                  </a:outerShdw>
                </a:effectLst>
                <a:latin typeface="YekanBakh"/>
                <a:cs typeface="B Kamran Outline" panose="00000400000000000000" pitchFamily="2" charset="-78"/>
              </a:rPr>
              <a:t>استقلال </a:t>
            </a:r>
            <a:r>
              <a:rPr lang="fa-IR" sz="2600" b="1" dirty="0">
                <a:solidFill>
                  <a:srgbClr val="FFFF00"/>
                </a:solidFill>
                <a:effectLst>
                  <a:outerShdw blurRad="38100" dist="38100" dir="2700000" algn="tl">
                    <a:srgbClr val="000000">
                      <a:alpha val="43137"/>
                    </a:srgbClr>
                  </a:outerShdw>
                </a:effectLst>
                <a:latin typeface="YekanBakh"/>
                <a:cs typeface="B Kamran Outline" panose="00000400000000000000" pitchFamily="2" charset="-78"/>
              </a:rPr>
              <a:t>بانک مرکزي </a:t>
            </a:r>
            <a:r>
              <a:rPr lang="fa-IR" sz="2600" b="1" dirty="0">
                <a:solidFill>
                  <a:srgbClr val="FF0000"/>
                </a:solidFill>
                <a:effectLst>
                  <a:outerShdw blurRad="38100" dist="38100" dir="2700000" algn="tl">
                    <a:srgbClr val="000000">
                      <a:alpha val="43137"/>
                    </a:srgbClr>
                  </a:outerShdw>
                </a:effectLst>
                <a:latin typeface="YekanBakh"/>
                <a:cs typeface="B Kamran Outline" panose="00000400000000000000" pitchFamily="2" charset="-78"/>
              </a:rPr>
              <a:t>به شرايط سياسي داخلي و همچنين درجه توسعه و رشد اقتصادي کشور بستگي دارد و هيچ الگوي مشخص و واحدي نمي‌توان براي رابط بين دولت و </a:t>
            </a:r>
            <a:r>
              <a:rPr lang="fa-IR" sz="2600" b="1" dirty="0">
                <a:solidFill>
                  <a:srgbClr val="FFFF00"/>
                </a:solidFill>
                <a:effectLst>
                  <a:outerShdw blurRad="38100" dist="38100" dir="2700000" algn="tl">
                    <a:srgbClr val="000000">
                      <a:alpha val="43137"/>
                    </a:srgbClr>
                  </a:outerShdw>
                </a:effectLst>
                <a:latin typeface="YekanBakh"/>
                <a:cs typeface="B Kamran Outline" panose="00000400000000000000" pitchFamily="2" charset="-78"/>
              </a:rPr>
              <a:t>بانک مرکزي </a:t>
            </a:r>
            <a:r>
              <a:rPr lang="fa-IR" sz="2600" b="1" dirty="0">
                <a:solidFill>
                  <a:srgbClr val="FF0000"/>
                </a:solidFill>
                <a:effectLst>
                  <a:outerShdw blurRad="38100" dist="38100" dir="2700000" algn="tl">
                    <a:srgbClr val="000000">
                      <a:alpha val="43137"/>
                    </a:srgbClr>
                  </a:outerShdw>
                </a:effectLst>
                <a:latin typeface="YekanBakh"/>
                <a:cs typeface="B Kamran Outline" panose="00000400000000000000" pitchFamily="2" charset="-78"/>
              </a:rPr>
              <a:t>معيّن نمود.</a:t>
            </a:r>
            <a:r>
              <a:rPr lang="fa-IR" sz="2800" dirty="0"/>
              <a:t> </a:t>
            </a:r>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p:txBody>
      </p:sp>
    </p:spTree>
    <p:extLst>
      <p:ext uri="{BB962C8B-B14F-4D97-AF65-F5344CB8AC3E}">
        <p14:creationId xmlns:p14="http://schemas.microsoft.com/office/powerpoint/2010/main" val="2757124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تعريف و تبيين مفهوم مسؤليت، مصاديق و مفاهيم مشابه </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371600" y="1124744"/>
            <a:ext cx="7304856" cy="5400600"/>
          </a:xfrm>
        </p:spPr>
        <p:txBody>
          <a:bodyPr>
            <a:normAutofit/>
          </a:bodyPr>
          <a:lstStyle/>
          <a:p>
            <a:pPr lvl="0" algn="r" rtl="1"/>
            <a:r>
              <a:rPr lang="fa-IR" sz="2800" dirty="0">
                <a:solidFill>
                  <a:srgbClr val="002060"/>
                </a:solidFill>
                <a:latin typeface="BNazanin"/>
                <a:cs typeface="B Titr" panose="00000700000000000000" pitchFamily="2" charset="-78"/>
              </a:rPr>
              <a:t>اهم وظايف بانک‌هاي مرکزي:</a:t>
            </a:r>
          </a:p>
          <a:p>
            <a:pPr lvl="0" algn="r" rtl="1"/>
            <a:r>
              <a:rPr lang="fa-IR" dirty="0">
                <a:solidFill>
                  <a:srgbClr val="212529"/>
                </a:solidFill>
                <a:latin typeface="YekanBakh"/>
              </a:rPr>
              <a:t>                 </a:t>
            </a:r>
          </a:p>
        </p:txBody>
      </p:sp>
      <p:graphicFrame>
        <p:nvGraphicFramePr>
          <p:cNvPr id="3" name="Diagram 2"/>
          <p:cNvGraphicFramePr/>
          <p:nvPr>
            <p:extLst>
              <p:ext uri="{D42A27DB-BD31-4B8C-83A1-F6EECF244321}">
                <p14:modId xmlns:p14="http://schemas.microsoft.com/office/powerpoint/2010/main" val="357719251"/>
              </p:ext>
            </p:extLst>
          </p:nvPr>
        </p:nvGraphicFramePr>
        <p:xfrm>
          <a:off x="1881808" y="2132856"/>
          <a:ext cx="6096000" cy="42080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24292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تعريف و تبيين مفهوم مسؤليت، مصاديق و مفاهيم مشابه </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980728"/>
            <a:ext cx="7632848" cy="5544616"/>
          </a:xfrm>
        </p:spPr>
        <p:txBody>
          <a:bodyPr>
            <a:normAutofit fontScale="92500"/>
          </a:bodyPr>
          <a:lstStyle/>
          <a:p>
            <a:pPr lvl="0" algn="r" rtl="1"/>
            <a:r>
              <a:rPr lang="fa-IR" sz="2800" dirty="0">
                <a:solidFill>
                  <a:srgbClr val="002060"/>
                </a:solidFill>
                <a:latin typeface="BNazanin"/>
                <a:cs typeface="B Titr" panose="00000700000000000000" pitchFamily="2" charset="-78"/>
              </a:rPr>
              <a:t>اهم وظايف بانک‌هاي مرکزي :</a:t>
            </a:r>
          </a:p>
          <a:p>
            <a:pPr lvl="0" algn="r" rtl="1"/>
            <a:r>
              <a:rPr lang="fa-IR" dirty="0">
                <a:solidFill>
                  <a:srgbClr val="212529"/>
                </a:solidFill>
                <a:latin typeface="YekanBakh"/>
              </a:rPr>
              <a:t>                       </a:t>
            </a:r>
            <a:r>
              <a:rPr lang="fa-IR" sz="26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نقش اقتصادي</a:t>
            </a:r>
            <a:endParaRPr lang="fa-IR" sz="30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endParaRPr>
          </a:p>
          <a:p>
            <a:pPr lvl="0" algn="justLow" rtl="1"/>
            <a:r>
              <a:rPr lang="fa-IR" sz="3000" b="1" dirty="0">
                <a:solidFill>
                  <a:srgbClr val="002060"/>
                </a:solidFill>
                <a:effectLst>
                  <a:glow rad="63500">
                    <a:srgbClr val="7030A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مديريت عمليات پولي (</a:t>
            </a:r>
            <a:r>
              <a:rPr lang="fa-IR" sz="2200" b="1" dirty="0">
                <a:solidFill>
                  <a:srgbClr val="002060"/>
                </a:solidFill>
                <a:effectLst>
                  <a:glow rad="63500">
                    <a:srgbClr val="7030A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ريالي و ارزي</a:t>
            </a:r>
            <a:r>
              <a:rPr lang="fa-IR" sz="3000" b="1" dirty="0">
                <a:solidFill>
                  <a:srgbClr val="002060"/>
                </a:solidFill>
                <a:effectLst>
                  <a:glow rad="63500">
                    <a:srgbClr val="7030A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 و اعتباري شامل کنترل ارزش پول ملي، مديريت ذخاير ارزي و تعيين نرخ بهره براي وام‌ها و </a:t>
            </a:r>
            <a:r>
              <a:rPr lang="fa-IR" sz="3000" b="1" dirty="0">
                <a:solidFill>
                  <a:srgbClr val="002060"/>
                </a:solidFill>
                <a:effectLst>
                  <a:glow rad="63500">
                    <a:srgbClr val="7030A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hlinkClick r:id="rId4"/>
              </a:rPr>
              <a:t>اوراق قرضه</a:t>
            </a:r>
            <a:r>
              <a:rPr lang="fa-IR" sz="3000" b="1" dirty="0">
                <a:solidFill>
                  <a:srgbClr val="002060"/>
                </a:solidFill>
                <a:effectLst>
                  <a:glow rad="63500">
                    <a:srgbClr val="7030A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 و...</a:t>
            </a:r>
          </a:p>
          <a:p>
            <a:pPr algn="r" rtl="1"/>
            <a:r>
              <a:rPr lang="fa-IR" dirty="0">
                <a:solidFill>
                  <a:srgbClr val="212529"/>
                </a:solidFill>
                <a:latin typeface="YekanBakh"/>
              </a:rPr>
              <a:t>                        </a:t>
            </a:r>
            <a:r>
              <a:rPr lang="fa-IR" sz="26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نقش نظارتي</a:t>
            </a:r>
          </a:p>
          <a:p>
            <a:pPr lvl="0" algn="justLow" rtl="1"/>
            <a:r>
              <a:rPr lang="fa-IR" sz="3000" b="1" dirty="0">
                <a:solidFill>
                  <a:srgbClr val="002060"/>
                </a:solidFill>
                <a:effectLst>
                  <a:glow rad="63500">
                    <a:srgbClr val="0070C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بانک‌هاي تجاري را از طريق الزامات سرمايه، الزامات ذخيره و ساير ابزارهاي نظارتي (</a:t>
            </a:r>
            <a:r>
              <a:rPr lang="fa-IR" sz="2200" b="1" dirty="0">
                <a:solidFill>
                  <a:srgbClr val="002060"/>
                </a:solidFill>
                <a:effectLst>
                  <a:glow rad="63500">
                    <a:srgbClr val="0070C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نظارت بر نظام پرداخت و تسويه</a:t>
            </a:r>
            <a:r>
              <a:rPr lang="fa-IR" sz="3000" b="1" dirty="0">
                <a:solidFill>
                  <a:srgbClr val="002060"/>
                </a:solidFill>
                <a:effectLst>
                  <a:glow rad="63500">
                    <a:srgbClr val="0070C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)کنترل و هدايت مي‌کند</a:t>
            </a:r>
          </a:p>
          <a:p>
            <a:pPr lvl="0" algn="justLow" rtl="1"/>
            <a:endParaRPr lang="fa-IR" sz="3000" b="1" dirty="0">
              <a:solidFill>
                <a:srgbClr val="002060"/>
              </a:solidFill>
              <a:effectLst>
                <a:glow rad="63500">
                  <a:srgbClr val="0070C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endParaRPr>
          </a:p>
          <a:p>
            <a:pPr lvl="0" algn="r" rtl="1"/>
            <a:r>
              <a:rPr lang="fa-IR" dirty="0">
                <a:solidFill>
                  <a:srgbClr val="212529"/>
                </a:solidFill>
                <a:latin typeface="YekanBakh"/>
              </a:rPr>
              <a:t>                       </a:t>
            </a:r>
            <a:r>
              <a:rPr lang="fa-IR" sz="2600" b="1" dirty="0">
                <a:solidFill>
                  <a:srgbClr val="002060"/>
                </a:solidFill>
                <a:effectLst>
                  <a:glow rad="63500">
                    <a:schemeClr val="accent2">
                      <a:satMod val="175000"/>
                      <a:alpha val="40000"/>
                    </a:schemeClr>
                  </a:glow>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Titr" panose="00000700000000000000" pitchFamily="2" charset="-78"/>
              </a:rPr>
              <a:t>نقش حمايتي</a:t>
            </a:r>
          </a:p>
          <a:p>
            <a:pPr lvl="0" algn="justLow" rtl="1"/>
            <a:r>
              <a:rPr lang="fa-IR" sz="3000" b="1" dirty="0">
                <a:solidFill>
                  <a:srgbClr val="002060"/>
                </a:solidFill>
                <a:effectLst>
                  <a:glow rad="63500">
                    <a:srgbClr val="FF000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ارايه وام‌هاي اضطراري و خدمات مالي به ويژه در مواقع بحران‌هاي مالي </a:t>
            </a:r>
            <a:r>
              <a:rPr lang="en-US" sz="2200" b="1" dirty="0">
                <a:solidFill>
                  <a:srgbClr val="002060"/>
                </a:solidFill>
                <a:effectLst>
                  <a:glow rad="63500">
                    <a:srgbClr val="FF000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rPr>
              <a:t>Last resort lender   </a:t>
            </a:r>
            <a:endParaRPr lang="fa-IR" sz="2200" b="1" dirty="0">
              <a:solidFill>
                <a:srgbClr val="002060"/>
              </a:solidFill>
              <a:effectLst>
                <a:glow rad="63500">
                  <a:srgbClr val="FF0000">
                    <a:alpha val="40000"/>
                  </a:srgbClr>
                </a:glow>
              </a:effectLst>
              <a:latin typeface="Times New Roman" panose="02020603050405020304" pitchFamily="18" charset="0"/>
              <a:ea typeface="Times New Roman" panose="02020603050405020304" pitchFamily="18" charset="0"/>
              <a:cs typeface="B Niki Outline" panose="00000400000000000000" pitchFamily="2" charset="-78"/>
            </a:endParaRPr>
          </a:p>
        </p:txBody>
      </p:sp>
    </p:spTree>
    <p:extLst>
      <p:ext uri="{BB962C8B-B14F-4D97-AF65-F5344CB8AC3E}">
        <p14:creationId xmlns:p14="http://schemas.microsoft.com/office/powerpoint/2010/main" val="41786580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ipe(down)">
                                      <p:cBhvr>
                                        <p:cTn id="20" dur="500"/>
                                        <p:tgtEl>
                                          <p:spTgt spid="5">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down)">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barn(inVertical)">
                                      <p:cBhvr>
                                        <p:cTn id="28" dur="500"/>
                                        <p:tgtEl>
                                          <p:spTgt spid="5">
                                            <p:txEl>
                                              <p:pRg st="6" end="6"/>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barn(inVertical)">
                                      <p:cBhvr>
                                        <p:cTn id="3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340768"/>
            <a:ext cx="7920880" cy="5256584"/>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تعريف مؤسسه اعتباري :        </a:t>
            </a: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justLow" rtl="1"/>
            <a:r>
              <a:rPr lang="fa-IR" sz="2800" b="1" dirty="0">
                <a:solidFill>
                  <a:schemeClr val="tx1"/>
                </a:solidFill>
                <a:effectLst>
                  <a:outerShdw blurRad="38100" dist="38100" dir="2700000" algn="tl">
                    <a:srgbClr val="000000">
                      <a:alpha val="43137"/>
                    </a:srgbClr>
                  </a:outerShdw>
                </a:effectLst>
                <a:cs typeface="B Niki Border" panose="00000400000000000000" pitchFamily="2" charset="-78"/>
              </a:rPr>
              <a:t>بانک يا مؤسسه اعتباري غيربانکي که </a:t>
            </a:r>
            <a:r>
              <a:rPr lang="fa-IR" sz="2800" b="1" dirty="0">
                <a:solidFill>
                  <a:schemeClr val="tx1"/>
                </a:solidFill>
                <a:effectLst>
                  <a:glow rad="228600">
                    <a:schemeClr val="accent6">
                      <a:satMod val="175000"/>
                      <a:alpha val="40000"/>
                    </a:schemeClr>
                  </a:glow>
                  <a:outerShdw blurRad="38100" dist="38100" dir="2700000" algn="tl">
                    <a:srgbClr val="000000">
                      <a:alpha val="43137"/>
                    </a:srgbClr>
                  </a:outerShdw>
                </a:effectLst>
                <a:cs typeface="B Niki Border" panose="00000400000000000000" pitchFamily="2" charset="-78"/>
              </a:rPr>
              <a:t>به موجب قانون يا با مجوز بانک مرکزي</a:t>
            </a:r>
            <a:r>
              <a:rPr lang="fa-IR" sz="2800" b="1" dirty="0">
                <a:solidFill>
                  <a:schemeClr val="tx1"/>
                </a:solidFill>
                <a:effectLst>
                  <a:outerShdw blurRad="38100" dist="38100" dir="2700000" algn="tl">
                    <a:srgbClr val="000000">
                      <a:alpha val="43137"/>
                    </a:srgbClr>
                  </a:outerShdw>
                </a:effectLst>
                <a:cs typeface="B Niki Border" panose="00000400000000000000" pitchFamily="2" charset="-78"/>
              </a:rPr>
              <a:t> در قالب يک شخصيت حقوقي تأسيس شده و تحت نظارت آن بانک به </a:t>
            </a:r>
            <a:r>
              <a:rPr lang="fa-IR" sz="2800" b="1" u="sng" dirty="0">
                <a:solidFill>
                  <a:schemeClr val="tx1"/>
                </a:solidFill>
                <a:effectLst>
                  <a:outerShdw blurRad="38100" dist="38100" dir="2700000" algn="tl">
                    <a:srgbClr val="000000">
                      <a:alpha val="43137"/>
                    </a:srgbClr>
                  </a:outerShdw>
                </a:effectLst>
                <a:cs typeface="B Niki Border" panose="00000400000000000000" pitchFamily="2" charset="-78"/>
              </a:rPr>
              <a:t>فعاليت بانکي </a:t>
            </a:r>
            <a:r>
              <a:rPr lang="fa-IR" sz="2800" b="1" dirty="0">
                <a:solidFill>
                  <a:schemeClr val="tx1"/>
                </a:solidFill>
                <a:effectLst>
                  <a:outerShdw blurRad="38100" dist="38100" dir="2700000" algn="tl">
                    <a:srgbClr val="000000">
                      <a:alpha val="43137"/>
                    </a:srgbClr>
                  </a:outerShdw>
                </a:effectLst>
                <a:cs typeface="B Niki Border" panose="00000400000000000000" pitchFamily="2" charset="-78"/>
              </a:rPr>
              <a:t>مي‌پردازد</a:t>
            </a:r>
          </a:p>
          <a:p>
            <a:pPr algn="r" rtl="1"/>
            <a:endParaRPr lang="fa-IR" sz="28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8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r>
              <a:rPr lang="fa-IR" sz="2800" dirty="0">
                <a:ln w="0"/>
                <a:solidFill>
                  <a:schemeClr val="tx1"/>
                </a:solidFill>
                <a:effectLst>
                  <a:outerShdw blurRad="38100" dist="25400" dir="5400000" algn="ctr" rotWithShape="0">
                    <a:srgbClr val="6E747A">
                      <a:alpha val="43000"/>
                    </a:srgbClr>
                  </a:outerShdw>
                </a:effectLst>
                <a:cs typeface="B Elham" panose="00000400000000000000" pitchFamily="2" charset="-78"/>
              </a:rPr>
              <a:t>فعاليت‌هاي بانکي </a:t>
            </a:r>
            <a:r>
              <a:rPr lang="fa-IR" sz="2400" dirty="0">
                <a:ln w="0"/>
                <a:solidFill>
                  <a:schemeClr val="tx1"/>
                </a:solidFill>
                <a:effectLst>
                  <a:outerShdw blurRad="38100" dist="25400" dir="5400000" algn="ctr" rotWithShape="0">
                    <a:srgbClr val="6E747A">
                      <a:alpha val="43000"/>
                    </a:srgbClr>
                  </a:outerShdw>
                </a:effectLst>
                <a:cs typeface="B Elham" panose="00000400000000000000" pitchFamily="2" charset="-78"/>
              </a:rPr>
              <a:t>(دستورالعمل عمليات مجاز بانکي)</a:t>
            </a:r>
          </a:p>
          <a:p>
            <a:pPr algn="r" rtl="1"/>
            <a:endParaRPr lang="fa-IR" sz="28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rtl="1"/>
            <a:r>
              <a:rPr lang="fa-IR" sz="2800" b="1" dirty="0">
                <a:ln w="0"/>
                <a:solidFill>
                  <a:schemeClr val="tx1"/>
                </a:solidFill>
                <a:effectLst>
                  <a:glow rad="63500">
                    <a:schemeClr val="accent1">
                      <a:satMod val="175000"/>
                      <a:alpha val="40000"/>
                    </a:schemeClr>
                  </a:glow>
                </a:effectLst>
                <a:cs typeface="B Niki Outline" panose="00000400000000000000" pitchFamily="2" charset="-78"/>
              </a:rPr>
              <a:t>از جمله سپرده‌پذيري، واسطه‌گري وجوه‌، تأمين مالي و ارائه ساير خدمات و تسهيلات پولي و بانکي</a:t>
            </a:r>
            <a:endParaRPr lang="fa-IR" sz="2600" b="1" dirty="0">
              <a:ln w="0"/>
              <a:solidFill>
                <a:schemeClr val="tx1"/>
              </a:solidFill>
              <a:effectLst>
                <a:glow rad="63500">
                  <a:schemeClr val="accent1">
                    <a:satMod val="175000"/>
                    <a:alpha val="40000"/>
                  </a:schemeClr>
                </a:glow>
              </a:effectLst>
              <a:cs typeface="B Niki Outline" panose="00000400000000000000" pitchFamily="2" charset="-78"/>
            </a:endParaRPr>
          </a:p>
        </p:txBody>
      </p:sp>
    </p:spTree>
    <p:extLst>
      <p:ext uri="{BB962C8B-B14F-4D97-AF65-F5344CB8AC3E}">
        <p14:creationId xmlns:p14="http://schemas.microsoft.com/office/powerpoint/2010/main" val="111487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044724" y="1052736"/>
            <a:ext cx="7771284" cy="5328592"/>
          </a:xfrm>
        </p:spPr>
        <p:txBody>
          <a:bodyPr>
            <a:normAutofit/>
          </a:bodyPr>
          <a:lstStyle/>
          <a:p>
            <a:pPr algn="just" rtl="1"/>
            <a:endParaRPr lang="fa-IR"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endParaRPr lang="fa-IR"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مسؤليت</a:t>
            </a:r>
            <a:r>
              <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 :</a:t>
            </a:r>
          </a:p>
          <a:p>
            <a:pPr algn="just" rtl="1"/>
            <a:endPar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اخلاقي</a:t>
            </a:r>
          </a:p>
          <a:p>
            <a:pPr algn="just" rtl="1"/>
            <a:endPar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sz="24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مدني</a:t>
            </a:r>
            <a:r>
              <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 (</a:t>
            </a:r>
            <a:r>
              <a:rPr lang="fa-IR" sz="18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قهري/ قرادادي</a:t>
            </a:r>
            <a:r>
              <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a:t>
            </a:r>
          </a:p>
          <a:p>
            <a:pPr algn="just" rtl="1"/>
            <a:endPar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endPar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کيفري :  حاکميت بلامنازع قانون ـ ضرورت تفسير مضيق قوانين جزايي</a:t>
            </a:r>
            <a:endPar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5617" y="1052736"/>
            <a:ext cx="3088382" cy="1401657"/>
          </a:xfrm>
          <a:prstGeom prst="rect">
            <a:avLst/>
          </a:prstGeom>
        </p:spPr>
      </p:pic>
      <p:sp>
        <p:nvSpPr>
          <p:cNvPr id="4" name="Title 1"/>
          <p:cNvSpPr>
            <a:spLocks noGrp="1"/>
          </p:cNvSpPr>
          <p:nvPr>
            <p:ph type="ctrTitle"/>
          </p:nvPr>
        </p:nvSpPr>
        <p:spPr>
          <a:xfrm>
            <a:off x="1043608" y="116632"/>
            <a:ext cx="7772400" cy="792088"/>
          </a:xfrm>
          <a:blipFill>
            <a:blip r:embed="rId4"/>
            <a:tile tx="0" ty="0" sx="100000" sy="100000" flip="none" algn="tl"/>
          </a:blipFill>
        </p:spPr>
        <p:txBody>
          <a:bodyPr>
            <a:normAutofit/>
          </a:bodyPr>
          <a:lstStyle/>
          <a:p>
            <a:r>
              <a:rPr lang="fa-IR" sz="3200" b="1" dirty="0">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rPr>
              <a:t>مقدمه</a:t>
            </a:r>
          </a:p>
        </p:txBody>
      </p:sp>
    </p:spTree>
    <p:extLst>
      <p:ext uri="{BB962C8B-B14F-4D97-AF65-F5344CB8AC3E}">
        <p14:creationId xmlns:p14="http://schemas.microsoft.com/office/powerpoint/2010/main" val="5640247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تعريف و تبيين مفهوم مسؤليت، مصاديق و مفاهيم مشابه </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371600" y="1124744"/>
            <a:ext cx="7304856" cy="5400600"/>
          </a:xfrm>
        </p:spPr>
        <p:txBody>
          <a:bodyPr>
            <a:normAutofit lnSpcReduction="10000"/>
          </a:bodyPr>
          <a:lstStyle/>
          <a:p>
            <a:pPr lvl="0" algn="r" rtl="1"/>
            <a:r>
              <a:rPr lang="fa-IR" sz="2400" dirty="0">
                <a:solidFill>
                  <a:srgbClr val="002060"/>
                </a:solidFill>
                <a:latin typeface="BNazanin"/>
                <a:cs typeface="B Titr" panose="00000700000000000000" pitchFamily="2" charset="-78"/>
              </a:rPr>
              <a:t>ويژگي‌هاي عملکردي بانک‌هاي مرکزي :       </a:t>
            </a:r>
          </a:p>
          <a:p>
            <a:pPr lvl="0" algn="r" rtl="1"/>
            <a:endParaRPr lang="fa-IR" sz="2800" dirty="0">
              <a:solidFill>
                <a:srgbClr val="002060"/>
              </a:solidFill>
              <a:latin typeface="BNazanin"/>
              <a:cs typeface="B Titr" panose="00000700000000000000" pitchFamily="2" charset="-78"/>
            </a:endParaRPr>
          </a:p>
          <a:p>
            <a:pPr lvl="0" algn="r" rtl="1"/>
            <a:endParaRPr lang="fa-IR" sz="2800" dirty="0"/>
          </a:p>
          <a:p>
            <a:pPr lvl="0" algn="r" rtl="1"/>
            <a:r>
              <a:rPr lang="fa-IR" sz="2800" dirty="0"/>
              <a:t> </a:t>
            </a:r>
          </a:p>
          <a:p>
            <a:pPr lvl="0" algn="r" rtl="1"/>
            <a:endParaRPr lang="fa-IR" sz="2800" dirty="0"/>
          </a:p>
          <a:p>
            <a:pPr lvl="0" algn="justLow" rtl="1"/>
            <a:r>
              <a:rPr lang="fa-IR" sz="2800" dirty="0">
                <a:solidFill>
                  <a:schemeClr val="tx1"/>
                </a:solidFill>
                <a:cs typeface="B Niki Border" panose="00000400000000000000" pitchFamily="2" charset="-78"/>
              </a:rPr>
              <a:t>عملکرد مناسب </a:t>
            </a:r>
            <a:r>
              <a:rPr lang="fa-IR" sz="2800" dirty="0">
                <a:solidFill>
                  <a:srgbClr val="1C33DE"/>
                </a:solidFill>
                <a:cs typeface="B Niki Border" panose="00000400000000000000" pitchFamily="2" charset="-78"/>
              </a:rPr>
              <a:t>بانک مرکزي </a:t>
            </a:r>
            <a:r>
              <a:rPr lang="fa-IR" sz="2800" dirty="0">
                <a:solidFill>
                  <a:schemeClr val="tx1"/>
                </a:solidFill>
                <a:cs typeface="B Niki Border" panose="00000400000000000000" pitchFamily="2" charset="-78"/>
              </a:rPr>
              <a:t>تابع استقلال اين بانک از دولت، پاسخگو بودن آن به مردم و دولت و درنهايت شفاف بودن رويه‌ها و اقدامات اين بانک است.</a:t>
            </a:r>
          </a:p>
          <a:p>
            <a:pPr lvl="0" algn="r" rtl="1"/>
            <a:endParaRPr lang="fa-IR" sz="2800" dirty="0">
              <a:solidFill>
                <a:srgbClr val="002060"/>
              </a:solidFill>
              <a:latin typeface="BNazanin"/>
              <a:cs typeface="B Titr" panose="00000700000000000000" pitchFamily="2" charset="-78"/>
            </a:endParaRPr>
          </a:p>
          <a:p>
            <a:pPr lvl="0" rtl="1"/>
            <a:r>
              <a:rPr lang="fa-IR" sz="2800" dirty="0">
                <a:solidFill>
                  <a:schemeClr val="tx1"/>
                </a:solidFill>
                <a:effectLst>
                  <a:glow rad="101600">
                    <a:schemeClr val="accent5">
                      <a:satMod val="175000"/>
                      <a:alpha val="40000"/>
                    </a:schemeClr>
                  </a:glow>
                </a:effectLst>
                <a:cs typeface="B Niki Border" panose="00000400000000000000" pitchFamily="2" charset="-78"/>
              </a:rPr>
              <a:t>وظايف و اختيارات بانک مرکزي در نظارت بر امور بانک‌ها از جمله </a:t>
            </a:r>
            <a:r>
              <a:rPr lang="fa-IR" sz="2800" u="sng" dirty="0">
                <a:solidFill>
                  <a:schemeClr val="tx1"/>
                </a:solidFill>
                <a:effectLst>
                  <a:glow rad="101600">
                    <a:schemeClr val="accent5">
                      <a:satMod val="175000"/>
                      <a:alpha val="40000"/>
                    </a:schemeClr>
                  </a:glow>
                </a:effectLst>
                <a:cs typeface="B Niki Border" panose="00000400000000000000" pitchFamily="2" charset="-78"/>
              </a:rPr>
              <a:t>امور حاکميتي </a:t>
            </a:r>
            <a:r>
              <a:rPr lang="fa-IR" sz="2800" dirty="0">
                <a:solidFill>
                  <a:schemeClr val="tx1"/>
                </a:solidFill>
                <a:effectLst>
                  <a:glow rad="101600">
                    <a:schemeClr val="accent5">
                      <a:satMod val="175000"/>
                      <a:alpha val="40000"/>
                    </a:schemeClr>
                  </a:glow>
                </a:effectLst>
                <a:cs typeface="B Niki Border" panose="00000400000000000000" pitchFamily="2" charset="-78"/>
              </a:rPr>
              <a:t>بوده و وقابل واگذاري به ساير اشخاص و مؤسسات اعتباري نمي‌باشد</a:t>
            </a:r>
            <a:r>
              <a:rPr lang="fa-IR" sz="2800" dirty="0"/>
              <a:t>.</a:t>
            </a:r>
          </a:p>
        </p:txBody>
      </p:sp>
      <p:graphicFrame>
        <p:nvGraphicFramePr>
          <p:cNvPr id="3" name="Diagram 2"/>
          <p:cNvGraphicFramePr/>
          <p:nvPr>
            <p:extLst>
              <p:ext uri="{D42A27DB-BD31-4B8C-83A1-F6EECF244321}">
                <p14:modId xmlns:p14="http://schemas.microsoft.com/office/powerpoint/2010/main" val="2611776742"/>
              </p:ext>
            </p:extLst>
          </p:nvPr>
        </p:nvGraphicFramePr>
        <p:xfrm>
          <a:off x="2215580" y="1484784"/>
          <a:ext cx="5428456" cy="2016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18211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تعريف و تبيين مفهوم مسؤليت، مصاديق و مفاهيم مشابه </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1124744"/>
            <a:ext cx="7772400" cy="5400600"/>
          </a:xfrm>
        </p:spPr>
        <p:txBody>
          <a:bodyPr>
            <a:normAutofit/>
          </a:bodyPr>
          <a:lstStyle/>
          <a:p>
            <a:pPr lvl="0" algn="r" rtl="1"/>
            <a:r>
              <a:rPr lang="fa-IR" sz="28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بانک مرکزي جمهوري اسلامي ايران </a:t>
            </a:r>
          </a:p>
          <a:p>
            <a:pPr lvl="0" algn="r" rtl="1"/>
            <a:r>
              <a:rPr lang="fa-IR" sz="2800" b="1" dirty="0">
                <a:solidFill>
                  <a:schemeClr val="tx1"/>
                </a:solidFill>
                <a:effectLst>
                  <a:outerShdw blurRad="38100" dist="38100" dir="2700000" algn="tl">
                    <a:srgbClr val="000000">
                      <a:alpha val="43137"/>
                    </a:srgbClr>
                  </a:outerShdw>
                </a:effectLst>
                <a:latin typeface="BNazanin"/>
                <a:cs typeface="B Hamid" panose="00000400000000000000" pitchFamily="2" charset="-78"/>
              </a:rPr>
              <a:t>    </a:t>
            </a:r>
            <a:r>
              <a:rPr lang="fa-IR" sz="3000" b="1" u="sng" dirty="0">
                <a:solidFill>
                  <a:schemeClr val="tx1"/>
                </a:solidFill>
                <a:effectLst>
                  <a:glow rad="63500">
                    <a:schemeClr val="accent4">
                      <a:satMod val="175000"/>
                      <a:alpha val="40000"/>
                    </a:schemeClr>
                  </a:glow>
                  <a:outerShdw blurRad="38100" dist="38100" dir="2700000" algn="tl">
                    <a:srgbClr val="000000">
                      <a:alpha val="43137"/>
                    </a:srgbClr>
                  </a:outerShdw>
                </a:effectLst>
                <a:latin typeface="BNazanin"/>
                <a:cs typeface="B Hamid" panose="00000400000000000000" pitchFamily="2" charset="-78"/>
              </a:rPr>
              <a:t>تأسيس در سال 1339 به موجب قانون بانکي و پولي کشور</a:t>
            </a:r>
          </a:p>
          <a:p>
            <a:pPr lvl="0" algn="justLow" rtl="1"/>
            <a:r>
              <a:rPr lang="fa-IR" sz="3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Nazanin"/>
                <a:cs typeface="B Mehr" panose="00000700000000000000" pitchFamily="2" charset="-78"/>
              </a:rPr>
              <a:t>شخصيت حقوقي مستقل با وظايف و اختيارات مشخص و انحصاري </a:t>
            </a:r>
            <a:r>
              <a:rPr lang="fa-IR" sz="3000" b="1" u="sng"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Nazanin"/>
                <a:cs typeface="B Mehr" panose="00000700000000000000" pitchFamily="2" charset="-78"/>
              </a:rPr>
              <a:t>در ارتباط با شبکه بانکي </a:t>
            </a:r>
            <a:r>
              <a:rPr lang="fa-IR" sz="3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Nazanin"/>
                <a:cs typeface="B Mehr" panose="00000700000000000000" pitchFamily="2" charset="-78"/>
              </a:rPr>
              <a:t>در قانون پولي و بانکي مصوب سال 1351</a:t>
            </a:r>
          </a:p>
          <a:p>
            <a:pPr lvl="0" algn="r" rtl="1"/>
            <a:endParaRPr lang="fa-IR" dirty="0">
              <a:solidFill>
                <a:prstClr val="black">
                  <a:tint val="75000"/>
                </a:prstClr>
              </a:solidFill>
              <a:latin typeface="BNazanin"/>
            </a:endParaRPr>
          </a:p>
          <a:p>
            <a:pPr lvl="0" algn="r" rtl="1"/>
            <a:endParaRPr lang="fa-IR" dirty="0">
              <a:solidFill>
                <a:prstClr val="black">
                  <a:tint val="75000"/>
                </a:prstClr>
              </a:solidFill>
              <a:latin typeface="BNazanin"/>
            </a:endParaRPr>
          </a:p>
        </p:txBody>
      </p:sp>
      <p:sp>
        <p:nvSpPr>
          <p:cNvPr id="10" name="Flowchart: Terminator 9"/>
          <p:cNvSpPr/>
          <p:nvPr/>
        </p:nvSpPr>
        <p:spPr>
          <a:xfrm>
            <a:off x="1049273" y="5062039"/>
            <a:ext cx="3878303" cy="1198430"/>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spcBef>
                <a:spcPct val="20000"/>
              </a:spcBef>
            </a:pPr>
            <a:r>
              <a:rPr lang="fa-IR" sz="2800" b="1" dirty="0">
                <a:solidFill>
                  <a:srgbClr val="1C33DE"/>
                </a:solidFill>
                <a:effectLst>
                  <a:outerShdw blurRad="38100" dist="38100" dir="2700000" algn="tl">
                    <a:srgbClr val="000000">
                      <a:alpha val="43137"/>
                    </a:srgbClr>
                  </a:outerShdw>
                </a:effectLst>
                <a:latin typeface="BNazanin"/>
                <a:cs typeface="B Koodak" panose="00000700000000000000" pitchFamily="2" charset="-78"/>
              </a:rPr>
              <a:t>مديريت عمليات پولي </a:t>
            </a:r>
            <a:r>
              <a:rPr lang="fa-IR" sz="2000" b="1" dirty="0">
                <a:solidFill>
                  <a:srgbClr val="1C33DE"/>
                </a:solidFill>
                <a:effectLst>
                  <a:outerShdw blurRad="38100" dist="38100" dir="2700000" algn="tl">
                    <a:srgbClr val="000000">
                      <a:alpha val="43137"/>
                    </a:srgbClr>
                  </a:outerShdw>
                </a:effectLst>
                <a:latin typeface="BNazanin"/>
                <a:cs typeface="B Koodak" panose="00000700000000000000" pitchFamily="2" charset="-78"/>
              </a:rPr>
              <a:t>(ريالي و ارزي)</a:t>
            </a:r>
            <a:r>
              <a:rPr lang="fa-IR" sz="2800" b="1" dirty="0">
                <a:solidFill>
                  <a:srgbClr val="1C33DE"/>
                </a:solidFill>
                <a:effectLst>
                  <a:outerShdw blurRad="38100" dist="38100" dir="2700000" algn="tl">
                    <a:srgbClr val="000000">
                      <a:alpha val="43137"/>
                    </a:srgbClr>
                  </a:outerShdw>
                </a:effectLst>
                <a:latin typeface="BNazanin"/>
                <a:cs typeface="B Koodak" panose="00000700000000000000" pitchFamily="2" charset="-78"/>
              </a:rPr>
              <a:t> و اعتباري</a:t>
            </a:r>
          </a:p>
        </p:txBody>
      </p:sp>
      <p:sp>
        <p:nvSpPr>
          <p:cNvPr id="11" name="Flowchart: Terminator 10"/>
          <p:cNvSpPr/>
          <p:nvPr/>
        </p:nvSpPr>
        <p:spPr>
          <a:xfrm>
            <a:off x="5076056" y="5062039"/>
            <a:ext cx="3888432" cy="1198430"/>
          </a:xfrm>
          <a:prstGeom prst="flowChartTermina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a:solidFill>
                  <a:srgbClr val="FFFF00"/>
                </a:solidFill>
                <a:effectLst>
                  <a:outerShdw blurRad="38100" dist="38100" dir="2700000" algn="tl">
                    <a:srgbClr val="000000">
                      <a:alpha val="43137"/>
                    </a:srgbClr>
                  </a:outerShdw>
                </a:effectLst>
                <a:latin typeface="BNazanin"/>
                <a:cs typeface="B Koodak" panose="00000700000000000000" pitchFamily="2" charset="-78"/>
              </a:rPr>
              <a:t>نظارت بانکي</a:t>
            </a:r>
          </a:p>
        </p:txBody>
      </p:sp>
      <p:sp>
        <p:nvSpPr>
          <p:cNvPr id="12" name="Down Arrow 11"/>
          <p:cNvSpPr/>
          <p:nvPr/>
        </p:nvSpPr>
        <p:spPr>
          <a:xfrm>
            <a:off x="4471629" y="3645024"/>
            <a:ext cx="1060374" cy="1669043"/>
          </a:xfrm>
          <a:prstGeom prst="downArrow">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638551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340768"/>
            <a:ext cx="7920880" cy="5256584"/>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مباني حقوقي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ناظر بر رابطه </a:t>
            </a:r>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بانک مرکزي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 </a:t>
            </a:r>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مؤسسات اعتباري</a:t>
            </a:r>
            <a:endParaRPr lang="fa-IR" sz="2600" b="1"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الف </a:t>
            </a:r>
            <a:r>
              <a:rPr lang="fa-IR" sz="2400">
                <a:ln w="0"/>
                <a:solidFill>
                  <a:srgbClr val="002060"/>
                </a:solidFill>
                <a:effectLst>
                  <a:outerShdw blurRad="38100" dist="25400" dir="5400000" algn="ctr" rotWithShape="0">
                    <a:srgbClr val="6E747A">
                      <a:alpha val="43000"/>
                    </a:srgbClr>
                  </a:outerShdw>
                </a:effectLst>
                <a:cs typeface="B Titr" panose="00000700000000000000" pitchFamily="2" charset="-78"/>
              </a:rPr>
              <a:t>- قوانين بالادستي </a:t>
            </a:r>
            <a:endPar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marL="342900" indent="-342900" algn="r" rtl="1">
              <a:buFont typeface="Wingdings" panose="05000000000000000000" pitchFamily="2" charset="2"/>
              <a:buChar char="Ø"/>
            </a:pPr>
            <a:r>
              <a:rPr lang="fa-IR" sz="2800" dirty="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   </a:t>
            </a:r>
            <a:r>
              <a:rPr lang="fa-IR" sz="280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قانون اساسي</a:t>
            </a:r>
            <a:endParaRPr lang="fa-IR" sz="2800" dirty="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endParaRPr>
          </a:p>
          <a:p>
            <a:pPr marL="457200" indent="-457200" algn="r" rtl="1">
              <a:buFont typeface="Wingdings" panose="05000000000000000000" pitchFamily="2" charset="2"/>
              <a:buChar char="Ø"/>
            </a:pPr>
            <a:r>
              <a:rPr lang="fa-IR" sz="2800" dirty="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قانون </a:t>
            </a:r>
            <a:r>
              <a:rPr lang="fa-IR" sz="280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احکام دائمي </a:t>
            </a:r>
            <a:endParaRPr lang="fa-IR" sz="2800" dirty="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endParaRPr>
          </a:p>
          <a:p>
            <a:pPr marL="457200" indent="-457200" algn="r" rtl="1">
              <a:buFont typeface="Wingdings" panose="05000000000000000000" pitchFamily="2" charset="2"/>
              <a:buChar char="Ø"/>
            </a:pPr>
            <a:r>
              <a:rPr lang="fa-IR" sz="280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قوانين </a:t>
            </a:r>
            <a:r>
              <a:rPr lang="fa-IR" sz="2800" dirty="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5 ساله برنامه توسعه</a:t>
            </a:r>
          </a:p>
          <a:p>
            <a:pPr marL="457200" indent="-457200" algn="r" rtl="1">
              <a:buFont typeface="Wingdings" panose="05000000000000000000" pitchFamily="2" charset="2"/>
              <a:buChar char="Ø"/>
            </a:pPr>
            <a:r>
              <a:rPr lang="fa-IR" sz="280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قانون اجراي سياست هاي </a:t>
            </a:r>
            <a:r>
              <a:rPr lang="fa-IR" sz="2800" dirty="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اصل 44 </a:t>
            </a:r>
            <a:r>
              <a:rPr lang="fa-IR" sz="280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rPr>
              <a:t>قانون اساسي</a:t>
            </a:r>
            <a:endParaRPr lang="fa-IR" sz="2800" dirty="0">
              <a:ln w="0"/>
              <a:solidFill>
                <a:schemeClr val="tx1"/>
              </a:solidFill>
              <a:effectLst>
                <a:glow rad="101600">
                  <a:srgbClr val="D7E527">
                    <a:alpha val="60000"/>
                  </a:srgbClr>
                </a:glow>
                <a:outerShdw blurRad="38100" dist="19050" dir="2700000" algn="tl" rotWithShape="0">
                  <a:schemeClr val="dk1">
                    <a:alpha val="40000"/>
                  </a:schemeClr>
                </a:outerShdw>
              </a:effectLst>
              <a:cs typeface="B Shadi" panose="00000400000000000000" pitchFamily="2" charset="-78"/>
            </a:endParaRPr>
          </a:p>
        </p:txBody>
      </p:sp>
    </p:spTree>
    <p:extLst>
      <p:ext uri="{BB962C8B-B14F-4D97-AF65-F5344CB8AC3E}">
        <p14:creationId xmlns:p14="http://schemas.microsoft.com/office/powerpoint/2010/main" val="1801329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340768"/>
            <a:ext cx="7920880" cy="5256584"/>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مباني حقوقي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ناظر بر رابطه </a:t>
            </a:r>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بانک مرکزي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 </a:t>
            </a:r>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مؤسسات اعتباري</a:t>
            </a:r>
            <a:endParaRPr lang="fa-IR" sz="2600" b="1"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 </a:t>
            </a:r>
            <a:r>
              <a:rPr lang="fa-IR" sz="2400">
                <a:ln w="0"/>
                <a:solidFill>
                  <a:srgbClr val="002060"/>
                </a:solidFill>
                <a:effectLst>
                  <a:outerShdw blurRad="38100" dist="25400" dir="5400000" algn="ctr" rotWithShape="0">
                    <a:srgbClr val="6E747A">
                      <a:alpha val="43000"/>
                    </a:srgbClr>
                  </a:outerShdw>
                </a:effectLst>
                <a:cs typeface="B Titr" panose="00000700000000000000" pitchFamily="2" charset="-78"/>
              </a:rPr>
              <a:t>ـ قوانين تخصصي </a:t>
            </a:r>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a:t>
            </a:r>
          </a:p>
          <a:p>
            <a:pPr algn="r" rtl="1"/>
            <a:r>
              <a:rPr lang="fa-IR" sz="2400">
                <a:ln w="0"/>
                <a:solidFill>
                  <a:srgbClr val="FF0000"/>
                </a:solidFill>
                <a:effectLst>
                  <a:outerShdw blurRad="38100" dist="25400" dir="5400000" algn="ctr" rotWithShape="0">
                    <a:srgbClr val="6E747A">
                      <a:alpha val="43000"/>
                    </a:srgbClr>
                  </a:outerShdw>
                </a:effectLst>
                <a:cs typeface="B Shadi" panose="00000400000000000000" pitchFamily="2" charset="-78"/>
              </a:rPr>
              <a:t>قانون پولي و بانکي </a:t>
            </a:r>
            <a:endPar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endParaRPr>
          </a:p>
          <a:p>
            <a:pPr algn="r" rtl="1"/>
            <a:r>
              <a:rPr lang="fa-IR" sz="2400">
                <a:ln w="0"/>
                <a:solidFill>
                  <a:srgbClr val="FF0000"/>
                </a:solidFill>
                <a:effectLst>
                  <a:outerShdw blurRad="38100" dist="25400" dir="5400000" algn="ctr" rotWithShape="0">
                    <a:srgbClr val="6E747A">
                      <a:alpha val="43000"/>
                    </a:srgbClr>
                  </a:outerShdw>
                </a:effectLst>
                <a:cs typeface="B Shadi" panose="00000400000000000000" pitchFamily="2" charset="-78"/>
              </a:rPr>
              <a:t>قانون عمليات بانکي </a:t>
            </a:r>
            <a:r>
              <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rPr>
              <a:t>بدون ربا</a:t>
            </a:r>
          </a:p>
          <a:p>
            <a:pPr algn="r" rtl="1"/>
            <a:r>
              <a:rPr lang="fa-IR" sz="2400">
                <a:ln w="0"/>
                <a:solidFill>
                  <a:srgbClr val="FF0000"/>
                </a:solidFill>
                <a:effectLst>
                  <a:outerShdw blurRad="38100" dist="25400" dir="5400000" algn="ctr" rotWithShape="0">
                    <a:srgbClr val="6E747A">
                      <a:alpha val="43000"/>
                    </a:srgbClr>
                  </a:outerShdw>
                </a:effectLst>
                <a:cs typeface="B Shadi" panose="00000400000000000000" pitchFamily="2" charset="-78"/>
              </a:rPr>
              <a:t>قانون تنظيم بازار غيرمتشکل پولي</a:t>
            </a:r>
            <a:endPar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endParaRPr>
          </a:p>
          <a:p>
            <a:pPr algn="r" rtl="1"/>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ج </a:t>
            </a:r>
            <a:r>
              <a:rPr lang="fa-IR" sz="2400">
                <a:ln w="0"/>
                <a:solidFill>
                  <a:srgbClr val="002060"/>
                </a:solidFill>
                <a:effectLst>
                  <a:outerShdw blurRad="38100" dist="25400" dir="5400000" algn="ctr" rotWithShape="0">
                    <a:srgbClr val="6E747A">
                      <a:alpha val="43000"/>
                    </a:srgbClr>
                  </a:outerShdw>
                </a:effectLst>
                <a:cs typeface="B Titr" panose="00000700000000000000" pitchFamily="2" charset="-78"/>
              </a:rPr>
              <a:t>ـ ساير قوانين عادي </a:t>
            </a:r>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a:p>
            <a:pPr algn="r" rtl="1"/>
            <a:r>
              <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rPr>
              <a:t>قانون رفع </a:t>
            </a:r>
            <a:r>
              <a:rPr lang="fa-IR" sz="2400">
                <a:ln w="0"/>
                <a:solidFill>
                  <a:srgbClr val="FF0000"/>
                </a:solidFill>
                <a:effectLst>
                  <a:outerShdw blurRad="38100" dist="25400" dir="5400000" algn="ctr" rotWithShape="0">
                    <a:srgbClr val="6E747A">
                      <a:alpha val="43000"/>
                    </a:srgbClr>
                  </a:outerShdw>
                </a:effectLst>
                <a:cs typeface="B Shadi" panose="00000400000000000000" pitchFamily="2" charset="-78"/>
              </a:rPr>
              <a:t>موانع توليد </a:t>
            </a:r>
            <a:r>
              <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rPr>
              <a:t>....</a:t>
            </a:r>
          </a:p>
          <a:p>
            <a:pPr algn="r" rtl="1"/>
            <a:r>
              <a:rPr lang="fa-IR" sz="2400">
                <a:ln w="0"/>
                <a:solidFill>
                  <a:srgbClr val="FF0000"/>
                </a:solidFill>
                <a:effectLst>
                  <a:outerShdw blurRad="38100" dist="25400" dir="5400000" algn="ctr" rotWithShape="0">
                    <a:srgbClr val="6E747A">
                      <a:alpha val="43000"/>
                    </a:srgbClr>
                  </a:outerShdw>
                </a:effectLst>
                <a:cs typeface="B Shadi" panose="00000400000000000000" pitchFamily="2" charset="-78"/>
              </a:rPr>
              <a:t>قوانين بودجه ساليانه</a:t>
            </a:r>
            <a:endPar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endParaRPr>
          </a:p>
          <a:p>
            <a:pPr algn="r" rtl="1"/>
            <a:r>
              <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rPr>
              <a:t>قانون مبارزه </a:t>
            </a:r>
            <a:r>
              <a:rPr lang="fa-IR" sz="2400">
                <a:ln w="0"/>
                <a:solidFill>
                  <a:srgbClr val="FF0000"/>
                </a:solidFill>
                <a:effectLst>
                  <a:outerShdw blurRad="38100" dist="25400" dir="5400000" algn="ctr" rotWithShape="0">
                    <a:srgbClr val="6E747A">
                      <a:alpha val="43000"/>
                    </a:srgbClr>
                  </a:outerShdw>
                </a:effectLst>
                <a:cs typeface="B Shadi" panose="00000400000000000000" pitchFamily="2" charset="-78"/>
              </a:rPr>
              <a:t>با پولشويي</a:t>
            </a:r>
            <a:endPar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endParaRPr>
          </a:p>
          <a:p>
            <a:pPr algn="r" rtl="1"/>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د ـ ضوابط و </a:t>
            </a:r>
            <a:r>
              <a:rPr lang="fa-IR" sz="2400">
                <a:ln w="0"/>
                <a:solidFill>
                  <a:srgbClr val="002060"/>
                </a:solidFill>
                <a:effectLst>
                  <a:outerShdw blurRad="38100" dist="25400" dir="5400000" algn="ctr" rotWithShape="0">
                    <a:srgbClr val="6E747A">
                      <a:alpha val="43000"/>
                    </a:srgbClr>
                  </a:outerShdw>
                </a:effectLst>
                <a:cs typeface="B Titr" panose="00000700000000000000" pitchFamily="2" charset="-78"/>
              </a:rPr>
              <a:t>مقررات اجرايي</a:t>
            </a:r>
            <a:endPar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rPr>
              <a:t>دستورالعمل‌ها، بخش‌نامه‌ها و </a:t>
            </a:r>
            <a:r>
              <a:rPr lang="fa-IR" sz="2400">
                <a:ln w="0"/>
                <a:solidFill>
                  <a:srgbClr val="FF0000"/>
                </a:solidFill>
                <a:effectLst>
                  <a:outerShdw blurRad="38100" dist="25400" dir="5400000" algn="ctr" rotWithShape="0">
                    <a:srgbClr val="6E747A">
                      <a:alpha val="43000"/>
                    </a:srgbClr>
                  </a:outerShdw>
                </a:effectLst>
                <a:cs typeface="B Shadi" panose="00000400000000000000" pitchFamily="2" charset="-78"/>
              </a:rPr>
              <a:t>مقررات ابلاغي </a:t>
            </a:r>
            <a:r>
              <a:rPr lang="fa-IR" sz="2400" dirty="0">
                <a:ln w="0"/>
                <a:solidFill>
                  <a:srgbClr val="FF0000"/>
                </a:solidFill>
                <a:effectLst>
                  <a:outerShdw blurRad="38100" dist="25400" dir="5400000" algn="ctr" rotWithShape="0">
                    <a:srgbClr val="6E747A">
                      <a:alpha val="43000"/>
                    </a:srgbClr>
                  </a:outerShdw>
                </a:effectLst>
                <a:cs typeface="B Shadi" panose="00000400000000000000" pitchFamily="2" charset="-78"/>
              </a:rPr>
              <a:t>نهاد ناظر</a:t>
            </a:r>
          </a:p>
          <a:p>
            <a:pPr algn="r" rtl="1"/>
            <a:endPar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p:txBody>
      </p:sp>
    </p:spTree>
    <p:extLst>
      <p:ext uri="{BB962C8B-B14F-4D97-AF65-F5344CB8AC3E}">
        <p14:creationId xmlns:p14="http://schemas.microsoft.com/office/powerpoint/2010/main" val="21996665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268760"/>
            <a:ext cx="7920880" cy="5328592"/>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a:p>
            <a:pPr algn="r" rtl="1"/>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   مهم‌ترين رابطه حقوقي ميان بانک مرکزي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 </a:t>
            </a:r>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مؤسسات اعتباري     </a:t>
            </a:r>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نقش نظارتي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a:t>
            </a:r>
            <a:r>
              <a:rPr lang="en-US"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Regulatory</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a:t>
            </a:r>
            <a:r>
              <a:rPr lang="en-US"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بانک مرکزي</a:t>
            </a:r>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p:txBody>
      </p:sp>
      <p:sp>
        <p:nvSpPr>
          <p:cNvPr id="5" name="Up-Down Arrow 4"/>
          <p:cNvSpPr/>
          <p:nvPr/>
        </p:nvSpPr>
        <p:spPr>
          <a:xfrm>
            <a:off x="4401692" y="2964940"/>
            <a:ext cx="1060696" cy="1936232"/>
          </a:xfrm>
          <a:prstGeom prst="upDownArrow">
            <a:avLst/>
          </a:prstGeom>
          <a:solidFill>
            <a:srgbClr val="BF4DB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792345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268760"/>
            <a:ext cx="7920880" cy="5328592"/>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مفهوم </a:t>
            </a:r>
            <a:r>
              <a:rPr lang="fa-IR" sz="2600">
                <a:ln w="0"/>
                <a:solidFill>
                  <a:srgbClr val="002060"/>
                </a:solidFill>
                <a:effectLst>
                  <a:outerShdw blurRad="38100" dist="25400" dir="5400000" algn="ctr" rotWithShape="0">
                    <a:srgbClr val="6E747A">
                      <a:alpha val="43000"/>
                    </a:srgbClr>
                  </a:outerShdw>
                </a:effectLst>
                <a:cs typeface="B Titr" panose="00000700000000000000" pitchFamily="2" charset="-78"/>
              </a:rPr>
              <a:t>نقش نظارتي بانک مرکزي</a:t>
            </a:r>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justLow" rtl="1"/>
            <a:r>
              <a:rPr lang="fa-IR" sz="2800" b="1">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اقداماتي </a:t>
            </a:r>
            <a:r>
              <a:rPr lang="fa-IR" sz="2800" b="1"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که </a:t>
            </a:r>
            <a:r>
              <a:rPr lang="fa-IR" sz="2800" b="1">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در راستاي </a:t>
            </a:r>
            <a:r>
              <a:rPr lang="fa-IR" sz="2800" b="1"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اعمال نظارت بر </a:t>
            </a:r>
            <a:r>
              <a:rPr lang="fa-IR" sz="2800" b="1" dirty="0">
                <a:solidFill>
                  <a:srgbClr val="212529"/>
                </a:solidFill>
                <a:effectLst>
                  <a:glow rad="228600">
                    <a:schemeClr val="accent6">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بانکها، </a:t>
            </a:r>
            <a:r>
              <a:rPr lang="fa-IR" sz="2800" b="1">
                <a:solidFill>
                  <a:srgbClr val="212529"/>
                </a:solidFill>
                <a:effectLst>
                  <a:glow rad="228600">
                    <a:schemeClr val="accent6">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مؤسسات اعتباري غيربانکي، تعاوني </a:t>
            </a:r>
            <a:r>
              <a:rPr lang="fa-IR" sz="2800" b="1" dirty="0">
                <a:solidFill>
                  <a:srgbClr val="212529"/>
                </a:solidFill>
                <a:effectLst>
                  <a:glow rad="228600">
                    <a:schemeClr val="accent6">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اعتبار </a:t>
            </a:r>
            <a:r>
              <a:rPr lang="fa-IR" sz="2800" b="1">
                <a:solidFill>
                  <a:srgbClr val="212529"/>
                </a:solidFill>
                <a:effectLst>
                  <a:glow rad="228600">
                    <a:schemeClr val="accent6">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و صندوق‌هاي </a:t>
            </a:r>
            <a:r>
              <a:rPr lang="fa-IR" sz="2800" b="1" dirty="0">
                <a:solidFill>
                  <a:srgbClr val="212529"/>
                </a:solidFill>
                <a:effectLst>
                  <a:glow rad="228600">
                    <a:schemeClr val="accent6">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قرض‌الحسنه</a:t>
            </a:r>
            <a:r>
              <a:rPr lang="fa-IR" sz="2800" b="1"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 به </a:t>
            </a:r>
            <a:r>
              <a:rPr lang="fa-IR" sz="2800" b="1">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‌جز </a:t>
            </a:r>
            <a:r>
              <a:rPr lang="fa-IR" sz="2800" b="1">
                <a:solidFill>
                  <a:srgbClr val="212529"/>
                </a:solidFill>
                <a:effectLst>
                  <a:glow rad="139700">
                    <a:schemeClr val="accent2">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صندوق‌هاي قرض‌الحسنه زير </a:t>
            </a:r>
            <a:r>
              <a:rPr lang="fa-IR" sz="2800" b="1" dirty="0">
                <a:solidFill>
                  <a:srgbClr val="212529"/>
                </a:solidFill>
                <a:effectLst>
                  <a:glow rad="139700">
                    <a:schemeClr val="accent2">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نظر سازمان </a:t>
            </a:r>
            <a:r>
              <a:rPr lang="fa-IR" sz="2800" b="1">
                <a:solidFill>
                  <a:srgbClr val="212529"/>
                </a:solidFill>
                <a:effectLst>
                  <a:glow rad="139700">
                    <a:schemeClr val="accent2">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اقتصاد اسلامي </a:t>
            </a:r>
            <a:r>
              <a:rPr lang="fa-IR" sz="2800" b="1"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و موضوع تبصره (۲) بند (ب</a:t>
            </a:r>
            <a:r>
              <a:rPr lang="fa-IR" sz="2800" b="1">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 اين </a:t>
            </a:r>
            <a:r>
              <a:rPr lang="fa-IR" sz="2800" b="1"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ماده</a:t>
            </a:r>
            <a:r>
              <a:rPr lang="fa-IR" sz="2800" b="1">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 </a:t>
            </a:r>
            <a:r>
              <a:rPr lang="fa-IR" sz="2800" b="1">
                <a:solidFill>
                  <a:srgbClr val="212529"/>
                </a:solidFill>
                <a:effectLst>
                  <a:glow rad="228600">
                    <a:schemeClr val="accent6">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صرافي‌ها و شرکتهاي واسپاري </a:t>
            </a:r>
            <a:r>
              <a:rPr lang="fa-IR" sz="2000" b="1">
                <a:solidFill>
                  <a:srgbClr val="212529"/>
                </a:solidFill>
                <a:effectLst>
                  <a:glow rad="228600">
                    <a:schemeClr val="accent6">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(ليزينگ</a:t>
            </a:r>
            <a:r>
              <a:rPr lang="fa-IR" sz="2000" b="1" dirty="0">
                <a:solidFill>
                  <a:srgbClr val="212529"/>
                </a:solidFill>
                <a:effectLst>
                  <a:glow rad="228600">
                    <a:schemeClr val="accent6">
                      <a:satMod val="175000"/>
                      <a:alpha val="40000"/>
                    </a:schemeClr>
                  </a:glow>
                  <a:outerShdw blurRad="38100" dist="38100" dir="2700000" algn="tl">
                    <a:srgbClr val="000000">
                      <a:alpha val="43137"/>
                    </a:srgbClr>
                  </a:outerShdw>
                </a:effectLst>
                <a:latin typeface="Vazir" panose="020B0603030804020204" pitchFamily="34" charset="-78"/>
                <a:cs typeface="Vazir" panose="020B0603030804020204" pitchFamily="34" charset="-78"/>
              </a:rPr>
              <a:t>) </a:t>
            </a:r>
            <a:r>
              <a:rPr lang="fa-IR" sz="2800" b="1">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در صلاحيت </a:t>
            </a:r>
            <a:r>
              <a:rPr lang="fa-IR" sz="2800" b="1">
                <a:solidFill>
                  <a:srgbClr val="212529"/>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بانک مرکزي جمهوري اسلامي ايران </a:t>
            </a:r>
            <a:r>
              <a:rPr lang="fa-IR" sz="2800" b="1"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بوده و مشتمل بر اقدامات به‌عمل آمده </a:t>
            </a:r>
            <a:r>
              <a:rPr lang="fa-IR" sz="2800" b="1">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در </a:t>
            </a:r>
            <a:r>
              <a:rPr lang="fa-IR" sz="2800" b="1" u="sng">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تمامي مراحل تأسيس، اعطاي </a:t>
            </a:r>
            <a:r>
              <a:rPr lang="fa-IR" sz="2800" b="1" u="sng"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مجوز، نظارت </a:t>
            </a:r>
            <a:r>
              <a:rPr lang="fa-IR" sz="2800" b="1" u="sng">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بر فعاليت، تغييرات ثبتي، بازسازي، </a:t>
            </a:r>
            <a:r>
              <a:rPr lang="fa-IR" sz="2800" b="1" u="sng"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ادغام، انحلال </a:t>
            </a:r>
            <a:r>
              <a:rPr lang="fa-IR" sz="2800" b="1" u="sng">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و تصفيه </a:t>
            </a:r>
            <a:r>
              <a:rPr lang="fa-IR" sz="2800" b="1" u="sng" dirty="0">
                <a:solidFill>
                  <a:srgbClr val="212529"/>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rPr>
              <a:t>است.</a:t>
            </a:r>
            <a:endParaRPr lang="fa-IR" sz="2800" b="1" dirty="0">
              <a:ln w="0"/>
              <a:solidFill>
                <a:srgbClr val="002060"/>
              </a:solidFill>
              <a:effectLst>
                <a:outerShdw blurRad="38100" dist="38100" dir="2700000" algn="tl">
                  <a:srgbClr val="000000">
                    <a:alpha val="43137"/>
                  </a:srgbClr>
                </a:outerShdw>
              </a:effectLst>
              <a:latin typeface="Vazir" panose="020B0603030804020204" pitchFamily="34" charset="-78"/>
              <a:cs typeface="Vazir" panose="020B0603030804020204" pitchFamily="34" charset="-78"/>
            </a:endParaRPr>
          </a:p>
        </p:txBody>
      </p:sp>
      <p:sp>
        <p:nvSpPr>
          <p:cNvPr id="4" name="Flowchart: Off-page Connector 3"/>
          <p:cNvSpPr/>
          <p:nvPr/>
        </p:nvSpPr>
        <p:spPr>
          <a:xfrm>
            <a:off x="2123728" y="1916832"/>
            <a:ext cx="5760640" cy="612648"/>
          </a:xfrm>
          <a:prstGeom prst="flowChartOffpage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rtl="1">
              <a:spcBef>
                <a:spcPct val="20000"/>
              </a:spcBef>
            </a:pPr>
            <a:r>
              <a:rPr lang="fa-IR" sz="2800" dirty="0">
                <a:solidFill>
                  <a:prstClr val="black"/>
                </a:solidFill>
                <a:effectLst>
                  <a:glow rad="63500">
                    <a:srgbClr val="C0504D">
                      <a:satMod val="175000"/>
                      <a:alpha val="40000"/>
                    </a:srgbClr>
                  </a:glow>
                </a:effectLst>
                <a:latin typeface="BNazanin"/>
                <a:cs typeface="B Koodak" panose="00000700000000000000" pitchFamily="2" charset="-78"/>
              </a:rPr>
              <a:t>   مطابق تبصره ماده (14) قانون برنامه ششم</a:t>
            </a:r>
          </a:p>
        </p:txBody>
      </p:sp>
    </p:spTree>
    <p:extLst>
      <p:ext uri="{BB962C8B-B14F-4D97-AF65-F5344CB8AC3E}">
        <p14:creationId xmlns:p14="http://schemas.microsoft.com/office/powerpoint/2010/main" val="2825107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196752"/>
            <a:ext cx="7920880" cy="5400600"/>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نقش نظارتي (</a:t>
            </a:r>
            <a:r>
              <a:rPr lang="en-US"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Regulatory</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a:t>
            </a:r>
            <a:r>
              <a:rPr lang="en-US"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بانک مرکزي</a:t>
            </a: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p:txBody>
      </p:sp>
      <p:graphicFrame>
        <p:nvGraphicFramePr>
          <p:cNvPr id="6" name="Diagram 5"/>
          <p:cNvGraphicFramePr/>
          <p:nvPr>
            <p:extLst>
              <p:ext uri="{D42A27DB-BD31-4B8C-83A1-F6EECF244321}">
                <p14:modId xmlns:p14="http://schemas.microsoft.com/office/powerpoint/2010/main" val="1090310356"/>
              </p:ext>
            </p:extLst>
          </p:nvPr>
        </p:nvGraphicFramePr>
        <p:xfrm>
          <a:off x="1331640" y="1772816"/>
          <a:ext cx="7272808"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Flowchart: Manual Operation 7"/>
          <p:cNvSpPr/>
          <p:nvPr/>
        </p:nvSpPr>
        <p:spPr>
          <a:xfrm>
            <a:off x="3419872" y="1988840"/>
            <a:ext cx="3096344" cy="1152128"/>
          </a:xfrm>
          <a:prstGeom prst="flowChartManualOperation">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sz="2800" b="1">
                <a:effectLst>
                  <a:glow rad="101600">
                    <a:srgbClr val="FFFF00">
                      <a:alpha val="60000"/>
                    </a:srgbClr>
                  </a:glow>
                  <a:outerShdw blurRad="38100" dist="38100" dir="2700000" algn="tl">
                    <a:srgbClr val="000000">
                      <a:alpha val="43137"/>
                    </a:srgbClr>
                  </a:outerShdw>
                </a:effectLst>
                <a:cs typeface="B Titr" panose="00000700000000000000" pitchFamily="2" charset="-78"/>
              </a:rPr>
              <a:t>مقرره‌گذاري</a:t>
            </a:r>
            <a:endParaRPr lang="fa-IR" sz="2800" b="1" dirty="0">
              <a:effectLst>
                <a:glow rad="101600">
                  <a:srgbClr val="FFFF00">
                    <a:alpha val="60000"/>
                  </a:srgbClr>
                </a:glow>
                <a:outerShdw blurRad="38100" dist="38100" dir="2700000" algn="tl">
                  <a:srgbClr val="000000">
                    <a:alpha val="43137"/>
                  </a:srgbClr>
                </a:outerShdw>
              </a:effectLst>
              <a:cs typeface="B Titr" panose="00000700000000000000" pitchFamily="2" charset="-78"/>
            </a:endParaRPr>
          </a:p>
        </p:txBody>
      </p:sp>
      <p:sp>
        <p:nvSpPr>
          <p:cNvPr id="9" name="Trapezoid 8"/>
          <p:cNvSpPr/>
          <p:nvPr/>
        </p:nvSpPr>
        <p:spPr>
          <a:xfrm>
            <a:off x="2627784" y="4267114"/>
            <a:ext cx="4752528" cy="1080120"/>
          </a:xfrm>
          <a:prstGeom prst="trapezoid">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800" b="1">
                <a:effectLst>
                  <a:glow rad="228600">
                    <a:schemeClr val="accent4">
                      <a:satMod val="175000"/>
                      <a:alpha val="40000"/>
                    </a:schemeClr>
                  </a:glow>
                </a:effectLst>
                <a:cs typeface="B Traffic" panose="00000400000000000000" pitchFamily="2" charset="-78"/>
              </a:rPr>
              <a:t>ارزيابي </a:t>
            </a:r>
            <a:r>
              <a:rPr lang="fa-IR" sz="2800" b="1" dirty="0">
                <a:effectLst>
                  <a:glow rad="228600">
                    <a:schemeClr val="accent4">
                      <a:satMod val="175000"/>
                      <a:alpha val="40000"/>
                    </a:schemeClr>
                  </a:glow>
                </a:effectLst>
                <a:cs typeface="B Traffic" panose="00000400000000000000" pitchFamily="2" charset="-78"/>
              </a:rPr>
              <a:t>ثبات وسلامت</a:t>
            </a:r>
          </a:p>
          <a:p>
            <a:pPr algn="ctr"/>
            <a:r>
              <a:rPr lang="fa-IR" sz="2000" b="1" dirty="0">
                <a:effectLst>
                  <a:glow rad="228600">
                    <a:schemeClr val="accent4">
                      <a:satMod val="175000"/>
                      <a:alpha val="40000"/>
                    </a:schemeClr>
                  </a:glow>
                </a:effectLst>
              </a:rPr>
              <a:t>(</a:t>
            </a:r>
            <a:r>
              <a:rPr lang="fa-IR" sz="2000" b="1">
                <a:effectLst>
                  <a:glow rad="228600">
                    <a:schemeClr val="accent4">
                      <a:satMod val="175000"/>
                      <a:alpha val="40000"/>
                    </a:schemeClr>
                  </a:glow>
                </a:effectLst>
              </a:rPr>
              <a:t>نظارت پسيني)</a:t>
            </a:r>
            <a:endParaRPr lang="fa-IR" sz="2000" b="1" dirty="0">
              <a:effectLst>
                <a:glow rad="228600">
                  <a:schemeClr val="accent4">
                    <a:satMod val="175000"/>
                    <a:alpha val="40000"/>
                  </a:schemeClr>
                </a:glow>
              </a:effectLst>
            </a:endParaRPr>
          </a:p>
        </p:txBody>
      </p:sp>
      <p:sp>
        <p:nvSpPr>
          <p:cNvPr id="11" name="Rounded Rectangle 10"/>
          <p:cNvSpPr/>
          <p:nvPr/>
        </p:nvSpPr>
        <p:spPr>
          <a:xfrm>
            <a:off x="1331640" y="5527254"/>
            <a:ext cx="7272808" cy="9144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800" b="1">
                <a:ln w="6600">
                  <a:solidFill>
                    <a:schemeClr val="accent2"/>
                  </a:solidFill>
                  <a:prstDash val="solid"/>
                </a:ln>
                <a:solidFill>
                  <a:schemeClr val="tx1"/>
                </a:solidFill>
                <a:effectLst>
                  <a:glow rad="139700">
                    <a:schemeClr val="accent2">
                      <a:satMod val="175000"/>
                      <a:alpha val="40000"/>
                    </a:schemeClr>
                  </a:glow>
                  <a:outerShdw blurRad="38100" dist="38100" dir="2700000" algn="tl">
                    <a:srgbClr val="000000">
                      <a:alpha val="43137"/>
                    </a:srgbClr>
                  </a:outerShdw>
                </a:effectLst>
                <a:cs typeface="B Titr" panose="00000700000000000000" pitchFamily="2" charset="-78"/>
              </a:rPr>
              <a:t>اقدامات انضباطي و انتظامي/ </a:t>
            </a:r>
            <a:r>
              <a:rPr lang="fa-IR" sz="2800" b="1" dirty="0">
                <a:ln w="6600">
                  <a:solidFill>
                    <a:schemeClr val="accent2"/>
                  </a:solidFill>
                  <a:prstDash val="solid"/>
                </a:ln>
                <a:solidFill>
                  <a:schemeClr val="tx1"/>
                </a:solidFill>
                <a:effectLst>
                  <a:glow rad="139700">
                    <a:schemeClr val="accent2">
                      <a:satMod val="175000"/>
                      <a:alpha val="40000"/>
                    </a:schemeClr>
                  </a:glow>
                  <a:outerShdw blurRad="38100" dist="38100" dir="2700000" algn="tl">
                    <a:srgbClr val="000000">
                      <a:alpha val="43137"/>
                    </a:srgbClr>
                  </a:outerShdw>
                </a:effectLst>
                <a:cs typeface="B Titr" panose="00000700000000000000" pitchFamily="2" charset="-78"/>
              </a:rPr>
              <a:t>مقابله </a:t>
            </a:r>
            <a:r>
              <a:rPr lang="fa-IR" sz="2800" b="1">
                <a:ln w="6600">
                  <a:solidFill>
                    <a:schemeClr val="accent2"/>
                  </a:solidFill>
                  <a:prstDash val="solid"/>
                </a:ln>
                <a:solidFill>
                  <a:schemeClr val="tx1"/>
                </a:solidFill>
                <a:effectLst>
                  <a:glow rad="139700">
                    <a:schemeClr val="accent2">
                      <a:satMod val="175000"/>
                      <a:alpha val="40000"/>
                    </a:schemeClr>
                  </a:glow>
                  <a:outerShdw blurRad="38100" dist="38100" dir="2700000" algn="tl">
                    <a:srgbClr val="000000">
                      <a:alpha val="43137"/>
                    </a:srgbClr>
                  </a:outerShdw>
                </a:effectLst>
                <a:cs typeface="B Titr" panose="00000700000000000000" pitchFamily="2" charset="-78"/>
              </a:rPr>
              <a:t>با جرايم </a:t>
            </a:r>
            <a:r>
              <a:rPr lang="fa-IR" sz="2800" b="1" dirty="0">
                <a:ln w="6600">
                  <a:solidFill>
                    <a:schemeClr val="accent2"/>
                  </a:solidFill>
                  <a:prstDash val="solid"/>
                </a:ln>
                <a:solidFill>
                  <a:schemeClr val="tx1"/>
                </a:solidFill>
                <a:effectLst>
                  <a:glow rad="139700">
                    <a:schemeClr val="accent2">
                      <a:satMod val="175000"/>
                      <a:alpha val="40000"/>
                    </a:schemeClr>
                  </a:glow>
                  <a:outerShdw blurRad="38100" dist="38100" dir="2700000" algn="tl">
                    <a:srgbClr val="000000">
                      <a:alpha val="43137"/>
                    </a:srgbClr>
                  </a:outerShdw>
                </a:effectLst>
                <a:cs typeface="B Titr" panose="00000700000000000000" pitchFamily="2" charset="-78"/>
              </a:rPr>
              <a:t>و تخلفات</a:t>
            </a:r>
          </a:p>
        </p:txBody>
      </p:sp>
    </p:spTree>
    <p:extLst>
      <p:ext uri="{BB962C8B-B14F-4D97-AF65-F5344CB8AC3E}">
        <p14:creationId xmlns:p14="http://schemas.microsoft.com/office/powerpoint/2010/main" val="4090631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1124744"/>
            <a:ext cx="7772400" cy="5400600"/>
          </a:xfrm>
        </p:spPr>
        <p:txBody>
          <a:bodyPr>
            <a:normAutofit fontScale="92500" lnSpcReduction="20000"/>
          </a:bodyPr>
          <a:lstStyle/>
          <a:p>
            <a:pPr lvl="0" algn="r" rtl="1"/>
            <a:r>
              <a:rPr lang="fa-IR" sz="35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بانک </a:t>
            </a:r>
            <a:r>
              <a:rPr lang="fa-IR" sz="3500" dirty="0" err="1">
                <a:ln w="0"/>
                <a:solidFill>
                  <a:srgbClr val="002060"/>
                </a:solidFill>
                <a:effectLst>
                  <a:outerShdw blurRad="38100" dist="25400" dir="5400000" algn="ctr" rotWithShape="0">
                    <a:srgbClr val="6E747A">
                      <a:alpha val="43000"/>
                    </a:srgbClr>
                  </a:outerShdw>
                </a:effectLst>
                <a:cs typeface="B Titr" panose="00000700000000000000" pitchFamily="2" charset="-78"/>
              </a:rPr>
              <a:t>مرکزي</a:t>
            </a:r>
            <a:r>
              <a:rPr lang="fa-IR" sz="35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r>
              <a:rPr lang="fa-IR" sz="3500" dirty="0" err="1">
                <a:ln w="0"/>
                <a:solidFill>
                  <a:srgbClr val="002060"/>
                </a:solidFill>
                <a:effectLst>
                  <a:outerShdw blurRad="38100" dist="25400" dir="5400000" algn="ctr" rotWithShape="0">
                    <a:srgbClr val="6E747A">
                      <a:alpha val="43000"/>
                    </a:srgbClr>
                  </a:outerShdw>
                </a:effectLst>
                <a:cs typeface="B Titr" panose="00000700000000000000" pitchFamily="2" charset="-78"/>
              </a:rPr>
              <a:t>ايران</a:t>
            </a:r>
            <a:r>
              <a:rPr lang="fa-IR" sz="35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a:p>
            <a:pPr lvl="0" algn="r" rtl="1"/>
            <a:r>
              <a:rPr lang="fa-IR" sz="2600" dirty="0" err="1">
                <a:solidFill>
                  <a:schemeClr val="tx1"/>
                </a:solidFill>
                <a:latin typeface="BNazanin"/>
                <a:cs typeface="B Titr" panose="00000700000000000000" pitchFamily="2" charset="-78"/>
              </a:rPr>
              <a:t>بررسي</a:t>
            </a:r>
            <a:r>
              <a:rPr lang="fa-IR" sz="2600" dirty="0">
                <a:solidFill>
                  <a:schemeClr val="tx1"/>
                </a:solidFill>
                <a:latin typeface="BNazanin"/>
                <a:cs typeface="B Titr" panose="00000700000000000000" pitchFamily="2" charset="-78"/>
              </a:rPr>
              <a:t> احکام مرتبط </a:t>
            </a:r>
          </a:p>
          <a:p>
            <a:pPr lvl="0" algn="r" rtl="1"/>
            <a:endParaRPr lang="fa-IR" sz="2800" dirty="0">
              <a:solidFill>
                <a:schemeClr val="tx1"/>
              </a:solidFill>
              <a:latin typeface="BNazanin"/>
              <a:cs typeface="B Titr" panose="00000700000000000000" pitchFamily="2" charset="-78"/>
            </a:endParaRPr>
          </a:p>
          <a:p>
            <a:pPr lvl="0" algn="r" rtl="1"/>
            <a:r>
              <a:rPr lang="fa-IR" dirty="0">
                <a:solidFill>
                  <a:prstClr val="black">
                    <a:tint val="75000"/>
                  </a:prstClr>
                </a:solidFill>
                <a:latin typeface="BNazanin"/>
              </a:rPr>
              <a:t>        </a:t>
            </a:r>
          </a:p>
          <a:p>
            <a:pPr lvl="0" algn="justLow" rtl="1"/>
            <a:endParaRPr lang="fa-IR" sz="2400" b="1" u="sng"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endParaRPr>
          </a:p>
          <a:p>
            <a:pPr lvl="0" algn="justLow" rtl="1"/>
            <a:r>
              <a:rPr lang="fa-IR" sz="2600" b="1" u="sng"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تأسيس</a:t>
            </a:r>
            <a:r>
              <a:rPr lang="fa-IR" sz="2600" b="1" u="sng"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ثبت، </a:t>
            </a:r>
            <a:r>
              <a:rPr lang="fa-IR" sz="2600" b="1" u="sng"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فعاليت</a:t>
            </a:r>
            <a:r>
              <a:rPr lang="fa-IR" sz="2600" b="1" u="sng"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انحلال</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نهادهاي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پولي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اعتباري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از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قبيل</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بانکها، مؤسسات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اعتباري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غيربانکي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تعاوني‌هاي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اعتبار،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صندوق‌هاي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قرض الحسنه،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صرافي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ها و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شرکتهاي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واسپاري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19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ليزينگ‌ها</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همچنين</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ثبت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تغييرات</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نهادهاي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مذکور فقط با اخذ مجوز از </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بانک </a:t>
            </a:r>
            <a:r>
              <a:rPr lang="fa-IR" sz="2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مرکزي</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جمهوري</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اسلامي</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ايران</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و به موجب </a:t>
            </a:r>
            <a:r>
              <a:rPr lang="fa-IR" sz="2600" b="1" u="sng" dirty="0">
                <a:solidFill>
                  <a:srgbClr val="0070C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مقررات مصوب </a:t>
            </a:r>
            <a:r>
              <a:rPr lang="fa-IR" sz="2600" b="1" u="sng" dirty="0" err="1">
                <a:solidFill>
                  <a:srgbClr val="0070C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شوراي</a:t>
            </a:r>
            <a:r>
              <a:rPr lang="fa-IR" sz="2600" b="1" u="sng" dirty="0">
                <a:solidFill>
                  <a:srgbClr val="0070C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پول و اعتبار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امکان‌پذير</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است</a:t>
            </a:r>
            <a:r>
              <a:rPr lang="fa-IR" sz="3000" dirty="0">
                <a:solidFill>
                  <a:srgbClr val="212529"/>
                </a:solidFill>
                <a:latin typeface="mitra" panose="00000500000000000000" pitchFamily="2" charset="-78"/>
                <a:cs typeface="mitra" panose="00000500000000000000" pitchFamily="2" charset="-78"/>
              </a:rPr>
              <a:t>.</a:t>
            </a:r>
          </a:p>
          <a:p>
            <a:pPr lvl="0" algn="justLow" rtl="1"/>
            <a:endParaRPr lang="fa-IR" sz="2800" dirty="0">
              <a:solidFill>
                <a:srgbClr val="212529"/>
              </a:solidFill>
              <a:latin typeface="mitra" panose="00000500000000000000" pitchFamily="2" charset="-78"/>
              <a:cs typeface="mitra" panose="00000500000000000000" pitchFamily="2" charset="-78"/>
            </a:endParaRPr>
          </a:p>
          <a:p>
            <a:pPr lvl="0" algn="justLow" rtl="1"/>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ايجاد</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نهادهاي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جديد</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در بازار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غيرمتشکل</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پولي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بدون مجوز </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بانک </a:t>
            </a:r>
            <a:r>
              <a:rPr lang="fa-IR" sz="2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مرکزي</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جمهوري</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اسلامي</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ايران</a:t>
            </a:r>
            <a:r>
              <a:rPr lang="fa-IR" sz="2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ممنوع بوده و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تصدي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پستهاي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مديريتي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آنها در حکم تصرف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غيرقانوني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در اموال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عمومي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2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تلقي</a:t>
            </a:r>
            <a:r>
              <a:rPr lang="fa-IR" sz="2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مي‌شود.</a:t>
            </a:r>
          </a:p>
        </p:txBody>
      </p:sp>
      <p:sp>
        <p:nvSpPr>
          <p:cNvPr id="3" name="Flowchart: Preparation 2"/>
          <p:cNvSpPr/>
          <p:nvPr/>
        </p:nvSpPr>
        <p:spPr>
          <a:xfrm>
            <a:off x="1763688" y="2132856"/>
            <a:ext cx="6696744" cy="720080"/>
          </a:xfrm>
          <a:prstGeom prst="flowChartPreparat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100" dirty="0">
                <a:solidFill>
                  <a:prstClr val="black"/>
                </a:solidFill>
                <a:effectLst>
                  <a:outerShdw blurRad="38100" dist="38100" dir="2700000" algn="tl">
                    <a:srgbClr val="000000">
                      <a:alpha val="43137"/>
                    </a:srgbClr>
                  </a:outerShdw>
                </a:effectLst>
                <a:latin typeface="BNazanin"/>
                <a:cs typeface="B Koodak" panose="00000700000000000000" pitchFamily="2" charset="-78"/>
              </a:rPr>
              <a:t>قانون </a:t>
            </a:r>
            <a:r>
              <a:rPr lang="fa-IR" sz="2100">
                <a:solidFill>
                  <a:prstClr val="black"/>
                </a:solidFill>
                <a:effectLst>
                  <a:outerShdw blurRad="38100" dist="38100" dir="2700000" algn="tl">
                    <a:srgbClr val="000000">
                      <a:alpha val="43137"/>
                    </a:srgbClr>
                  </a:outerShdw>
                </a:effectLst>
                <a:latin typeface="BNazanin"/>
                <a:cs typeface="B Koodak" panose="00000700000000000000" pitchFamily="2" charset="-78"/>
              </a:rPr>
              <a:t>احکام دائمي برنامه‌هاي </a:t>
            </a:r>
            <a:r>
              <a:rPr lang="fa-IR" sz="2100" dirty="0">
                <a:solidFill>
                  <a:prstClr val="black"/>
                </a:solidFill>
                <a:effectLst>
                  <a:outerShdw blurRad="38100" dist="38100" dir="2700000" algn="tl">
                    <a:srgbClr val="000000">
                      <a:alpha val="43137"/>
                    </a:srgbClr>
                  </a:outerShdw>
                </a:effectLst>
                <a:latin typeface="BNazanin"/>
                <a:cs typeface="B Koodak" panose="00000700000000000000" pitchFamily="2" charset="-78"/>
              </a:rPr>
              <a:t>توسعه کشور</a:t>
            </a:r>
            <a:endParaRPr lang="fa-IR" sz="2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20277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980728"/>
            <a:ext cx="7772400" cy="5688632"/>
          </a:xfrm>
        </p:spPr>
        <p:txBody>
          <a:bodyPr>
            <a:normAutofit fontScale="32500" lnSpcReduction="20000"/>
          </a:bodyPr>
          <a:lstStyle/>
          <a:p>
            <a:pPr lvl="0" algn="r" rtl="1"/>
            <a:r>
              <a:rPr lang="fa-IR" sz="98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بانک مرکزي</a:t>
            </a:r>
          </a:p>
          <a:p>
            <a:pPr lvl="0" algn="r" rtl="1"/>
            <a:r>
              <a:rPr lang="fa-IR" sz="8600" dirty="0">
                <a:solidFill>
                  <a:schemeClr val="tx1"/>
                </a:solidFill>
                <a:latin typeface="BNazanin"/>
                <a:cs typeface="B Titr" panose="00000700000000000000" pitchFamily="2" charset="-78"/>
              </a:rPr>
              <a:t>بررسي احکام مرتبط </a:t>
            </a:r>
          </a:p>
          <a:p>
            <a:pPr lvl="0" algn="r" rtl="1"/>
            <a:endParaRPr lang="fa-IR" sz="2800" dirty="0">
              <a:solidFill>
                <a:schemeClr val="tx1"/>
              </a:solidFill>
              <a:latin typeface="BNazanin"/>
              <a:cs typeface="B Titr" panose="00000700000000000000" pitchFamily="2" charset="-78"/>
            </a:endParaRPr>
          </a:p>
          <a:p>
            <a:pPr lvl="0" algn="r" rtl="1"/>
            <a:r>
              <a:rPr lang="fa-IR" dirty="0">
                <a:solidFill>
                  <a:prstClr val="black">
                    <a:tint val="75000"/>
                  </a:prstClr>
                </a:solidFill>
                <a:latin typeface="BNazanin"/>
              </a:rPr>
              <a:t>        </a:t>
            </a:r>
          </a:p>
          <a:p>
            <a:pPr lvl="0" algn="justLow" rtl="1"/>
            <a:endParaRPr lang="fa-IR" sz="2800" dirty="0">
              <a:solidFill>
                <a:srgbClr val="212529"/>
              </a:solidFill>
              <a:latin typeface="mitra" panose="00000500000000000000" pitchFamily="2" charset="-78"/>
              <a:cs typeface="mitra" panose="00000500000000000000" pitchFamily="2" charset="-78"/>
            </a:endParaRPr>
          </a:p>
          <a:p>
            <a:pPr lvl="0" algn="justLow" rtl="1"/>
            <a:endParaRPr lang="fa-IR" sz="2800" dirty="0">
              <a:solidFill>
                <a:srgbClr val="212529"/>
              </a:solidFill>
              <a:latin typeface="mitra" panose="00000500000000000000" pitchFamily="2" charset="-78"/>
              <a:cs typeface="mitra" panose="00000500000000000000" pitchFamily="2" charset="-78"/>
            </a:endParaRPr>
          </a:p>
          <a:p>
            <a:pPr lvl="0" algn="justLow" rtl="1"/>
            <a:endParaRPr lang="fa-IR" sz="2800" dirty="0">
              <a:solidFill>
                <a:srgbClr val="212529"/>
              </a:solidFill>
              <a:latin typeface="mitra" panose="00000500000000000000" pitchFamily="2" charset="-78"/>
              <a:cs typeface="mitra" panose="00000500000000000000" pitchFamily="2" charset="-78"/>
            </a:endParaRPr>
          </a:p>
          <a:p>
            <a:pPr lvl="0" algn="justLow" rtl="1"/>
            <a:endParaRPr lang="fa-IR" sz="2800" dirty="0">
              <a:solidFill>
                <a:srgbClr val="212529"/>
              </a:solidFill>
              <a:latin typeface="mitra" panose="00000500000000000000" pitchFamily="2" charset="-78"/>
              <a:cs typeface="mitra" panose="00000500000000000000" pitchFamily="2" charset="-78"/>
            </a:endParaRPr>
          </a:p>
          <a:p>
            <a:pPr lvl="0" algn="justLow" rtl="1"/>
            <a:endParaRPr lang="fa-IR" sz="2800" dirty="0">
              <a:solidFill>
                <a:srgbClr val="212529"/>
              </a:solidFill>
              <a:latin typeface="mitra" panose="00000500000000000000" pitchFamily="2" charset="-78"/>
              <a:cs typeface="mitra" panose="00000500000000000000" pitchFamily="2" charset="-78"/>
            </a:endParaRPr>
          </a:p>
          <a:p>
            <a:pPr lvl="0" algn="justLow" rtl="1"/>
            <a:endParaRPr lang="fa-IR" sz="2800" dirty="0">
              <a:solidFill>
                <a:srgbClr val="212529"/>
              </a:solidFill>
              <a:latin typeface="mitra" panose="00000500000000000000" pitchFamily="2" charset="-78"/>
              <a:cs typeface="mitra" panose="00000500000000000000" pitchFamily="2" charset="-78"/>
            </a:endParaRPr>
          </a:p>
          <a:p>
            <a:pPr lvl="0" algn="justLow" rtl="1"/>
            <a:endParaRPr lang="fa-IR" sz="2800" dirty="0">
              <a:solidFill>
                <a:srgbClr val="212529"/>
              </a:solidFill>
              <a:latin typeface="mitra" panose="00000500000000000000" pitchFamily="2" charset="-78"/>
              <a:cs typeface="mitra" panose="00000500000000000000" pitchFamily="2" charset="-78"/>
            </a:endParaRPr>
          </a:p>
          <a:p>
            <a:pPr lvl="0" algn="justLow" rtl="1"/>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انتخاب‌‌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مديرعامل</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هيأت</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مديره</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‌بانکها ‌و‌ مؤسسات‌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مالي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اعتباري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‌پس‌ از ‌صدور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تأييد</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صلاحيت</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حرفه‌اي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وثاقت ‌و‌ امانت ‌آنان‌ از‌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سوي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‌بانک ‌</a:t>
            </a:r>
            <a:r>
              <a:rPr lang="fa-IR" sz="8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مرکزي</a:t>
            </a:r>
            <a:r>
              <a:rPr lang="fa-IR" sz="8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امکانپذير</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‌است.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اين</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افراد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بايد</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حداقل‌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داراي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ده ‌سال‌ سابقه‌ در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زمينه‌هاي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مالي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بانکي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بازرگاني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دانشنامه‌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کارشناسي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‌مرتبط ‌باشند.‌ نحوه‌ احراز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شرايط</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اعتراض‌ و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رسيدگي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‌به ‌آن ‌با‌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پيشنهاد</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مشترک </a:t>
            </a:r>
            <a:r>
              <a:rPr lang="fa-IR" sz="8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‌بانک‌ </a:t>
            </a:r>
            <a:r>
              <a:rPr lang="fa-IR" sz="8600" b="1" dirty="0" err="1">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مرکزي</a:t>
            </a:r>
            <a:r>
              <a:rPr lang="fa-IR" sz="86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جمهوري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اسلامي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ايران</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‌وزارت ‌امور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اقتصادي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دارايي</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‌و </a:t>
            </a:r>
            <a:r>
              <a:rPr lang="fa-IR" sz="8600" b="1" u="sng"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تصويب</a:t>
            </a:r>
            <a:r>
              <a:rPr lang="fa-IR" sz="8600" b="1" u="sng"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u="sng"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شوراي</a:t>
            </a:r>
            <a:r>
              <a:rPr lang="fa-IR" sz="8600" b="1" u="sng"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‌پول‌ و ‌اعتبار </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تعيين</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a:t>
            </a:r>
            <a:r>
              <a:rPr lang="fa-IR" sz="8600" b="1" dirty="0" err="1">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مي‌شود</a:t>
            </a:r>
            <a:r>
              <a:rPr lang="fa-IR" sz="86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a:t>
            </a:r>
          </a:p>
        </p:txBody>
      </p:sp>
      <p:sp>
        <p:nvSpPr>
          <p:cNvPr id="3" name="Flowchart: Preparation 2"/>
          <p:cNvSpPr/>
          <p:nvPr/>
        </p:nvSpPr>
        <p:spPr>
          <a:xfrm>
            <a:off x="1475656" y="1988840"/>
            <a:ext cx="7128792" cy="864096"/>
          </a:xfrm>
          <a:prstGeom prst="flowChartPreparat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srgbClr val="FFFF00"/>
                </a:solidFill>
                <a:uLnTx/>
                <a:uFillTx/>
                <a:latin typeface="BNazanin"/>
                <a:ea typeface="+mn-ea"/>
                <a:cs typeface="B Koodak" panose="00000700000000000000" pitchFamily="2" charset="-78"/>
              </a:rPr>
              <a:t>قانون</a:t>
            </a:r>
            <a:r>
              <a:rPr kumimoji="0" lang="fa-IR" sz="2800" b="1" i="0" u="none" strike="noStrike" kern="1200" cap="none" spc="0" normalizeH="0" noProof="0" dirty="0">
                <a:ln>
                  <a:noFill/>
                </a:ln>
                <a:solidFill>
                  <a:srgbClr val="FFFF00"/>
                </a:solidFill>
                <a:uLnTx/>
                <a:uFillTx/>
                <a:latin typeface="BNazanin"/>
                <a:ea typeface="+mn-ea"/>
                <a:cs typeface="B Koodak" panose="00000700000000000000" pitchFamily="2" charset="-78"/>
              </a:rPr>
              <a:t> احکام </a:t>
            </a:r>
            <a:r>
              <a:rPr kumimoji="0" lang="fa-IR" sz="2800" b="1" i="0" u="none" strike="noStrike" kern="1200" cap="none" spc="0" normalizeH="0" noProof="0" dirty="0" err="1">
                <a:ln>
                  <a:noFill/>
                </a:ln>
                <a:solidFill>
                  <a:srgbClr val="FFFF00"/>
                </a:solidFill>
                <a:uLnTx/>
                <a:uFillTx/>
                <a:latin typeface="BNazanin"/>
                <a:ea typeface="+mn-ea"/>
                <a:cs typeface="B Koodak" panose="00000700000000000000" pitchFamily="2" charset="-78"/>
              </a:rPr>
              <a:t>دائمي</a:t>
            </a:r>
            <a:r>
              <a:rPr kumimoji="0" lang="fa-IR" sz="2800" b="1" i="0" u="none" strike="noStrike" kern="1200" cap="none" spc="0" normalizeH="0" noProof="0" dirty="0">
                <a:ln>
                  <a:noFill/>
                </a:ln>
                <a:solidFill>
                  <a:srgbClr val="FFFF00"/>
                </a:solidFill>
                <a:uLnTx/>
                <a:uFillTx/>
                <a:latin typeface="BNazanin"/>
                <a:ea typeface="+mn-ea"/>
                <a:cs typeface="B Koodak" panose="00000700000000000000" pitchFamily="2" charset="-78"/>
              </a:rPr>
              <a:t> </a:t>
            </a:r>
            <a:r>
              <a:rPr kumimoji="0" lang="fa-IR" sz="2800" b="1" i="0" u="none" strike="noStrike" kern="1200" cap="none" spc="0" normalizeH="0" noProof="0" dirty="0" err="1">
                <a:ln>
                  <a:noFill/>
                </a:ln>
                <a:solidFill>
                  <a:srgbClr val="FFFF00"/>
                </a:solidFill>
                <a:uLnTx/>
                <a:uFillTx/>
                <a:latin typeface="BNazanin"/>
                <a:ea typeface="+mn-ea"/>
                <a:cs typeface="B Koodak" panose="00000700000000000000" pitchFamily="2" charset="-78"/>
              </a:rPr>
              <a:t>برنامه‌هاي</a:t>
            </a:r>
            <a:r>
              <a:rPr kumimoji="0" lang="fa-IR" sz="2800" b="1" i="0" u="none" strike="noStrike" kern="1200" cap="none" spc="0" normalizeH="0" noProof="0" dirty="0">
                <a:ln>
                  <a:noFill/>
                </a:ln>
                <a:solidFill>
                  <a:srgbClr val="FFFF00"/>
                </a:solidFill>
                <a:uLnTx/>
                <a:uFillTx/>
                <a:latin typeface="BNazanin"/>
                <a:ea typeface="+mn-ea"/>
                <a:cs typeface="B Koodak" panose="00000700000000000000" pitchFamily="2" charset="-78"/>
              </a:rPr>
              <a:t> توسعه</a:t>
            </a:r>
            <a:endParaRPr kumimoji="0" lang="fa-IR" sz="2800" b="1" i="0" u="none" strike="noStrike" kern="1200" cap="none" spc="0" normalizeH="0" baseline="0" noProof="0" dirty="0">
              <a:ln>
                <a:noFill/>
              </a:ln>
              <a:solidFill>
                <a:srgbClr val="FFFF00"/>
              </a:solidFill>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1016511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24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5" name="Subtitle 4"/>
          <p:cNvSpPr>
            <a:spLocks noGrp="1"/>
          </p:cNvSpPr>
          <p:nvPr>
            <p:ph type="subTitle" idx="1"/>
          </p:nvPr>
        </p:nvSpPr>
        <p:spPr>
          <a:xfrm>
            <a:off x="1043608" y="1124744"/>
            <a:ext cx="7772400" cy="5400600"/>
          </a:xfrm>
        </p:spPr>
        <p:txBody>
          <a:bodyPr>
            <a:normAutofit fontScale="92500"/>
          </a:bodyPr>
          <a:lstStyle/>
          <a:p>
            <a:pPr lvl="0" algn="r" rtl="1"/>
            <a:r>
              <a:rPr lang="fa-IR" sz="30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بانک مرکزي ايران </a:t>
            </a:r>
          </a:p>
          <a:p>
            <a:pPr lvl="0" algn="r" rtl="1"/>
            <a:r>
              <a:rPr lang="fa-IR" sz="2800" dirty="0">
                <a:solidFill>
                  <a:schemeClr val="tx1"/>
                </a:solidFill>
                <a:latin typeface="BNazanin"/>
                <a:cs typeface="B Titr" panose="00000700000000000000" pitchFamily="2" charset="-78"/>
              </a:rPr>
              <a:t>بررسي احکام مرتبط </a:t>
            </a:r>
          </a:p>
          <a:p>
            <a:pPr lvl="0" algn="r" rtl="1"/>
            <a:endParaRPr lang="fa-IR" sz="2800" dirty="0">
              <a:solidFill>
                <a:schemeClr val="tx1"/>
              </a:solidFill>
              <a:latin typeface="BNazanin"/>
              <a:cs typeface="B Titr" panose="00000700000000000000" pitchFamily="2" charset="-78"/>
            </a:endParaRPr>
          </a:p>
          <a:p>
            <a:pPr lvl="0" algn="r" rtl="1"/>
            <a:r>
              <a:rPr lang="fa-IR" dirty="0">
                <a:solidFill>
                  <a:prstClr val="black">
                    <a:tint val="75000"/>
                  </a:prstClr>
                </a:solidFill>
                <a:latin typeface="BNazanin"/>
              </a:rPr>
              <a:t>        </a:t>
            </a:r>
          </a:p>
          <a:p>
            <a:pPr lvl="0" algn="justLow" rtl="1"/>
            <a:r>
              <a:rPr lang="fa-IR" sz="2800" dirty="0">
                <a:solidFill>
                  <a:srgbClr val="212529"/>
                </a:solidFill>
                <a:latin typeface="mitra" panose="00000500000000000000" pitchFamily="2" charset="-78"/>
                <a:cs typeface="mitra" panose="00000500000000000000" pitchFamily="2" charset="-78"/>
              </a:rPr>
              <a:t> </a:t>
            </a:r>
            <a:r>
              <a:rPr lang="fa-IR" sz="28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انجام هرگونه عمليات بانکي، واسپاري (</a:t>
            </a:r>
            <a:r>
              <a:rPr lang="fa-IR" sz="20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ليزينگ</a:t>
            </a:r>
            <a:r>
              <a:rPr lang="fa-IR" sz="28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 صرافي توسط اشخاص حقيقي و حقوقي و مشارکت بانکها و مؤسسات اعتباري و اشخاص حقوقي تابعي که بانکها بيش از پنجاه درصد (۵۰%) سهام آنها را دارند و يا در تعيين هيأت مديره آنها مؤثرند در تأسيس صندوق‌هاي سرمايه‌گذاري و شرکتهاي تأمين سرمايه بدون اخذ مجوز از </a:t>
            </a:r>
            <a:r>
              <a:rPr lang="fa-IR" sz="2800" b="1" dirty="0">
                <a:solidFill>
                  <a:srgbClr val="FFFF0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بانک مرکزي </a:t>
            </a:r>
            <a:r>
              <a:rPr lang="fa-IR" sz="28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ممنوع است و مرتکب حسب مورد به يک يا چند مورد از مجازات‌هاي تعزيري درجه شش ماده (۱۹) قانون مجازات اسلامي مصوب ۱۳۹۲/۲/۱ به‌ جز حبس و شلاق محکوم مي شود.</a:t>
            </a:r>
            <a:endParaRPr lang="fa-IR" dirty="0">
              <a:solidFill>
                <a:srgbClr val="212529"/>
              </a:solidFill>
              <a:latin typeface="mitra" panose="00000500000000000000" pitchFamily="2" charset="-78"/>
              <a:cs typeface="mitra" panose="00000500000000000000" pitchFamily="2" charset="-78"/>
            </a:endParaRPr>
          </a:p>
        </p:txBody>
      </p:sp>
      <p:sp>
        <p:nvSpPr>
          <p:cNvPr id="3" name="Flowchart: Preparation 2"/>
          <p:cNvSpPr/>
          <p:nvPr/>
        </p:nvSpPr>
        <p:spPr>
          <a:xfrm>
            <a:off x="1763688" y="2204864"/>
            <a:ext cx="6696744" cy="720080"/>
          </a:xfrm>
          <a:prstGeom prst="flowChartPreparat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BNazanin"/>
                <a:ea typeface="+mn-ea"/>
                <a:cs typeface="B Koodak" panose="00000700000000000000" pitchFamily="2" charset="-78"/>
              </a:rPr>
              <a:t>قانون برنامه پنج ساله ششم </a:t>
            </a:r>
            <a:endParaRPr kumimoji="0" lang="fa-IR"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28561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044724" y="1124744"/>
            <a:ext cx="7775748" cy="5328592"/>
          </a:xfrm>
        </p:spPr>
        <p:txBody>
          <a:bodyPr>
            <a:normAutofit/>
          </a:bodyPr>
          <a:lstStyle/>
          <a:p>
            <a:pPr algn="just" rtl="1"/>
            <a:endParaRPr lang="fa-IR"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endParaRPr lang="fa-IR"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endParaRPr lang="fa-IR"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endParaRPr lang="fa-IR"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آثار شناخت مباني مسؤليت</a:t>
            </a:r>
            <a:r>
              <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 :</a:t>
            </a:r>
          </a:p>
          <a:p>
            <a:pPr algn="just" rtl="1"/>
            <a:endPar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sz="2200" b="1" u="sng" dirty="0">
                <a:ln/>
                <a:solidFill>
                  <a:schemeClr val="tx1"/>
                </a:solidFill>
                <a:effectLst>
                  <a:outerShdw blurRad="38100" dist="19050" dir="2700000" algn="tl" rotWithShape="0">
                    <a:schemeClr val="dk1">
                      <a:lumMod val="50000"/>
                      <a:alpha val="40000"/>
                    </a:schemeClr>
                  </a:outerShdw>
                </a:effectLst>
                <a:latin typeface="Shabnam"/>
                <a:cs typeface="B Titr" panose="00000700000000000000" pitchFamily="2" charset="-78"/>
              </a:rPr>
              <a:t>بار اثبات دليل</a:t>
            </a:r>
          </a:p>
          <a:p>
            <a:pPr algn="just" rtl="1"/>
            <a:r>
              <a:rPr lang="fa-IR" sz="2200" b="1" u="sng" dirty="0">
                <a:ln/>
                <a:solidFill>
                  <a:schemeClr val="tx1"/>
                </a:solidFill>
                <a:effectLst>
                  <a:outerShdw blurRad="38100" dist="19050" dir="2700000" algn="tl" rotWithShape="0">
                    <a:schemeClr val="dk1">
                      <a:lumMod val="50000"/>
                      <a:alpha val="40000"/>
                    </a:schemeClr>
                  </a:outerShdw>
                </a:effectLst>
                <a:latin typeface="Shabnam"/>
                <a:cs typeface="B Titr" panose="00000700000000000000" pitchFamily="2" charset="-78"/>
              </a:rPr>
              <a:t>موارد معافيت و استثنائات</a:t>
            </a:r>
          </a:p>
          <a:p>
            <a:pPr algn="just" rtl="1"/>
            <a:r>
              <a:rPr lang="fa-IR" sz="2200" b="1" u="sng" dirty="0">
                <a:ln/>
                <a:solidFill>
                  <a:schemeClr val="tx1"/>
                </a:solidFill>
                <a:effectLst>
                  <a:outerShdw blurRad="38100" dist="19050" dir="2700000" algn="tl" rotWithShape="0">
                    <a:schemeClr val="dk1">
                      <a:lumMod val="50000"/>
                      <a:alpha val="40000"/>
                    </a:schemeClr>
                  </a:outerShdw>
                </a:effectLst>
                <a:latin typeface="Shabnam"/>
                <a:cs typeface="B Titr" panose="00000700000000000000" pitchFamily="2" charset="-78"/>
              </a:rPr>
              <a:t>شناخت ارکان و شرايط احراز مسؤليت</a:t>
            </a:r>
          </a:p>
          <a:p>
            <a:pPr algn="just" rtl="1"/>
            <a:r>
              <a:rPr lang="fa-IR" sz="2200" b="1" u="sng" dirty="0">
                <a:ln/>
                <a:solidFill>
                  <a:schemeClr val="tx1"/>
                </a:solidFill>
                <a:effectLst>
                  <a:outerShdw blurRad="38100" dist="19050" dir="2700000" algn="tl" rotWithShape="0">
                    <a:schemeClr val="dk1">
                      <a:lumMod val="50000"/>
                      <a:alpha val="40000"/>
                    </a:schemeClr>
                  </a:outerShdw>
                </a:effectLst>
                <a:latin typeface="Shabnam"/>
                <a:cs typeface="B Titr" panose="00000700000000000000" pitchFamily="2" charset="-78"/>
              </a:rPr>
              <a:t>شناخت شخص مسؤل و جبران‌کننده زيان</a:t>
            </a:r>
          </a:p>
          <a:p>
            <a:pPr algn="just" rtl="1"/>
            <a:endPar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endPar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endParaRPr lang="fa-IR" sz="22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2423" y="1412776"/>
            <a:ext cx="2800350" cy="1512143"/>
          </a:xfrm>
          <a:prstGeom prst="rect">
            <a:avLst/>
          </a:prstGeom>
        </p:spPr>
      </p:pic>
      <p:sp>
        <p:nvSpPr>
          <p:cNvPr id="4" name="Title 1"/>
          <p:cNvSpPr>
            <a:spLocks noGrp="1"/>
          </p:cNvSpPr>
          <p:nvPr>
            <p:ph type="ctrTitle"/>
          </p:nvPr>
        </p:nvSpPr>
        <p:spPr>
          <a:xfrm>
            <a:off x="1043608" y="116632"/>
            <a:ext cx="7772400" cy="792088"/>
          </a:xfrm>
          <a:blipFill>
            <a:blip r:embed="rId4"/>
            <a:tile tx="0" ty="0" sx="100000" sy="100000" flip="none" algn="tl"/>
          </a:blipFill>
        </p:spPr>
        <p:txBody>
          <a:bodyPr>
            <a:normAutofit/>
          </a:bodyPr>
          <a:lstStyle/>
          <a:p>
            <a:r>
              <a:rPr lang="fa-IR" sz="3200" b="1" dirty="0">
                <a:ln w="13462">
                  <a:solidFill>
                    <a:prstClr val="white"/>
                  </a:solidFill>
                  <a:prstDash val="solid"/>
                </a:ln>
                <a:solidFill>
                  <a:prstClr val="black">
                    <a:lumMod val="85000"/>
                    <a:lumOff val="15000"/>
                  </a:prstClr>
                </a:solidFill>
                <a:effectLst>
                  <a:glow rad="101600">
                    <a:srgbClr val="92D050">
                      <a:satMod val="175000"/>
                      <a:alpha val="40000"/>
                    </a:srgbClr>
                  </a:glow>
                  <a:outerShdw dist="38100" dir="2700000" algn="bl" rotWithShape="0">
                    <a:srgbClr val="4BACC6"/>
                  </a:outerShdw>
                </a:effectLst>
                <a:cs typeface="B Titr" panose="00000700000000000000" pitchFamily="2" charset="-78"/>
              </a:rPr>
              <a:t>مقدمه</a:t>
            </a:r>
            <a:endParaRPr lang="fa-IR" sz="2800" b="1" dirty="0">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endParaRPr>
          </a:p>
        </p:txBody>
      </p:sp>
    </p:spTree>
    <p:extLst>
      <p:ext uri="{BB962C8B-B14F-4D97-AF65-F5344CB8AC3E}">
        <p14:creationId xmlns:p14="http://schemas.microsoft.com/office/powerpoint/2010/main" val="5692841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268760"/>
            <a:ext cx="7920880" cy="5328592"/>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ابزارهاي نظارتي بانک مرکزي</a:t>
            </a: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p:txBody>
      </p:sp>
      <p:sp>
        <p:nvSpPr>
          <p:cNvPr id="4" name="Rounded Rectangle 3"/>
          <p:cNvSpPr/>
          <p:nvPr/>
        </p:nvSpPr>
        <p:spPr>
          <a:xfrm>
            <a:off x="1439652" y="3429000"/>
            <a:ext cx="6984776" cy="25562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Low" rtl="1"/>
            <a:r>
              <a:rPr lang="fa-IR" sz="2800" dirty="0">
                <a:solidFill>
                  <a:srgbClr val="FFFF00"/>
                </a:solidFill>
                <a:cs typeface="B Mehr" panose="00000700000000000000" pitchFamily="2" charset="-78"/>
              </a:rPr>
              <a:t>بانکها</a:t>
            </a:r>
          </a:p>
          <a:p>
            <a:pPr lvl="0" algn="justLow" rtl="1"/>
            <a:r>
              <a:rPr lang="fa-IR" sz="2400" dirty="0">
                <a:solidFill>
                  <a:srgbClr val="FFFF00"/>
                </a:solidFill>
                <a:cs typeface="B Nazanin Outline" panose="00000400000000000000" pitchFamily="2" charset="-78"/>
              </a:rPr>
              <a:t> </a:t>
            </a:r>
            <a:r>
              <a:rPr lang="fa-IR" sz="2600" dirty="0">
                <a:solidFill>
                  <a:srgbClr val="FFFF00"/>
                </a:solidFill>
                <a:effectLst>
                  <a:outerShdw blurRad="38100" dist="38100" dir="2700000" algn="tl">
                    <a:srgbClr val="000000">
                      <a:alpha val="43137"/>
                    </a:srgbClr>
                  </a:outerShdw>
                </a:effectLst>
                <a:cs typeface="B Nazanin Outline" panose="00000400000000000000" pitchFamily="2" charset="-78"/>
              </a:rPr>
              <a:t>مکلفند ‌دستورها‌ و ‌</a:t>
            </a:r>
            <a:r>
              <a:rPr lang="fa-IR" sz="2600" dirty="0" err="1">
                <a:solidFill>
                  <a:srgbClr val="FFFF00"/>
                </a:solidFill>
                <a:effectLst>
                  <a:outerShdw blurRad="38100" dist="38100" dir="2700000" algn="tl">
                    <a:srgbClr val="000000">
                      <a:alpha val="43137"/>
                    </a:srgbClr>
                  </a:outerShdw>
                </a:effectLst>
                <a:cs typeface="B Nazanin Outline" panose="00000400000000000000" pitchFamily="2" charset="-78"/>
              </a:rPr>
              <a:t>بخشنامه‌هاي</a:t>
            </a:r>
            <a:r>
              <a:rPr lang="fa-IR" sz="2600" dirty="0">
                <a:solidFill>
                  <a:srgbClr val="FFFF00"/>
                </a:solidFill>
                <a:effectLst>
                  <a:outerShdw blurRad="38100" dist="38100" dir="2700000" algn="tl">
                    <a:srgbClr val="000000">
                      <a:alpha val="43137"/>
                    </a:srgbClr>
                  </a:outerShdw>
                </a:effectLst>
                <a:cs typeface="B Nazanin Outline" panose="00000400000000000000" pitchFamily="2" charset="-78"/>
              </a:rPr>
              <a:t> ‌</a:t>
            </a:r>
            <a:r>
              <a:rPr lang="fa-IR" sz="2600" dirty="0" err="1">
                <a:solidFill>
                  <a:srgbClr val="FFFF00"/>
                </a:solidFill>
                <a:effectLst>
                  <a:outerShdw blurRad="38100" dist="38100" dir="2700000" algn="tl">
                    <a:srgbClr val="000000">
                      <a:alpha val="43137"/>
                    </a:srgbClr>
                  </a:outerShdw>
                </a:effectLst>
                <a:cs typeface="B Nazanin Outline" panose="00000400000000000000" pitchFamily="2" charset="-78"/>
              </a:rPr>
              <a:t>بانک‌مرکزي</a:t>
            </a:r>
            <a:r>
              <a:rPr lang="fa-IR" sz="2600" dirty="0">
                <a:solidFill>
                  <a:srgbClr val="FFFF00"/>
                </a:solidFill>
                <a:effectLst>
                  <a:outerShdw blurRad="38100" dist="38100" dir="2700000" algn="tl">
                    <a:srgbClr val="000000">
                      <a:alpha val="43137"/>
                    </a:srgbClr>
                  </a:outerShdw>
                </a:effectLst>
                <a:cs typeface="B Nazanin Outline" panose="00000400000000000000" pitchFamily="2" charset="-78"/>
              </a:rPr>
              <a:t> ‌را‌ که ‌به‌ موجب ‌</a:t>
            </a:r>
            <a:r>
              <a:rPr lang="fa-IR" sz="2600" dirty="0" err="1">
                <a:solidFill>
                  <a:srgbClr val="FFFF00"/>
                </a:solidFill>
                <a:effectLst>
                  <a:outerShdw blurRad="38100" dist="38100" dir="2700000" algn="tl">
                    <a:srgbClr val="000000">
                      <a:alpha val="43137"/>
                    </a:srgbClr>
                  </a:outerShdw>
                </a:effectLst>
                <a:cs typeface="B Nazanin Outline" panose="00000400000000000000" pitchFamily="2" charset="-78"/>
              </a:rPr>
              <a:t>قوانين</a:t>
            </a:r>
            <a:r>
              <a:rPr lang="fa-IR" sz="2600" dirty="0">
                <a:solidFill>
                  <a:srgbClr val="FFFF00"/>
                </a:solidFill>
                <a:effectLst>
                  <a:outerShdw blurRad="38100" dist="38100" dir="2700000" algn="tl">
                    <a:srgbClr val="000000">
                      <a:alpha val="43137"/>
                    </a:srgbClr>
                  </a:outerShdw>
                </a:effectLst>
                <a:cs typeface="B Nazanin Outline" panose="00000400000000000000" pitchFamily="2" charset="-78"/>
              </a:rPr>
              <a:t> ‌و‌ </a:t>
            </a:r>
            <a:r>
              <a:rPr lang="fa-IR" sz="2600" dirty="0" err="1">
                <a:solidFill>
                  <a:srgbClr val="FFFF00"/>
                </a:solidFill>
                <a:effectLst>
                  <a:outerShdw blurRad="38100" dist="38100" dir="2700000" algn="tl">
                    <a:srgbClr val="000000">
                      <a:alpha val="43137"/>
                    </a:srgbClr>
                  </a:outerShdw>
                </a:effectLst>
                <a:cs typeface="B Nazanin Outline" panose="00000400000000000000" pitchFamily="2" charset="-78"/>
              </a:rPr>
              <a:t>آييننامه‌هاي</a:t>
            </a:r>
            <a:r>
              <a:rPr lang="fa-IR" sz="2600" dirty="0">
                <a:solidFill>
                  <a:srgbClr val="FFFF00"/>
                </a:solidFill>
                <a:effectLst>
                  <a:outerShdw blurRad="38100" dist="38100" dir="2700000" algn="tl">
                    <a:srgbClr val="000000">
                      <a:alpha val="43137"/>
                    </a:srgbClr>
                  </a:outerShdw>
                </a:effectLst>
                <a:cs typeface="B Nazanin Outline" panose="00000400000000000000" pitchFamily="2" charset="-78"/>
              </a:rPr>
              <a:t> ‌</a:t>
            </a:r>
            <a:r>
              <a:rPr lang="fa-IR" sz="2600" dirty="0" err="1">
                <a:solidFill>
                  <a:srgbClr val="FFFF00"/>
                </a:solidFill>
                <a:effectLst>
                  <a:outerShdw blurRad="38100" dist="38100" dir="2700000" algn="tl">
                    <a:srgbClr val="000000">
                      <a:alpha val="43137"/>
                    </a:srgbClr>
                  </a:outerShdw>
                </a:effectLst>
                <a:cs typeface="B Nazanin Outline" panose="00000400000000000000" pitchFamily="2" charset="-78"/>
              </a:rPr>
              <a:t>متکي</a:t>
            </a:r>
            <a:r>
              <a:rPr lang="fa-IR" sz="2600" dirty="0">
                <a:solidFill>
                  <a:srgbClr val="FFFF00"/>
                </a:solidFill>
                <a:effectLst>
                  <a:outerShdw blurRad="38100" dist="38100" dir="2700000" algn="tl">
                    <a:srgbClr val="000000">
                      <a:alpha val="43137"/>
                    </a:srgbClr>
                  </a:outerShdw>
                </a:effectLst>
                <a:cs typeface="B Nazanin Outline" panose="00000400000000000000" pitchFamily="2" charset="-78"/>
              </a:rPr>
              <a:t> ‌به ‌آن‌ صادر ‌</a:t>
            </a:r>
            <a:r>
              <a:rPr lang="fa-IR" sz="2600" dirty="0" err="1">
                <a:solidFill>
                  <a:srgbClr val="FFFF00"/>
                </a:solidFill>
                <a:effectLst>
                  <a:outerShdw blurRad="38100" dist="38100" dir="2700000" algn="tl">
                    <a:srgbClr val="000000">
                      <a:alpha val="43137"/>
                    </a:srgbClr>
                  </a:outerShdw>
                </a:effectLst>
                <a:cs typeface="B Nazanin Outline" panose="00000400000000000000" pitchFamily="2" charset="-78"/>
              </a:rPr>
              <a:t>مي‌گردد</a:t>
            </a:r>
            <a:r>
              <a:rPr lang="fa-IR" sz="2600" dirty="0">
                <a:solidFill>
                  <a:srgbClr val="FFFF00"/>
                </a:solidFill>
                <a:effectLst>
                  <a:outerShdw blurRad="38100" dist="38100" dir="2700000" algn="tl">
                    <a:srgbClr val="000000">
                      <a:alpha val="43137"/>
                    </a:srgbClr>
                  </a:outerShdw>
                </a:effectLst>
                <a:cs typeface="B Nazanin Outline" panose="00000400000000000000" pitchFamily="2" charset="-78"/>
              </a:rPr>
              <a:t> ،‌به‌ موقع‌ اجرا‌ بگذارند</a:t>
            </a:r>
            <a:endParaRPr kumimoji="0" lang="fa-IR" sz="260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cs typeface="B Nazanin Outline" panose="00000400000000000000" pitchFamily="2" charset="-78"/>
            </a:endParaRPr>
          </a:p>
        </p:txBody>
      </p:sp>
      <p:sp>
        <p:nvSpPr>
          <p:cNvPr id="5" name="Flowchart: Preparation 4"/>
          <p:cNvSpPr/>
          <p:nvPr/>
        </p:nvSpPr>
        <p:spPr>
          <a:xfrm>
            <a:off x="1997714" y="2276872"/>
            <a:ext cx="5868652" cy="648072"/>
          </a:xfrm>
          <a:prstGeom prst="flowChartPreparat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a-IR" sz="2000" b="1" dirty="0">
                <a:solidFill>
                  <a:schemeClr val="tx1"/>
                </a:solidFill>
                <a:cs typeface="B Elham" panose="00000400000000000000" pitchFamily="2" charset="-78"/>
              </a:rPr>
              <a:t>‌</a:t>
            </a:r>
          </a:p>
          <a:p>
            <a:pPr lvl="0" algn="ctr"/>
            <a:endParaRPr lang="fa-IR" sz="2000" b="1" dirty="0">
              <a:solidFill>
                <a:schemeClr val="tx1"/>
              </a:solidFill>
              <a:cs typeface="B Elham" panose="00000400000000000000" pitchFamily="2" charset="-78"/>
            </a:endParaRPr>
          </a:p>
          <a:p>
            <a:pPr lvl="0" algn="ctr"/>
            <a:r>
              <a:rPr lang="fa-IR" sz="2000" b="1" dirty="0">
                <a:solidFill>
                  <a:schemeClr val="tx1"/>
                </a:solidFill>
                <a:cs typeface="B Elham" panose="00000400000000000000" pitchFamily="2" charset="-78"/>
              </a:rPr>
              <a:t>ماده 7 </a:t>
            </a:r>
            <a:r>
              <a:rPr lang="fa-IR" sz="2000" b="1" dirty="0" err="1">
                <a:solidFill>
                  <a:schemeClr val="tx1"/>
                </a:solidFill>
                <a:cs typeface="B Elham" panose="00000400000000000000" pitchFamily="2" charset="-78"/>
              </a:rPr>
              <a:t>آيين‌نامه</a:t>
            </a:r>
            <a:r>
              <a:rPr lang="fa-IR" sz="2000" b="1" dirty="0">
                <a:solidFill>
                  <a:schemeClr val="tx1"/>
                </a:solidFill>
                <a:cs typeface="B Elham" panose="00000400000000000000" pitchFamily="2" charset="-78"/>
              </a:rPr>
              <a:t> فصل پنجم قانون </a:t>
            </a:r>
            <a:r>
              <a:rPr lang="fa-IR" sz="2000" b="1" dirty="0" err="1">
                <a:solidFill>
                  <a:schemeClr val="tx1"/>
                </a:solidFill>
                <a:cs typeface="B Elham" panose="00000400000000000000" pitchFamily="2" charset="-78"/>
              </a:rPr>
              <a:t>عمليات</a:t>
            </a:r>
            <a:r>
              <a:rPr lang="fa-IR" sz="2000" b="1" dirty="0">
                <a:solidFill>
                  <a:schemeClr val="tx1"/>
                </a:solidFill>
                <a:cs typeface="B Elham" panose="00000400000000000000" pitchFamily="2" charset="-78"/>
              </a:rPr>
              <a:t> </a:t>
            </a:r>
            <a:r>
              <a:rPr lang="fa-IR" sz="2000" b="1" dirty="0" err="1">
                <a:solidFill>
                  <a:schemeClr val="tx1"/>
                </a:solidFill>
                <a:cs typeface="B Elham" panose="00000400000000000000" pitchFamily="2" charset="-78"/>
              </a:rPr>
              <a:t>بانکي</a:t>
            </a:r>
            <a:r>
              <a:rPr lang="fa-IR" sz="2000" b="1" dirty="0">
                <a:solidFill>
                  <a:schemeClr val="tx1"/>
                </a:solidFill>
                <a:cs typeface="B Elham" panose="00000400000000000000" pitchFamily="2" charset="-78"/>
              </a:rPr>
              <a:t> بدون ربا</a:t>
            </a:r>
          </a:p>
          <a:p>
            <a:pPr lvl="0" algn="ctr"/>
            <a:r>
              <a:rPr lang="fa-IR" b="1" dirty="0">
                <a:solidFill>
                  <a:prstClr val="black"/>
                </a:solidFill>
                <a:cs typeface="B Elham" panose="00000400000000000000" pitchFamily="2" charset="-78"/>
              </a:rPr>
              <a:t> موضوع </a:t>
            </a:r>
            <a:r>
              <a:rPr lang="fa-IR" b="1" dirty="0" err="1">
                <a:solidFill>
                  <a:prstClr val="black"/>
                </a:solidFill>
                <a:cs typeface="B Elham" panose="00000400000000000000" pitchFamily="2" charset="-78"/>
              </a:rPr>
              <a:t>تصويبنامه</a:t>
            </a:r>
            <a:r>
              <a:rPr lang="fa-IR" b="1" dirty="0">
                <a:solidFill>
                  <a:prstClr val="black"/>
                </a:solidFill>
                <a:cs typeface="B Elham" panose="00000400000000000000" pitchFamily="2" charset="-78"/>
              </a:rPr>
              <a:t> ‌</a:t>
            </a:r>
            <a:r>
              <a:rPr lang="fa-IR" b="1" dirty="0" err="1">
                <a:solidFill>
                  <a:prstClr val="black"/>
                </a:solidFill>
                <a:cs typeface="B Elham" panose="00000400000000000000" pitchFamily="2" charset="-78"/>
              </a:rPr>
              <a:t>هييت‌وزيران</a:t>
            </a:r>
            <a:endParaRPr lang="fa-IR" b="1" dirty="0">
              <a:solidFill>
                <a:prstClr val="black"/>
              </a:solidFill>
              <a:cs typeface="B Elham" panose="00000400000000000000" pitchFamily="2" charset="-78"/>
            </a:endParaRPr>
          </a:p>
          <a:p>
            <a:pPr algn="ctr"/>
            <a:r>
              <a:rPr lang="en-US" sz="2000" b="1" dirty="0">
                <a:solidFill>
                  <a:schemeClr val="tx1"/>
                </a:solidFill>
                <a:cs typeface="B Elham" panose="00000400000000000000" pitchFamily="2" charset="-78"/>
              </a:rPr>
              <a:t> </a:t>
            </a:r>
            <a:endParaRPr lang="fa-IR" sz="2000" b="1" dirty="0">
              <a:solidFill>
                <a:schemeClr val="tx1"/>
              </a:solidFill>
              <a:cs typeface="B Elham" panose="00000400000000000000" pitchFamily="2" charset="-78"/>
            </a:endParaRPr>
          </a:p>
        </p:txBody>
      </p:sp>
    </p:spTree>
    <p:extLst>
      <p:ext uri="{BB962C8B-B14F-4D97-AF65-F5344CB8AC3E}">
        <p14:creationId xmlns:p14="http://schemas.microsoft.com/office/powerpoint/2010/main" val="32964220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971600" y="1268760"/>
            <a:ext cx="7920880" cy="5328592"/>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ابزارهاي نظارتي بانک مرکزي</a:t>
            </a: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p:txBody>
      </p:sp>
      <p:sp>
        <p:nvSpPr>
          <p:cNvPr id="4" name="Rounded Rectangle 3"/>
          <p:cNvSpPr/>
          <p:nvPr/>
        </p:nvSpPr>
        <p:spPr>
          <a:xfrm>
            <a:off x="1835696" y="2348880"/>
            <a:ext cx="6264696" cy="122413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a:solidFill>
                  <a:prstClr val="white"/>
                </a:solidFill>
                <a:effectLst>
                  <a:outerShdw blurRad="38100" dist="38100" dir="2700000" algn="tl">
                    <a:srgbClr val="000000">
                      <a:alpha val="43137"/>
                    </a:srgbClr>
                  </a:outerShdw>
                </a:effectLst>
                <a:cs typeface="B Koodak" panose="00000700000000000000" pitchFamily="2" charset="-78"/>
              </a:rPr>
              <a:t>ابزارهاي </a:t>
            </a:r>
            <a:r>
              <a:rPr lang="fa-IR" sz="2400" dirty="0">
                <a:effectLst>
                  <a:outerShdw blurRad="38100" dist="38100" dir="2700000" algn="tl">
                    <a:srgbClr val="000000">
                      <a:alpha val="43137"/>
                    </a:srgbClr>
                  </a:outerShdw>
                </a:effectLst>
                <a:cs typeface="B Koodak" panose="00000700000000000000" pitchFamily="2" charset="-78"/>
              </a:rPr>
              <a:t>مستقيم</a:t>
            </a:r>
          </a:p>
          <a:p>
            <a:pPr algn="ctr"/>
            <a:r>
              <a:rPr lang="fa-IR" sz="2400" dirty="0">
                <a:effectLst>
                  <a:outerShdw blurRad="38100" dist="38100" dir="2700000" algn="tl">
                    <a:srgbClr val="000000">
                      <a:alpha val="43137"/>
                    </a:srgbClr>
                  </a:outerShdw>
                </a:effectLst>
                <a:cs typeface="B Koodak" panose="00000700000000000000" pitchFamily="2" charset="-78"/>
              </a:rPr>
              <a:t>سياست‌گذاري پولي و بانکي فارغ از شرايط بازار</a:t>
            </a:r>
          </a:p>
          <a:p>
            <a:pPr algn="ctr"/>
            <a:endParaRPr lang="fa-IR" dirty="0"/>
          </a:p>
        </p:txBody>
      </p:sp>
      <p:sp>
        <p:nvSpPr>
          <p:cNvPr id="6" name="Rounded Rectangle 5"/>
          <p:cNvSpPr/>
          <p:nvPr/>
        </p:nvSpPr>
        <p:spPr>
          <a:xfrm>
            <a:off x="1835696" y="3771900"/>
            <a:ext cx="6336704" cy="1241276"/>
          </a:xfrm>
          <a:prstGeom prst="roundRect">
            <a:avLst/>
          </a:prstGeom>
          <a:solidFill>
            <a:srgbClr val="D7E52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a-IR" sz="2400" dirty="0">
                <a:ln w="0"/>
                <a:solidFill>
                  <a:schemeClr val="tx1"/>
                </a:solidFill>
                <a:effectLst>
                  <a:outerShdw blurRad="38100" dist="19050" dir="2700000" algn="tl" rotWithShape="0">
                    <a:schemeClr val="dk1">
                      <a:alpha val="40000"/>
                    </a:schemeClr>
                  </a:outerShdw>
                </a:effectLst>
                <a:cs typeface="B Koodak" panose="00000700000000000000" pitchFamily="2" charset="-78"/>
              </a:rPr>
              <a:t>ابزارهاي غيرمستقيم</a:t>
            </a:r>
          </a:p>
          <a:p>
            <a:pPr lvl="0" algn="ctr"/>
            <a:r>
              <a:rPr lang="fa-IR" sz="2400" dirty="0">
                <a:ln w="0"/>
                <a:solidFill>
                  <a:schemeClr val="tx1"/>
                </a:solidFill>
                <a:effectLst>
                  <a:outerShdw blurRad="38100" dist="19050" dir="2700000" algn="tl" rotWithShape="0">
                    <a:schemeClr val="dk1">
                      <a:alpha val="40000"/>
                    </a:schemeClr>
                  </a:outerShdw>
                </a:effectLst>
                <a:cs typeface="B Koodak" panose="00000700000000000000" pitchFamily="2" charset="-78"/>
              </a:rPr>
              <a:t>سياستگذاري پولي و بانکي با توجه به شرايط بازار</a:t>
            </a:r>
          </a:p>
        </p:txBody>
      </p:sp>
    </p:spTree>
    <p:extLst>
      <p:ext uri="{BB962C8B-B14F-4D97-AF65-F5344CB8AC3E}">
        <p14:creationId xmlns:p14="http://schemas.microsoft.com/office/powerpoint/2010/main" val="9438183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1045840" y="1268760"/>
            <a:ext cx="7774632" cy="5328592"/>
          </a:xfrm>
        </p:spPr>
        <p:style>
          <a:lnRef idx="1">
            <a:schemeClr val="accent5"/>
          </a:lnRef>
          <a:fillRef idx="2">
            <a:schemeClr val="accent5"/>
          </a:fillRef>
          <a:effectRef idx="1">
            <a:schemeClr val="accent5"/>
          </a:effectRef>
          <a:fontRef idx="minor">
            <a:schemeClr val="dk1"/>
          </a:fontRef>
        </p:style>
        <p:txBody>
          <a:bodyPr>
            <a:normAutofit fontScale="25000" lnSpcReduction="20000"/>
            <a:scene3d>
              <a:camera prst="orthographicFront"/>
              <a:lightRig rig="threePt" dir="t"/>
            </a:scene3d>
            <a:sp3d extrusionH="57150">
              <a:bevelT w="38100" h="38100" prst="convex"/>
            </a:sp3d>
          </a:bodyPr>
          <a:lstStyle/>
          <a:p>
            <a:pPr algn="r" rtl="1"/>
            <a:r>
              <a:rPr lang="fa-IR" sz="112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ابزارهاي نظارتي مندرج در قوانين تخصصي</a:t>
            </a:r>
          </a:p>
          <a:p>
            <a:pPr algn="r" rtl="1"/>
            <a:endParaRPr lang="fa-IR" sz="60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60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8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algn="justLow" rtl="1">
              <a:tabLst>
                <a:tab pos="7083425" algn="l"/>
              </a:tabLst>
            </a:pP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1- تأييد صلاحيت حرفه‌اي و وثاقت و امانت </a:t>
            </a:r>
            <a:r>
              <a:rPr lang="fa-IR" sz="11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مديرعامل و هيأت مديره </a:t>
            </a: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مؤسسات اعتباري</a:t>
            </a:r>
          </a:p>
          <a:p>
            <a:pPr algn="justLow" rtl="1">
              <a:tabLst>
                <a:tab pos="7083425" algn="l"/>
              </a:tabLst>
            </a:pP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2- رسيدگي به شکايات و اختلافات پولي و بانکي</a:t>
            </a:r>
          </a:p>
          <a:p>
            <a:pPr algn="justLow" rtl="1">
              <a:tabLst>
                <a:tab pos="7083425" algn="l"/>
              </a:tabLst>
            </a:pP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3- رصد، ‌شفافيت و مبارزه با پولشويي</a:t>
            </a:r>
          </a:p>
          <a:p>
            <a:pPr algn="justLow" rtl="1">
              <a:tabLst>
                <a:tab pos="7083425" algn="l"/>
              </a:tabLst>
            </a:pP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4- ايجاد و مديريت و کنترل سامانه‌هاي تبادل اطلاعات و مديريت تراکنش‌هاي بانکي  </a:t>
            </a:r>
          </a:p>
          <a:p>
            <a:pPr algn="justLow" rtl="1">
              <a:tabLst>
                <a:tab pos="7083425" algn="l"/>
              </a:tabLst>
            </a:pP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5- نظارت برحل و فصل </a:t>
            </a:r>
            <a:r>
              <a:rPr lang="fa-IR" sz="7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a:t>
            </a:r>
            <a:r>
              <a:rPr lang="en-US" sz="7200" b="1" dirty="0" err="1">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Resolotion</a:t>
            </a:r>
            <a:r>
              <a:rPr lang="fa-IR" sz="7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 </a:t>
            </a: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و  امور تصفيه مؤسسه اعتباري</a:t>
            </a:r>
          </a:p>
          <a:p>
            <a:pPr algn="r" rtl="1"/>
            <a:endParaRPr lang="fa-IR"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lvl="0" algn="justLow" rtl="1">
              <a:tabLst>
                <a:tab pos="7083425" algn="l"/>
              </a:tabLst>
            </a:pPr>
            <a:r>
              <a:rPr lang="fa-IR" sz="11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6 - تعيين مقررات افتتاح حساب جاري و پس‌انداز و ساير حسابها.</a:t>
            </a: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p:txBody>
      </p:sp>
    </p:spTree>
    <p:extLst>
      <p:ext uri="{BB962C8B-B14F-4D97-AF65-F5344CB8AC3E}">
        <p14:creationId xmlns:p14="http://schemas.microsoft.com/office/powerpoint/2010/main" val="25815132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1045840" y="1124744"/>
            <a:ext cx="7774632" cy="5472608"/>
          </a:xfrm>
        </p:spPr>
        <p:style>
          <a:lnRef idx="1">
            <a:schemeClr val="accent5"/>
          </a:lnRef>
          <a:fillRef idx="2">
            <a:schemeClr val="accent5"/>
          </a:fillRef>
          <a:effectRef idx="1">
            <a:schemeClr val="accent5"/>
          </a:effectRef>
          <a:fontRef idx="minor">
            <a:schemeClr val="dk1"/>
          </a:fontRef>
        </p:style>
        <p:txBody>
          <a:bodyPr>
            <a:normAutofit fontScale="25000" lnSpcReduction="20000"/>
            <a:scene3d>
              <a:camera prst="orthographicFront"/>
              <a:lightRig rig="threePt" dir="t"/>
            </a:scene3d>
            <a:sp3d extrusionH="57150">
              <a:bevelT w="38100" h="38100" prst="convex"/>
            </a:sp3d>
          </a:bodyPr>
          <a:lstStyle/>
          <a:p>
            <a:pPr algn="r" rtl="1"/>
            <a:r>
              <a:rPr lang="fa-IR" sz="112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ابزارهاي نظارتي مندرج در قوانين تخصصي</a:t>
            </a:r>
          </a:p>
          <a:p>
            <a:pPr algn="r" rtl="1"/>
            <a:endParaRPr lang="fa-IR" sz="60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8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algn="r" rtl="1"/>
            <a:endParaRPr lang="fa-IR" sz="48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algn="justLow" rtl="1">
              <a:tabLst>
                <a:tab pos="7083425" algn="l"/>
              </a:tabLst>
            </a:pPr>
            <a:r>
              <a:rPr lang="fa-IR" sz="11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7ـ رسيدگي به عمليات و حساب‌ها و اسناد و مدارک بانک‌ها و اخذ هر گونه اطلاعات وآمار از بانکها با توجه به لزوم حفظ اسرار حرفه‌اي.</a:t>
            </a:r>
          </a:p>
          <a:p>
            <a:pPr algn="justLow" rtl="1">
              <a:tabLst>
                <a:tab pos="7083425" algn="l"/>
              </a:tabLst>
            </a:pPr>
            <a:r>
              <a:rPr lang="fa-IR" sz="11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8 - محدود کردن بانک‌ها به انجام يک يا چند نوع از فعاليت‌هاي مربوط به طور موقت يا دائم</a:t>
            </a:r>
            <a:r>
              <a:rPr lang="fa-IR" sz="96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a:t>
            </a:r>
          </a:p>
          <a:p>
            <a:pPr lvl="0" algn="justLow" rtl="1">
              <a:tabLst>
                <a:tab pos="7083425" algn="l"/>
              </a:tabLst>
            </a:pPr>
            <a:r>
              <a:rPr lang="fa-IR" sz="11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9 - تعيين ميزان حداقل و حداکثر بهره و کارمزد دريافتي و پرداختي بانک‌ها.</a:t>
            </a:r>
          </a:p>
          <a:p>
            <a:pPr lvl="0" algn="justLow" rtl="1">
              <a:tabLst>
                <a:tab pos="7083425" algn="l"/>
              </a:tabLst>
            </a:pPr>
            <a:r>
              <a:rPr lang="fa-IR" sz="11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10- تهيه، تصويب و ابلاغ مقررات مربوط به کفايت سرمايه، حاکميت شرکتي، کنترل داخلي و ساير ضوابط احتياطي</a:t>
            </a:r>
          </a:p>
          <a:p>
            <a:pPr lvl="0" algn="justLow" rtl="1">
              <a:tabLst>
                <a:tab pos="7083425" algn="l"/>
              </a:tabLst>
            </a:pPr>
            <a:endParaRPr lang="fa-IR" sz="11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lvl="0" algn="justLow" rtl="1">
              <a:tabLst>
                <a:tab pos="7083425" algn="l"/>
              </a:tabLst>
            </a:pPr>
            <a:endParaRPr lang="fa-IR" sz="96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algn="justLow" rtl="1">
              <a:tabLst>
                <a:tab pos="7083425" algn="l"/>
              </a:tabLst>
            </a:pPr>
            <a:endParaRPr lang="fa-IR" sz="70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p:txBody>
      </p:sp>
    </p:spTree>
    <p:extLst>
      <p:ext uri="{BB962C8B-B14F-4D97-AF65-F5344CB8AC3E}">
        <p14:creationId xmlns:p14="http://schemas.microsoft.com/office/powerpoint/2010/main" val="24651387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1045840" y="1268760"/>
            <a:ext cx="7774632" cy="5328592"/>
          </a:xfrm>
        </p:spPr>
        <p:style>
          <a:lnRef idx="1">
            <a:schemeClr val="accent5"/>
          </a:lnRef>
          <a:fillRef idx="2">
            <a:schemeClr val="accent5"/>
          </a:fillRef>
          <a:effectRef idx="1">
            <a:schemeClr val="accent5"/>
          </a:effectRef>
          <a:fontRef idx="minor">
            <a:schemeClr val="dk1"/>
          </a:fontRef>
        </p:style>
        <p:txBody>
          <a:bodyPr>
            <a:normAutofit fontScale="25000" lnSpcReduction="20000"/>
            <a:scene3d>
              <a:camera prst="orthographicFront"/>
              <a:lightRig rig="threePt" dir="t"/>
            </a:scene3d>
            <a:sp3d extrusionH="57150">
              <a:bevelT w="38100" h="38100" prst="convex"/>
            </a:sp3d>
          </a:bodyPr>
          <a:lstStyle/>
          <a:p>
            <a:pPr algn="r" rtl="1"/>
            <a:r>
              <a:rPr lang="fa-IR" sz="112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ابزارهاي نظارتي مندرج در قوانين تخصصي</a:t>
            </a:r>
          </a:p>
          <a:p>
            <a:pPr algn="r" rtl="1"/>
            <a:endParaRPr lang="fa-IR" sz="60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8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algn="r" rtl="1"/>
            <a:endParaRPr lang="fa-IR" sz="44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algn="r" rtl="1"/>
            <a:endParaRPr lang="fa-IR" sz="44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algn="r" rtl="1"/>
            <a:endParaRPr lang="fa-IR" sz="44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algn="justLow" rtl="1">
              <a:tabLst>
                <a:tab pos="7083425" algn="l"/>
              </a:tabLst>
            </a:pP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11- تعيين نوع و ميزان جوائز و هرگونه امتياز ديگري که براي جلب سپرده‌هاي جاري يا پس‌انداز از طرف بانک‌ها عرضه مي‌گردد و تعيين ضوابط‌ براي تبليغات بانکها درا ين موارد.</a:t>
            </a:r>
          </a:p>
          <a:p>
            <a:pPr lvl="0" algn="justLow" rtl="1">
              <a:tabLst>
                <a:tab pos="7083425" algn="l"/>
              </a:tabLst>
            </a:pPr>
            <a:r>
              <a:rPr lang="fa-IR" sz="96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12</a:t>
            </a: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 - تعيين حداکثر نسبي تعهدات ناشي از افتتاح اعتبار اسنادي - ظهرنويسي يا ضمانت‌نامه‌هاي صادره از طرف بانک‌ها و نوع و ميزان وثيقه اين‌قبيل تعهدات</a:t>
            </a:r>
          </a:p>
          <a:p>
            <a:pPr lvl="0" algn="justLow" rtl="1">
              <a:tabLst>
                <a:tab pos="7083425" algn="l"/>
              </a:tabLst>
            </a:pP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13- رسيدگي به اختلافات اعضاي سامانه‌هاي پرداخت (</a:t>
            </a:r>
            <a:r>
              <a:rPr lang="fa-IR" sz="7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شتاب يا ساتنا چکاوک و ...</a:t>
            </a:r>
            <a:r>
              <a:rPr lang="fa-IR" sz="112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 بر اساس مقررات يا موافقت‌نامه‌هاي عضويت، نهاد داوري يا تشکيل کميسيون‌هاي مربوط</a:t>
            </a:r>
          </a:p>
          <a:p>
            <a:pPr algn="justLow" rtl="1">
              <a:tabLst>
                <a:tab pos="7083425" algn="l"/>
              </a:tabLst>
            </a:pPr>
            <a:endParaRPr lang="fa-IR" sz="7000" b="1" dirty="0">
              <a:ln w="0"/>
              <a:solidFill>
                <a:schemeClr val="tx1"/>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p:txBody>
      </p:sp>
    </p:spTree>
    <p:extLst>
      <p:ext uri="{BB962C8B-B14F-4D97-AF65-F5344CB8AC3E}">
        <p14:creationId xmlns:p14="http://schemas.microsoft.com/office/powerpoint/2010/main" val="1932764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1045840" y="1196752"/>
            <a:ext cx="7774632" cy="5400600"/>
          </a:xfrm>
        </p:spPr>
        <p:style>
          <a:lnRef idx="1">
            <a:schemeClr val="accent5"/>
          </a:lnRef>
          <a:fillRef idx="2">
            <a:schemeClr val="accent5"/>
          </a:fillRef>
          <a:effectRef idx="1">
            <a:schemeClr val="accent5"/>
          </a:effectRef>
          <a:fontRef idx="minor">
            <a:schemeClr val="dk1"/>
          </a:fontRef>
        </p:style>
        <p:txBody>
          <a:bodyPr>
            <a:normAutofit lnSpcReduction="10000"/>
            <a:scene3d>
              <a:camera prst="orthographicFront"/>
              <a:lightRig rig="threePt" dir="t"/>
            </a:scene3d>
            <a:sp3d extrusionH="57150">
              <a:bevelT w="38100" h="38100" prst="convex"/>
            </a:sp3d>
          </a:bodyPr>
          <a:lstStyle/>
          <a:p>
            <a:pPr lvl="0" algn="r" rtl="1">
              <a:lnSpc>
                <a:spcPct val="80000"/>
              </a:lnSpc>
              <a:tabLst>
                <a:tab pos="7083425" algn="l"/>
              </a:tabLst>
            </a:pPr>
            <a:r>
              <a:rPr lang="fa-IR" sz="28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اختيارات بانک مرکزي از باب مديريت امور پولي و اعتباري</a:t>
            </a:r>
          </a:p>
          <a:p>
            <a:pPr lvl="0" algn="justLow" rtl="1">
              <a:tabLst>
                <a:tab pos="7083425" algn="l"/>
              </a:tabLst>
            </a:pPr>
            <a:endPar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lvl="0" algn="justLow" rtl="1">
              <a:tabLst>
                <a:tab pos="7083425" algn="l"/>
              </a:tabLst>
            </a:pPr>
            <a:r>
              <a:rPr lang="fa-IR" sz="28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1</a:t>
            </a:r>
            <a:r>
              <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 تعيين نحوه مصرف وجوه سپرده‌هاي پس‌انداز و سپرده‌هاي مشابه نزد بانک‌ها.</a:t>
            </a:r>
          </a:p>
          <a:p>
            <a:pPr lvl="0" algn="justLow" rtl="1">
              <a:tabLst>
                <a:tab pos="7083425" algn="l"/>
              </a:tabLst>
            </a:pPr>
            <a:r>
              <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2 - تعيين حداکثر مجموع وام‌ها و اعتبارات بانکها به طور کلي يا در هر يک از رشته‌هاي مختلف.</a:t>
            </a:r>
          </a:p>
          <a:p>
            <a:pPr lvl="0" algn="justLow" rtl="1">
              <a:tabLst>
                <a:tab pos="7083425" algn="l"/>
              </a:tabLst>
            </a:pPr>
            <a:r>
              <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3 - تعيين شرايط کلي اخذ وام بانک‌ها از اشخاص و صدور گواهي سپرده</a:t>
            </a:r>
          </a:p>
          <a:p>
            <a:pPr lvl="0" algn="justLow" rtl="1">
              <a:tabLst>
                <a:tab pos="7083425" algn="l"/>
              </a:tabLst>
            </a:pPr>
            <a:r>
              <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4 - تعيين شرايط معاملات اقساطي که اعتبار آن از طرف بانک‌ها تأمين مي‌شود.</a:t>
            </a:r>
          </a:p>
          <a:p>
            <a:pPr lvl="0" algn="justLow" rtl="1">
              <a:tabLst>
                <a:tab pos="7083425" algn="l"/>
              </a:tabLst>
            </a:pPr>
            <a:r>
              <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5 - تعيين نرخ رسمي تنزيل مجدد و بهره وامها که ممکن است بر حسب نوع وام و اوراق واسناد نرخهاي مختلف تعيين شود.</a:t>
            </a:r>
          </a:p>
          <a:p>
            <a:pPr lvl="0" algn="justLow" rtl="1">
              <a:tabLst>
                <a:tab pos="7083425" algn="l"/>
              </a:tabLst>
            </a:pPr>
            <a:r>
              <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6 - تعيين نسبت مجموع سرمايه پرداخت شده و اندوخته بانکها به انواع داراييها</a:t>
            </a:r>
          </a:p>
          <a:p>
            <a:pPr lvl="0" algn="justLow" rtl="1"/>
            <a:endParaRPr lang="fa-IR" sz="12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lvl="0" algn="justLow" rtl="1">
              <a:tabLst>
                <a:tab pos="7083425" algn="l"/>
              </a:tabLst>
            </a:pPr>
            <a:endParaRPr lang="fa-IR" sz="2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lvl="0" algn="justLow" rtl="1">
              <a:tabLst>
                <a:tab pos="7083425" algn="l"/>
              </a:tabLst>
            </a:pPr>
            <a:endParaRPr lang="fa-IR" sz="2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lvl="0" algn="justLow" rtl="1">
              <a:tabLst>
                <a:tab pos="7083425" algn="l"/>
              </a:tabLst>
            </a:pPr>
            <a:endPar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22072840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1045840" y="1196752"/>
            <a:ext cx="7774632" cy="5400600"/>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lvl="0" algn="r" rtl="1">
              <a:lnSpc>
                <a:spcPct val="80000"/>
              </a:lnSpc>
              <a:tabLst>
                <a:tab pos="7083425" algn="l"/>
              </a:tabLst>
            </a:pPr>
            <a:r>
              <a:rPr lang="fa-IR" sz="28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اختيارات بانک مرکزي از باب مديريت امور پولي و اعتباري</a:t>
            </a:r>
          </a:p>
          <a:p>
            <a:pPr lvl="0" algn="justLow" rtl="1">
              <a:tabLst>
                <a:tab pos="7083425" algn="l"/>
              </a:tabLst>
            </a:pPr>
            <a:endPar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lvl="0" algn="justLow" rtl="1"/>
            <a:endParaRPr lang="fa-IR" sz="12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lvl="0" algn="justLow" rtl="1"/>
            <a:endParaRPr lang="fa-IR" sz="1200" b="1" dirty="0">
              <a:ln w="0"/>
              <a:solidFill>
                <a:srgbClr val="002060"/>
              </a:solidFill>
              <a:effectLst>
                <a:outerShdw blurRad="38100" dist="38100" dir="2700000" algn="tl">
                  <a:srgbClr val="000000">
                    <a:alpha val="43137"/>
                  </a:srgbClr>
                </a:outerShdw>
              </a:effectLst>
              <a:cs typeface="B Titr" panose="00000700000000000000" pitchFamily="2" charset="-78"/>
            </a:endParaRPr>
          </a:p>
          <a:p>
            <a:pPr lvl="0" algn="justLow" rtl="1">
              <a:tabLst>
                <a:tab pos="7083425" algn="l"/>
              </a:tabLst>
            </a:pPr>
            <a:r>
              <a:rPr lang="fa-IR" sz="28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7 - تعيين نسبت دارايي‌هاي آني بانک‌ها به کليه دارايي‌ها يا به انواع بدهي‌ها آنها بر حسب نوع فعاليت بانک‌ها يا ساير ضوابط به تشخيص بانک‌مرکزي ايران.</a:t>
            </a:r>
          </a:p>
          <a:p>
            <a:pPr lvl="0" algn="justLow" rtl="1">
              <a:tabLst>
                <a:tab pos="7083425" algn="l"/>
              </a:tabLst>
            </a:pPr>
            <a:r>
              <a:rPr lang="fa-IR" sz="28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8 - تعيين نسبت و نرخ بهره سپرده قانوني بانکها نزد بانک مرکزي ايران که ممکن است بر حسب ترکيب و نوع فعاليت بانکها نسبت‌هاي متفاوتي‌براي آن تعيين گردد.</a:t>
            </a:r>
          </a:p>
          <a:p>
            <a:pPr lvl="0" algn="justLow" rtl="1">
              <a:tabLst>
                <a:tab pos="7083425" algn="l"/>
              </a:tabLst>
            </a:pPr>
            <a:r>
              <a:rPr lang="fa-IR" sz="28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10- راهبري سامانه‌هاي تبادل و تسويه وجوه (ساتنا، پايا، شتاب، صياد، چکاوک ...)</a:t>
            </a:r>
          </a:p>
          <a:p>
            <a:pPr lvl="0" algn="justLow" rtl="1">
              <a:tabLst>
                <a:tab pos="7083425" algn="l"/>
              </a:tabLst>
            </a:pPr>
            <a:endParaRPr lang="fa-IR" sz="2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a:p>
            <a:pPr lvl="0" algn="justLow" rtl="1">
              <a:tabLst>
                <a:tab pos="7083425" algn="l"/>
              </a:tabLst>
            </a:pPr>
            <a:endParaRPr lang="fa-IR" sz="24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endParaRPr>
          </a:p>
        </p:txBody>
      </p:sp>
    </p:spTree>
    <p:extLst>
      <p:ext uri="{BB962C8B-B14F-4D97-AF65-F5344CB8AC3E}">
        <p14:creationId xmlns:p14="http://schemas.microsoft.com/office/powerpoint/2010/main" val="13205582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630616" cy="864096"/>
          </a:xfrm>
          <a:blipFill>
            <a:blip r:embed="rId3"/>
            <a:tile tx="0" ty="0" sx="100000" sy="100000" flip="none" algn="tl"/>
          </a:blipFill>
        </p:spPr>
        <p:txBody>
          <a:bodyPr>
            <a:normAutofit/>
          </a:bodyPr>
          <a:lstStyle/>
          <a:p>
            <a:pPr>
              <a:lnSpc>
                <a:spcPct val="150000"/>
              </a:lnSpc>
            </a:pPr>
            <a:r>
              <a:rPr lang="fa-IR" sz="2400" kern="0" dirty="0">
                <a:solidFill>
                  <a:prstClr val="black"/>
                </a:solidFill>
                <a:effectLst>
                  <a:glow rad="101600">
                    <a:srgbClr val="FFC000">
                      <a:alpha val="60000"/>
                    </a:srgbClr>
                  </a:glow>
                  <a:outerShdw blurRad="38100" dist="38100" dir="2700000" algn="tl">
                    <a:srgbClr val="000000">
                      <a:alpha val="43137"/>
                    </a:srgbClr>
                  </a:outerShdw>
                </a:effectLst>
                <a:latin typeface="Times New Roman" panose="02020603050405020304" pitchFamily="18" charset="0"/>
                <a:ea typeface="MS Mincho"/>
                <a:cs typeface="B Titr" panose="00000700000000000000" pitchFamily="2" charset="-78"/>
              </a:rPr>
              <a:t>بررسي و تحليل رابطه حقوقي بانک مرکزي با مؤسسات اعتباري</a:t>
            </a:r>
            <a:endPar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endParaRPr>
          </a:p>
        </p:txBody>
      </p:sp>
      <p:sp>
        <p:nvSpPr>
          <p:cNvPr id="3" name="Content Placeholder 2"/>
          <p:cNvSpPr>
            <a:spLocks noGrp="1"/>
          </p:cNvSpPr>
          <p:nvPr>
            <p:ph type="subTitle" idx="1"/>
          </p:nvPr>
        </p:nvSpPr>
        <p:spPr>
          <a:xfrm>
            <a:off x="1045840" y="1268760"/>
            <a:ext cx="7774632" cy="5328592"/>
          </a:xfrm>
        </p:spPr>
        <p:style>
          <a:lnRef idx="1">
            <a:schemeClr val="accent5"/>
          </a:lnRef>
          <a:fillRef idx="2">
            <a:schemeClr val="accent5"/>
          </a:fillRef>
          <a:effectRef idx="1">
            <a:schemeClr val="accent5"/>
          </a:effectRef>
          <a:fontRef idx="minor">
            <a:schemeClr val="dk1"/>
          </a:fontRef>
        </p:style>
        <p:txBody>
          <a:bodyPr>
            <a:normAutofit fontScale="25000" lnSpcReduction="20000"/>
            <a:scene3d>
              <a:camera prst="orthographicFront"/>
              <a:lightRig rig="threePt" dir="t"/>
            </a:scene3d>
            <a:sp3d extrusionH="57150">
              <a:bevelT w="38100" h="38100" prst="convex"/>
            </a:sp3d>
          </a:bodyPr>
          <a:lstStyle/>
          <a:p>
            <a:pPr algn="r" rtl="1"/>
            <a:r>
              <a:rPr lang="fa-IR" sz="9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ضمانت اجرا و اعمال مجازات‌ها</a:t>
            </a:r>
          </a:p>
          <a:p>
            <a:pPr algn="r" rtl="1"/>
            <a:endParaRPr lang="fa-IR" sz="72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7200" dirty="0">
                <a:ln w="0"/>
                <a:solidFill>
                  <a:srgbClr val="002060"/>
                </a:solidFill>
                <a:effectLst>
                  <a:outerShdw blurRad="38100" dist="25400" dir="5400000" algn="ctr" rotWithShape="0">
                    <a:srgbClr val="6E747A">
                      <a:alpha val="43000"/>
                    </a:srgbClr>
                  </a:outerShdw>
                </a:effectLst>
                <a:cs typeface="B Titr" panose="00000700000000000000" pitchFamily="2" charset="-78"/>
              </a:rPr>
              <a:t>حسب مورد در مورد جرايم يا تخلفات :</a:t>
            </a:r>
          </a:p>
          <a:p>
            <a:pPr algn="r" rtl="1"/>
            <a:endParaRPr lang="fa-IR" sz="45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45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45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3600" dirty="0">
              <a:ln w="0"/>
              <a:solidFill>
                <a:srgbClr val="002060"/>
              </a:solidFill>
              <a:effectLst>
                <a:outerShdw blurRad="38100" dist="25400" dir="5400000" algn="ctr" rotWithShape="0">
                  <a:srgbClr val="6E747A">
                    <a:alpha val="43000"/>
                  </a:srgbClr>
                </a:outerShdw>
              </a:effectLst>
              <a:latin typeface="mitra" panose="00000500000000000000" pitchFamily="2" charset="-78"/>
              <a:cs typeface="B Titr" panose="00000700000000000000" pitchFamily="2" charset="-78"/>
            </a:endParaRPr>
          </a:p>
          <a:p>
            <a:pPr lvl="0" algn="r" rtl="1"/>
            <a: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۱ـ ارجاع موضوع به هيأت انتظامي</a:t>
            </a:r>
          </a:p>
          <a:p>
            <a:pPr algn="r" rtl="1"/>
            <a: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2- اعمال محدوديت، ممنوعيت توزيع سود و اندوخته‌ها بين سهامداران مؤثر، سلب حق رأي از آنها به‌طور موقت و سلب حق تقدم خريد از سهامداران مؤثر</a:t>
            </a:r>
            <a:b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br>
            <a:b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br>
            <a: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3ـ تعليق موقت مجوز بخشي از فعاليت براي مدت معين و يا لغو مجوز فعاليت</a:t>
            </a:r>
            <a:b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br>
            <a:b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br>
            <a: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4ـ اعمال محدوديت يا ممنوعيت پرداخت پاداش و مزاياي مديران</a:t>
            </a:r>
            <a:b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br>
            <a:b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br>
            <a: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5ـ سلب صلاحيت حرفه‌اي مديران عامل و اعضاي هيأت مديره</a:t>
            </a:r>
          </a:p>
          <a:p>
            <a:pPr lvl="0" algn="justLow" rtl="1">
              <a:tabLst>
                <a:tab pos="7083425" algn="l"/>
              </a:tabLst>
            </a:pPr>
            <a: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6- محدود کردن بانک‌ها به انجام يک يا چند نوع از فعاليت‌هاي مربوط به طور موقت يا دائم</a:t>
            </a:r>
            <a:r>
              <a:rPr lang="fa-IR" sz="7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a:t>
            </a:r>
          </a:p>
          <a:p>
            <a:pPr lvl="0" algn="justLow" rtl="1">
              <a:tabLst>
                <a:tab pos="7083425" algn="l"/>
              </a:tabLst>
            </a:pPr>
            <a:r>
              <a:rPr lang="fa-IR" sz="72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7- </a:t>
            </a:r>
            <a:r>
              <a:rPr lang="fa-IR" sz="8000" b="1" dirty="0">
                <a:ln w="0"/>
                <a:solidFill>
                  <a:prstClr val="black"/>
                </a:solidFill>
                <a:effectLst>
                  <a:glow rad="101600">
                    <a:srgbClr val="FFFF00">
                      <a:alpha val="60000"/>
                    </a:srgbClr>
                  </a:glow>
                  <a:outerShdw blurRad="38100" dist="38100" dir="2700000" algn="tl">
                    <a:srgbClr val="000000">
                      <a:alpha val="43137"/>
                    </a:srgbClr>
                  </a:outerShdw>
                </a:effectLst>
                <a:latin typeface="Vazir" panose="020B0603030804020204" pitchFamily="34" charset="-78"/>
                <a:cs typeface="Vazir" panose="020B0603030804020204" pitchFamily="34" charset="-78"/>
              </a:rPr>
              <a:t>اعمال مجازت هاي قانون مجازات اسلامي در مورد اشخاص حقوقي يا مديران آن‌ها</a:t>
            </a:r>
          </a:p>
          <a:p>
            <a:pPr algn="r" rtl="1"/>
            <a:endParaRPr lang="fa-IR" sz="2800" dirty="0">
              <a:solidFill>
                <a:srgbClr val="212529"/>
              </a:solidFill>
              <a:latin typeface="mitra" panose="00000500000000000000" pitchFamily="2" charset="-78"/>
              <a:cs typeface="mitra" panose="000005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p>
        </p:txBody>
      </p:sp>
    </p:spTree>
    <p:extLst>
      <p:ext uri="{BB962C8B-B14F-4D97-AF65-F5344CB8AC3E}">
        <p14:creationId xmlns:p14="http://schemas.microsoft.com/office/powerpoint/2010/main" val="30289047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4420" y="32058"/>
            <a:ext cx="8229600" cy="936104"/>
          </a:xfrm>
        </p:spPr>
        <p:txBody>
          <a:bodyPr>
            <a:normAutofit/>
          </a:bodyPr>
          <a:lstStyle/>
          <a:p>
            <a:r>
              <a:rPr lang="fa-IR" sz="5400" dirty="0">
                <a:solidFill>
                  <a:srgbClr val="00B0F0"/>
                </a:solidFill>
                <a:effectLst>
                  <a:glow rad="63500">
                    <a:schemeClr val="accent2">
                      <a:satMod val="175000"/>
                      <a:alpha val="40000"/>
                    </a:schemeClr>
                  </a:glow>
                  <a:outerShdw blurRad="38100" dist="38100" dir="2700000" algn="tl">
                    <a:srgbClr val="000000">
                      <a:alpha val="43137"/>
                    </a:srgbClr>
                  </a:outerShdw>
                </a:effectLst>
                <a:latin typeface="IranNastaliq" panose="02020505000000020003" pitchFamily="18" charset="0"/>
                <a:cs typeface="IranNastaliq" panose="02020505000000020003" pitchFamily="18" charset="0"/>
              </a:rPr>
              <a:t>سپاس از همراهي شما</a:t>
            </a:r>
          </a:p>
        </p:txBody>
      </p:sp>
      <p:sp>
        <p:nvSpPr>
          <p:cNvPr id="3" name="Content Placeholder 2"/>
          <p:cNvSpPr>
            <a:spLocks noGrp="1"/>
          </p:cNvSpPr>
          <p:nvPr>
            <p:ph idx="1"/>
          </p:nvPr>
        </p:nvSpPr>
        <p:spPr>
          <a:xfrm>
            <a:off x="1331640" y="1268760"/>
            <a:ext cx="7355160" cy="4857403"/>
          </a:xfrm>
          <a:blipFill>
            <a:blip r:embed="rId3"/>
            <a:tile tx="0" ty="0" sx="100000" sy="100000" flip="none" algn="tl"/>
          </a:blipFill>
        </p:spPr>
        <p:txBody>
          <a:bodyPr>
            <a:normAutofit/>
            <a:scene3d>
              <a:camera prst="orthographicFront"/>
              <a:lightRig rig="threePt" dir="t"/>
            </a:scene3d>
            <a:sp3d extrusionH="57150">
              <a:bevelT h="25400" prst="softRound"/>
            </a:sp3d>
          </a:bodyPr>
          <a:lstStyle/>
          <a:p>
            <a:pPr algn="ctr" rtl="1"/>
            <a:r>
              <a:rPr lang="fa-IR" sz="8000" dirty="0">
                <a:effectLst>
                  <a:glow rad="101600">
                    <a:srgbClr val="FFFF00">
                      <a:alpha val="60000"/>
                    </a:srgbClr>
                  </a:glow>
                </a:effectLst>
                <a:cs typeface="B Esfehan" panose="00000700000000000000" pitchFamily="2" charset="-78"/>
              </a:rPr>
              <a:t> </a:t>
            </a:r>
          </a:p>
          <a:p>
            <a:pPr algn="ctr" rtl="1"/>
            <a:r>
              <a:rPr lang="fa-IR" sz="8000" dirty="0">
                <a:solidFill>
                  <a:srgbClr val="00B0F0"/>
                </a:solidFill>
                <a:effectLst>
                  <a:glow rad="101600">
                    <a:srgbClr val="FFFF00">
                      <a:alpha val="60000"/>
                    </a:srgbClr>
                  </a:glow>
                </a:effectLst>
                <a:cs typeface="B Esfehan" panose="00000700000000000000" pitchFamily="2" charset="-78"/>
              </a:rPr>
              <a:t>و من‌الله‌التوفيق</a:t>
            </a:r>
          </a:p>
        </p:txBody>
      </p:sp>
    </p:spTree>
    <p:extLst>
      <p:ext uri="{BB962C8B-B14F-4D97-AF65-F5344CB8AC3E}">
        <p14:creationId xmlns:p14="http://schemas.microsoft.com/office/powerpoint/2010/main" val="269483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16632"/>
            <a:ext cx="7700392" cy="792088"/>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rPr>
              <a:t>تعريف و تبيين مفهوم مسؤليت، مصاديق و مفاهيم مشابه </a:t>
            </a:r>
          </a:p>
        </p:txBody>
      </p:sp>
      <p:sp>
        <p:nvSpPr>
          <p:cNvPr id="5" name="Subtitle 4"/>
          <p:cNvSpPr>
            <a:spLocks noGrp="1"/>
          </p:cNvSpPr>
          <p:nvPr>
            <p:ph type="subTitle" idx="1"/>
          </p:nvPr>
        </p:nvSpPr>
        <p:spPr>
          <a:xfrm>
            <a:off x="1115616" y="1124744"/>
            <a:ext cx="7700392" cy="5400600"/>
          </a:xfrm>
        </p:spPr>
        <p:txBody>
          <a:bodyPr>
            <a:normAutofit/>
          </a:bodyPr>
          <a:lstStyle/>
          <a:p>
            <a:pPr algn="r" rtl="1"/>
            <a:r>
              <a:rPr lang="fa-IR" sz="2800" dirty="0">
                <a:solidFill>
                  <a:srgbClr val="002060"/>
                </a:solidFill>
                <a:latin typeface="BNazanin"/>
                <a:cs typeface="B Titr" panose="00000700000000000000" pitchFamily="2" charset="-78"/>
              </a:rPr>
              <a:t>مسؤليت (</a:t>
            </a:r>
            <a:r>
              <a:rPr lang="fa-IR" sz="2000" dirty="0">
                <a:solidFill>
                  <a:srgbClr val="002060"/>
                </a:solidFill>
                <a:latin typeface="BNazanin"/>
                <a:cs typeface="B Titr" panose="00000700000000000000" pitchFamily="2" charset="-78"/>
              </a:rPr>
              <a:t>مدني/جزايي</a:t>
            </a:r>
            <a:r>
              <a:rPr lang="fa-IR" sz="2800" dirty="0">
                <a:solidFill>
                  <a:srgbClr val="002060"/>
                </a:solidFill>
                <a:latin typeface="BNazanin"/>
                <a:cs typeface="B Titr" panose="00000700000000000000" pitchFamily="2" charset="-78"/>
              </a:rPr>
              <a:t>) و جبران خسارات:</a:t>
            </a:r>
          </a:p>
          <a:p>
            <a:pPr algn="r" rtl="1"/>
            <a:endParaRPr lang="fa-IR" sz="2800" dirty="0">
              <a:latin typeface="BNazanin"/>
            </a:endParaRPr>
          </a:p>
        </p:txBody>
      </p:sp>
      <p:graphicFrame>
        <p:nvGraphicFramePr>
          <p:cNvPr id="6" name="Diagram 5"/>
          <p:cNvGraphicFramePr/>
          <p:nvPr>
            <p:extLst>
              <p:ext uri="{D42A27DB-BD31-4B8C-83A1-F6EECF244321}">
                <p14:modId xmlns:p14="http://schemas.microsoft.com/office/powerpoint/2010/main" val="1730155977"/>
              </p:ext>
            </p:extLst>
          </p:nvPr>
        </p:nvGraphicFramePr>
        <p:xfrm>
          <a:off x="1619672" y="2132856"/>
          <a:ext cx="6984776" cy="3672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575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114500" y="1052736"/>
            <a:ext cx="7777980" cy="5400600"/>
          </a:xfrm>
        </p:spPr>
        <p:txBody>
          <a:bodyPr>
            <a:normAutofit/>
          </a:bodyPr>
          <a:lstStyle/>
          <a:p>
            <a:pPr algn="just" rtl="1">
              <a:lnSpc>
                <a:spcPct val="200000"/>
              </a:lnSpc>
            </a:pPr>
            <a:r>
              <a:rPr lang="fa-IR" sz="2800" b="1" dirty="0">
                <a:ln/>
                <a:solidFill>
                  <a:srgbClr val="002060"/>
                </a:solidFill>
                <a:effectLst>
                  <a:outerShdw blurRad="38100" dist="19050" dir="2700000" algn="tl" rotWithShape="0">
                    <a:schemeClr val="dk1">
                      <a:lumMod val="50000"/>
                      <a:alpha val="40000"/>
                    </a:schemeClr>
                  </a:outerShdw>
                </a:effectLst>
                <a:latin typeface="Shabnam"/>
                <a:cs typeface="B Titr" panose="00000700000000000000" pitchFamily="2" charset="-78"/>
              </a:rPr>
              <a:t>مسئوليت مدني</a:t>
            </a:r>
            <a:r>
              <a:rPr lang="fa-IR" sz="2400" dirty="0">
                <a:solidFill>
                  <a:srgbClr val="002060"/>
                </a:solidFill>
                <a:cs typeface="B Titr" panose="00000700000000000000" pitchFamily="2" charset="-78"/>
              </a:rPr>
              <a:t>: </a:t>
            </a:r>
          </a:p>
          <a:p>
            <a:pPr algn="justLow" rtl="1"/>
            <a:r>
              <a:rPr lang="fa-IR" sz="2600" b="1" dirty="0">
                <a:solidFill>
                  <a:srgbClr val="002060"/>
                </a:solidFill>
                <a:latin typeface="Times New Roman" panose="02020603050405020304" pitchFamily="18" charset="0"/>
                <a:ea typeface="Times New Roman" panose="02020603050405020304" pitchFamily="18" charset="0"/>
                <a:cs typeface="B Nikoo" panose="00000400000000000000" pitchFamily="2" charset="-78"/>
              </a:rPr>
              <a:t>تعهد قانوني شخص است براي رفع ضرري که به ديگري وارد کرده است، خواه اين ضرر، ناشي از تقصير خود وي باشد يا ناشي از فعاليت او                 </a:t>
            </a:r>
            <a:r>
              <a:rPr lang="fa-IR" sz="2000" dirty="0">
                <a:solidFill>
                  <a:schemeClr val="tx1"/>
                </a:solidFill>
              </a:rPr>
              <a:t>(</a:t>
            </a:r>
            <a:r>
              <a:rPr lang="fa-IR" sz="1600" dirty="0">
                <a:solidFill>
                  <a:schemeClr val="tx1"/>
                </a:solidFill>
              </a:rPr>
              <a:t>دکتر لنگرودي</a:t>
            </a:r>
            <a:r>
              <a:rPr lang="fa-IR" sz="2000" dirty="0">
                <a:solidFill>
                  <a:schemeClr val="tx1"/>
                </a:solidFill>
              </a:rPr>
              <a:t>)</a:t>
            </a:r>
          </a:p>
          <a:p>
            <a:pPr algn="just" rtl="1"/>
            <a:endParaRPr lang="fa-IR" sz="2400" dirty="0"/>
          </a:p>
          <a:p>
            <a:pPr algn="just" rtl="1"/>
            <a:endParaRPr lang="fa-IR" sz="2400" dirty="0"/>
          </a:p>
          <a:p>
            <a:pPr algn="just" rtl="1"/>
            <a:endParaRPr lang="fa-IR" sz="2400" dirty="0"/>
          </a:p>
          <a:p>
            <a:pPr algn="just" rtl="1"/>
            <a:endParaRPr lang="fa-IR" sz="2400" dirty="0"/>
          </a:p>
          <a:p>
            <a:pPr algn="justLow" rtl="1"/>
            <a:r>
              <a:rPr lang="fa-IR" sz="2800" b="1" dirty="0">
                <a:solidFill>
                  <a:srgbClr val="002060"/>
                </a:solidFill>
                <a:effectLst>
                  <a:glow rad="63500">
                    <a:schemeClr val="accent2">
                      <a:satMod val="175000"/>
                      <a:alpha val="40000"/>
                    </a:schemeClr>
                  </a:glow>
                </a:effectLst>
                <a:latin typeface="Times New Roman" panose="02020603050405020304" pitchFamily="18" charset="0"/>
                <a:ea typeface="Times New Roman" panose="02020603050405020304" pitchFamily="18" charset="0"/>
                <a:cs typeface="B Nikoo" panose="00000400000000000000" pitchFamily="2" charset="-78"/>
              </a:rPr>
              <a:t>سهل‌انگاري مشتري، خطاي کارمند، جعل، نقص سيستم و نرم‌افزارهاي بانکي و بين‌بانکي، تخلف و تلاش براي برداشت از مال غير توسط ثالث و ساير جرايم يا تخلفات و... </a:t>
            </a:r>
          </a:p>
          <a:p>
            <a:pPr algn="just" rtl="1"/>
            <a:endPar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endPar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p:txBody>
      </p:sp>
      <p:sp>
        <p:nvSpPr>
          <p:cNvPr id="4"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dirty="0">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rPr>
              <a:t>تعريف و تبيين مفهوم مسؤليت، مصاديق و مفاهيم مشابه </a:t>
            </a:r>
          </a:p>
        </p:txBody>
      </p:sp>
      <p:sp>
        <p:nvSpPr>
          <p:cNvPr id="2" name="Down Arrow Callout 1"/>
          <p:cNvSpPr/>
          <p:nvPr/>
        </p:nvSpPr>
        <p:spPr>
          <a:xfrm>
            <a:off x="1225302" y="3573016"/>
            <a:ext cx="7556376" cy="1130424"/>
          </a:xfrm>
          <a:prstGeom prst="downArrowCallout">
            <a:avLst/>
          </a:prstGeom>
        </p:spPr>
        <p:style>
          <a:lnRef idx="0">
            <a:schemeClr val="accent1"/>
          </a:lnRef>
          <a:fillRef idx="3">
            <a:schemeClr val="accent1"/>
          </a:fillRef>
          <a:effectRef idx="3">
            <a:schemeClr val="accent1"/>
          </a:effectRef>
          <a:fontRef idx="minor">
            <a:schemeClr val="lt1"/>
          </a:fontRef>
        </p:style>
        <p:txBody>
          <a:bodyPr rtlCol="1" anchor="ctr"/>
          <a:lstStyle/>
          <a:p>
            <a:pPr lvl="0" algn="justLow" rtl="1">
              <a:spcBef>
                <a:spcPct val="20000"/>
              </a:spcBef>
            </a:pPr>
            <a:r>
              <a:rPr lang="fa-IR" sz="2000" b="1" dirty="0">
                <a:ln/>
                <a:solidFill>
                  <a:srgbClr val="FFFF00"/>
                </a:solidFill>
                <a:effectLst>
                  <a:outerShdw blurRad="38100" dist="19050" dir="2700000" algn="tl" rotWithShape="0">
                    <a:prstClr val="black">
                      <a:lumMod val="50000"/>
                      <a:alpha val="40000"/>
                    </a:prstClr>
                  </a:outerShdw>
                </a:effectLst>
                <a:latin typeface="Shabnam"/>
                <a:cs typeface="B Titr" panose="00000700000000000000" pitchFamily="2" charset="-78"/>
              </a:rPr>
              <a:t>عوامل ايجاد مسؤليت و خسارات در روابط بانکي معمولاً مبتني بر چند عامل است:</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185392" y="1196752"/>
            <a:ext cx="7630616" cy="5400600"/>
          </a:xfrm>
        </p:spPr>
        <p:txBody>
          <a:bodyPr>
            <a:normAutofit/>
          </a:bodyPr>
          <a:lstStyle/>
          <a:p>
            <a:pPr algn="just" rtl="1"/>
            <a:endParaRPr lang="fa-IR" sz="2800" b="1" u="sng" dirty="0">
              <a:ln/>
              <a:solidFill>
                <a:schemeClr val="tx2">
                  <a:lumMod val="75000"/>
                </a:schemeClr>
              </a:solidFill>
              <a:effectLst>
                <a:glow rad="63500">
                  <a:schemeClr val="accent2">
                    <a:satMod val="175000"/>
                    <a:alpha val="40000"/>
                  </a:schemeClr>
                </a:glow>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sz="2800" b="1" u="sng" dirty="0">
                <a:ln/>
                <a:solidFill>
                  <a:schemeClr val="tx2">
                    <a:lumMod val="75000"/>
                  </a:schemeClr>
                </a:solidFill>
                <a:effectLst>
                  <a:glow rad="63500">
                    <a:schemeClr val="accent2">
                      <a:satMod val="175000"/>
                      <a:alpha val="40000"/>
                    </a:schemeClr>
                  </a:glow>
                  <a:outerShdw blurRad="38100" dist="19050" dir="2700000" algn="tl" rotWithShape="0">
                    <a:schemeClr val="dk1">
                      <a:lumMod val="50000"/>
                      <a:alpha val="40000"/>
                    </a:schemeClr>
                  </a:outerShdw>
                </a:effectLst>
                <a:latin typeface="Shabnam"/>
                <a:cs typeface="B Titr" panose="00000700000000000000" pitchFamily="2" charset="-78"/>
              </a:rPr>
              <a:t>بانکداري</a:t>
            </a:r>
            <a:r>
              <a:rPr lang="fa-IR" sz="2200" b="1" dirty="0">
                <a:ln/>
                <a:solidFill>
                  <a:srgbClr val="0070C0"/>
                </a:solidFill>
                <a:effectLst>
                  <a:glow rad="63500">
                    <a:schemeClr val="accent2">
                      <a:satMod val="175000"/>
                      <a:alpha val="40000"/>
                    </a:schemeClr>
                  </a:glow>
                  <a:outerShdw blurRad="38100" dist="19050" dir="2700000" algn="tl" rotWithShape="0">
                    <a:schemeClr val="dk1">
                      <a:lumMod val="50000"/>
                      <a:alpha val="40000"/>
                    </a:schemeClr>
                  </a:outerShdw>
                </a:effectLst>
                <a:latin typeface="Shabnam"/>
                <a:cs typeface="B Titr" panose="00000700000000000000" pitchFamily="2" charset="-78"/>
              </a:rPr>
              <a:t> </a:t>
            </a:r>
            <a:r>
              <a:rPr lang="fa-IR" sz="22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در نظام حقوقي جمهوري اسلامي ايران همانند و همگام با رويه بين‌المللي به واسطه‌گري وجوه بين عرضه‎کنندگان و متقاضيان وجوه و اعتبار به شکل دريافت سپرده تحت هر نام، عنوان، اعطاي وام و تسهيلات تعريف شده است. </a:t>
            </a:r>
          </a:p>
          <a:p>
            <a:pPr algn="just" rtl="1"/>
            <a:r>
              <a:rPr lang="fa-IR" sz="2500" b="1" dirty="0">
                <a:ln/>
                <a:solidFill>
                  <a:srgbClr val="0070C0"/>
                </a:solidFill>
                <a:effectLst>
                  <a:outerShdw blurRad="38100" dist="19050" dir="2700000" algn="tl" rotWithShape="0">
                    <a:schemeClr val="dk1">
                      <a:lumMod val="50000"/>
                      <a:alpha val="40000"/>
                    </a:schemeClr>
                  </a:outerShdw>
                </a:effectLst>
                <a:latin typeface="Shabnam"/>
                <a:cs typeface="B Sina" panose="00000700000000000000" pitchFamily="2" charset="-78"/>
              </a:rPr>
              <a:t>                                          تعريف بانکداري</a:t>
            </a:r>
            <a:r>
              <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a:t>
            </a:r>
          </a:p>
          <a:p>
            <a:pPr algn="justLow" rtl="1"/>
            <a:r>
              <a:rPr lang="fa-IR" sz="25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سپرده‌پذيري از عموم از يک سو و ارائه وام، اعتبار و تسهيلات از سوي ديگر</a:t>
            </a:r>
            <a:r>
              <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 </a:t>
            </a:r>
          </a:p>
          <a:p>
            <a:pPr algn="just" rtl="1"/>
            <a:endPar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sz="20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اين تعريف هم در </a:t>
            </a:r>
            <a:r>
              <a:rPr lang="fa-IR" sz="2000" b="1" dirty="0">
                <a:ln/>
                <a:solidFill>
                  <a:schemeClr val="tx1"/>
                </a:solidFill>
                <a:effectLst>
                  <a:outerShdw blurRad="38100" dist="19050" dir="2700000" algn="tl" rotWithShape="0">
                    <a:schemeClr val="dk1">
                      <a:lumMod val="50000"/>
                      <a:alpha val="40000"/>
                    </a:schemeClr>
                  </a:outerShdw>
                </a:effectLst>
                <a:latin typeface="Shabnam"/>
                <a:cs typeface="B Titr" panose="00000700000000000000" pitchFamily="2" charset="-78"/>
              </a:rPr>
              <a:t>قانون تنظيم بازار غيرمتشکل پولي </a:t>
            </a:r>
            <a:r>
              <a:rPr lang="fa-IR" sz="20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و هم در </a:t>
            </a:r>
            <a:r>
              <a:rPr lang="fa-IR" sz="2000" b="1" dirty="0">
                <a:ln/>
                <a:solidFill>
                  <a:schemeClr val="tx1"/>
                </a:solidFill>
                <a:effectLst>
                  <a:outerShdw blurRad="38100" dist="19050" dir="2700000" algn="tl" rotWithShape="0">
                    <a:schemeClr val="dk1">
                      <a:lumMod val="50000"/>
                      <a:alpha val="40000"/>
                    </a:schemeClr>
                  </a:outerShdw>
                </a:effectLst>
                <a:latin typeface="Shabnam"/>
                <a:cs typeface="B Titr" panose="00000700000000000000" pitchFamily="2" charset="-78"/>
              </a:rPr>
              <a:t>مقررات ناظر بر عمليات مجاز بانکي</a:t>
            </a:r>
            <a:r>
              <a:rPr lang="fa-IR" sz="20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 مصوب شوراي پول و اعتبار در سال ۱۳۹۱ </a:t>
            </a:r>
            <a:endParaRPr lang="en-US" sz="20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p:txBody>
      </p:sp>
      <p:sp>
        <p:nvSpPr>
          <p:cNvPr id="4"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rPr>
              <a:t>تعاريف، مفاهيم و مصاديق</a:t>
            </a:r>
            <a:endParaRPr lang="fa-IR" sz="2800" b="1" dirty="0">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endParaRPr>
          </a:p>
        </p:txBody>
      </p:sp>
    </p:spTree>
    <p:extLst>
      <p:ext uri="{BB962C8B-B14F-4D97-AF65-F5344CB8AC3E}">
        <p14:creationId xmlns:p14="http://schemas.microsoft.com/office/powerpoint/2010/main" val="1963964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185392" y="1196752"/>
            <a:ext cx="7630616" cy="5400600"/>
          </a:xfrm>
        </p:spPr>
        <p:txBody>
          <a:bodyPr>
            <a:normAutofit/>
          </a:bodyPr>
          <a:lstStyle/>
          <a:p>
            <a:pPr algn="just" rtl="1"/>
            <a:endParaRPr lang="fa-IR" sz="2800" b="1" u="sng" dirty="0">
              <a:ln/>
              <a:solidFill>
                <a:schemeClr val="tx2">
                  <a:lumMod val="75000"/>
                </a:schemeClr>
              </a:solidFill>
              <a:effectLst>
                <a:glow rad="63500">
                  <a:schemeClr val="accent2">
                    <a:satMod val="175000"/>
                    <a:alpha val="40000"/>
                  </a:schemeClr>
                </a:glow>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sz="2800" b="1" u="sng" dirty="0">
                <a:ln/>
                <a:solidFill>
                  <a:schemeClr val="tx2">
                    <a:lumMod val="75000"/>
                  </a:schemeClr>
                </a:solidFill>
                <a:effectLst>
                  <a:glow rad="63500">
                    <a:schemeClr val="accent2">
                      <a:satMod val="175000"/>
                      <a:alpha val="40000"/>
                    </a:schemeClr>
                  </a:glow>
                  <a:outerShdw blurRad="38100" dist="19050" dir="2700000" algn="tl" rotWithShape="0">
                    <a:schemeClr val="dk1">
                      <a:lumMod val="50000"/>
                      <a:alpha val="40000"/>
                    </a:schemeClr>
                  </a:outerShdw>
                </a:effectLst>
                <a:latin typeface="Shabnam"/>
                <a:cs typeface="B Titr" panose="00000700000000000000" pitchFamily="2" charset="-78"/>
              </a:rPr>
              <a:t>بانکداري</a:t>
            </a:r>
            <a:r>
              <a:rPr lang="fa-IR" sz="2200" b="1" dirty="0">
                <a:ln/>
                <a:solidFill>
                  <a:srgbClr val="0070C0"/>
                </a:solidFill>
                <a:effectLst>
                  <a:glow rad="63500">
                    <a:schemeClr val="accent2">
                      <a:satMod val="175000"/>
                      <a:alpha val="40000"/>
                    </a:schemeClr>
                  </a:glow>
                  <a:outerShdw blurRad="38100" dist="19050" dir="2700000" algn="tl" rotWithShape="0">
                    <a:schemeClr val="dk1">
                      <a:lumMod val="50000"/>
                      <a:alpha val="40000"/>
                    </a:schemeClr>
                  </a:outerShdw>
                </a:effectLst>
                <a:latin typeface="Shabnam"/>
                <a:cs typeface="B Titr" panose="00000700000000000000" pitchFamily="2" charset="-78"/>
              </a:rPr>
              <a:t> </a:t>
            </a:r>
            <a:r>
              <a:rPr lang="fa-IR" sz="22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در نظام حقوقي جمهوري اسلامي ايران همانند و همگام با رويه بين‌المللي به واسطه‌گري وجوه بين عرضه‎کنندگان و متقاضيان وجوه و اعتبار به شکل دريافت سپرده تحت هر نام، عنوان، اعطاي وام و تسهيلات تعريف شده است. </a:t>
            </a:r>
          </a:p>
          <a:p>
            <a:pPr algn="just" rtl="1"/>
            <a:r>
              <a:rPr lang="fa-IR" sz="2500" b="1" dirty="0">
                <a:ln/>
                <a:solidFill>
                  <a:srgbClr val="0070C0"/>
                </a:solidFill>
                <a:effectLst>
                  <a:outerShdw blurRad="38100" dist="19050" dir="2700000" algn="tl" rotWithShape="0">
                    <a:schemeClr val="dk1">
                      <a:lumMod val="50000"/>
                      <a:alpha val="40000"/>
                    </a:schemeClr>
                  </a:outerShdw>
                </a:effectLst>
                <a:latin typeface="Shabnam"/>
                <a:cs typeface="B Sina" panose="00000700000000000000" pitchFamily="2" charset="-78"/>
              </a:rPr>
              <a:t>                                          تعريف بانکداري</a:t>
            </a:r>
            <a:r>
              <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a:t>
            </a:r>
          </a:p>
          <a:p>
            <a:pPr algn="justLow" rtl="1"/>
            <a:r>
              <a:rPr lang="fa-IR" sz="2500" b="1" u="sng" dirty="0">
                <a:ln/>
                <a:solidFill>
                  <a:schemeClr val="tx2">
                    <a:lumMod val="75000"/>
                  </a:schemeClr>
                </a:solidFill>
                <a:effectLst>
                  <a:outerShdw blurRad="38100" dist="19050" dir="2700000" algn="tl" rotWithShape="0">
                    <a:schemeClr val="dk1">
                      <a:lumMod val="50000"/>
                      <a:alpha val="40000"/>
                    </a:schemeClr>
                  </a:outerShdw>
                </a:effectLst>
                <a:latin typeface="Shabnam"/>
                <a:cs typeface="B Titr" panose="00000700000000000000" pitchFamily="2" charset="-78"/>
              </a:rPr>
              <a:t>سپرده‌پذيري از عموم از يک سو و ارائه وام، اعتبار و تسهيلات از سوي ديگر</a:t>
            </a:r>
            <a:r>
              <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 </a:t>
            </a:r>
          </a:p>
          <a:p>
            <a:pPr algn="just" rtl="1"/>
            <a:endParaRPr lang="fa-IR" sz="25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a:p>
            <a:pPr algn="just" rtl="1"/>
            <a:r>
              <a:rPr lang="fa-IR" sz="20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اين تعريف هم در </a:t>
            </a:r>
            <a:r>
              <a:rPr lang="fa-IR" sz="2000" b="1" dirty="0">
                <a:ln/>
                <a:solidFill>
                  <a:schemeClr val="tx1"/>
                </a:solidFill>
                <a:effectLst>
                  <a:outerShdw blurRad="38100" dist="19050" dir="2700000" algn="tl" rotWithShape="0">
                    <a:schemeClr val="dk1">
                      <a:lumMod val="50000"/>
                      <a:alpha val="40000"/>
                    </a:schemeClr>
                  </a:outerShdw>
                </a:effectLst>
                <a:latin typeface="Shabnam"/>
                <a:cs typeface="B Titr" panose="00000700000000000000" pitchFamily="2" charset="-78"/>
              </a:rPr>
              <a:t>قانون تنظيم بازار غيرمتشکل پولي </a:t>
            </a:r>
            <a:r>
              <a:rPr lang="fa-IR" sz="20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و هم در </a:t>
            </a:r>
            <a:r>
              <a:rPr lang="fa-IR" sz="2000" b="1" dirty="0">
                <a:ln/>
                <a:solidFill>
                  <a:schemeClr val="tx1"/>
                </a:solidFill>
                <a:effectLst>
                  <a:outerShdw blurRad="38100" dist="19050" dir="2700000" algn="tl" rotWithShape="0">
                    <a:schemeClr val="dk1">
                      <a:lumMod val="50000"/>
                      <a:alpha val="40000"/>
                    </a:schemeClr>
                  </a:outerShdw>
                </a:effectLst>
                <a:latin typeface="Shabnam"/>
                <a:cs typeface="B Titr" panose="00000700000000000000" pitchFamily="2" charset="-78"/>
              </a:rPr>
              <a:t>مقررات ناظر بر عمليات مجاز بانکي</a:t>
            </a:r>
            <a:r>
              <a:rPr lang="fa-IR" sz="20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rPr>
              <a:t> مصوب شوراي پول و اعتبار در سال ۱۳۹۱ </a:t>
            </a:r>
            <a:endParaRPr lang="en-US" sz="2000" b="1" dirty="0">
              <a:ln/>
              <a:solidFill>
                <a:srgbClr val="0070C0"/>
              </a:solidFill>
              <a:effectLst>
                <a:outerShdw blurRad="38100" dist="19050" dir="2700000" algn="tl" rotWithShape="0">
                  <a:schemeClr val="dk1">
                    <a:lumMod val="50000"/>
                    <a:alpha val="40000"/>
                  </a:schemeClr>
                </a:outerShdw>
              </a:effectLst>
              <a:latin typeface="Shabnam"/>
              <a:cs typeface="B Titr" panose="00000700000000000000" pitchFamily="2" charset="-78"/>
            </a:endParaRPr>
          </a:p>
        </p:txBody>
      </p:sp>
      <p:sp>
        <p:nvSpPr>
          <p:cNvPr id="4" name="Title 1"/>
          <p:cNvSpPr>
            <a:spLocks noGrp="1"/>
          </p:cNvSpPr>
          <p:nvPr>
            <p:ph type="ctrTitle"/>
          </p:nvPr>
        </p:nvSpPr>
        <p:spPr>
          <a:xfrm>
            <a:off x="1043608" y="116632"/>
            <a:ext cx="7772400" cy="792088"/>
          </a:xfrm>
          <a:blipFill>
            <a:blip r:embed="rId3"/>
            <a:tile tx="0" ty="0" sx="100000" sy="100000" flip="none" algn="tl"/>
          </a:blipFill>
        </p:spPr>
        <p:txBody>
          <a:bodyPr>
            <a:normAutofit/>
          </a:bodyPr>
          <a:lstStyle/>
          <a:p>
            <a:r>
              <a:rPr lang="fa-IR" sz="2800" b="1">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rPr>
              <a:t>تعاريف، مفاهيم و مصاديق</a:t>
            </a:r>
            <a:endParaRPr lang="fa-IR" sz="2800" b="1" dirty="0">
              <a:ln w="13462">
                <a:solidFill>
                  <a:prstClr val="white"/>
                </a:solidFill>
                <a:prstDash val="solid"/>
              </a:ln>
              <a:solidFill>
                <a:prstClr val="black">
                  <a:lumMod val="85000"/>
                  <a:lumOff val="15000"/>
                </a:prstClr>
              </a:solidFill>
              <a:effectLst>
                <a:glow rad="101600">
                  <a:schemeClr val="accent6">
                    <a:satMod val="175000"/>
                    <a:alpha val="40000"/>
                  </a:schemeClr>
                </a:glow>
                <a:outerShdw dist="38100" dir="2700000" algn="bl" rotWithShape="0">
                  <a:srgbClr val="4BACC6"/>
                </a:outerShdw>
              </a:effectLst>
              <a:cs typeface="B Titr" panose="00000700000000000000" pitchFamily="2" charset="-78"/>
            </a:endParaRPr>
          </a:p>
        </p:txBody>
      </p:sp>
    </p:spTree>
    <p:extLst>
      <p:ext uri="{BB962C8B-B14F-4D97-AF65-F5344CB8AC3E}">
        <p14:creationId xmlns:p14="http://schemas.microsoft.com/office/powerpoint/2010/main" val="138242087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92D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11684</TotalTime>
  <Words>4647</Words>
  <Application>Microsoft Office PowerPoint</Application>
  <PresentationFormat>On-screen Show (4:3)</PresentationFormat>
  <Paragraphs>519</Paragraphs>
  <Slides>58</Slides>
  <Notes>0</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58</vt:i4>
      </vt:variant>
    </vt:vector>
  </HeadingPairs>
  <TitlesOfParts>
    <vt:vector size="77" baseType="lpstr">
      <vt:lpstr>Arial Unicode MS</vt:lpstr>
      <vt:lpstr>Arial</vt:lpstr>
      <vt:lpstr>Arial Black</vt:lpstr>
      <vt:lpstr>B Mitra</vt:lpstr>
      <vt:lpstr>B Titr</vt:lpstr>
      <vt:lpstr>BMitra</vt:lpstr>
      <vt:lpstr>BNazanin</vt:lpstr>
      <vt:lpstr>Calibri</vt:lpstr>
      <vt:lpstr>IranNastaliq</vt:lpstr>
      <vt:lpstr>mitra</vt:lpstr>
      <vt:lpstr>sahel</vt:lpstr>
      <vt:lpstr>Shabnam</vt:lpstr>
      <vt:lpstr>Tahoma</vt:lpstr>
      <vt:lpstr>Times New Roman</vt:lpstr>
      <vt:lpstr>Vazir</vt:lpstr>
      <vt:lpstr>Wingdings</vt:lpstr>
      <vt:lpstr>YekanBakh</vt:lpstr>
      <vt:lpstr>YekanBakh</vt:lpstr>
      <vt:lpstr>Office Theme</vt:lpstr>
      <vt:lpstr>PowerPoint Presentation</vt:lpstr>
      <vt:lpstr>PowerPoint Presentation</vt:lpstr>
      <vt:lpstr>عناوين مباحث :</vt:lpstr>
      <vt:lpstr>مقدمه</vt:lpstr>
      <vt:lpstr>مقدمه</vt:lpstr>
      <vt:lpstr>تعريف و تبيين مفهوم مسؤليت، مصاديق و مفاهيم مشابه </vt:lpstr>
      <vt:lpstr>تعريف و تبيين مفهوم مسؤليت، مصاديق و مفاهيم مشابه </vt:lpstr>
      <vt:lpstr>تعاريف، مفاهيم و مصاديق</vt:lpstr>
      <vt:lpstr>تعاريف، مفاهيم و مصاديق</vt:lpstr>
      <vt:lpstr>تعاريف، مفاهيم و مصاديق</vt:lpstr>
      <vt:lpstr>تعاريف، مفاهيم و مصاديق</vt:lpstr>
      <vt:lpstr>تعريف و تبيين مفهوم مسؤليت، مصاديق و مفاهيم مشابه </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ويژگي‌هاي اقسام مسؤليت مدني</vt:lpstr>
      <vt:lpstr>مسؤليت‌هاي کيفري، جرايم، تخلفات و مجازات‌ها</vt:lpstr>
      <vt:lpstr>مسؤليت‌هاي کيفري، جرايم، تخلفات و مجازات‌ها</vt:lpstr>
      <vt:lpstr>مسؤليت‌هاي کيفري، جرايم، تخلفات و مجازات‌ها</vt:lpstr>
      <vt:lpstr>مسؤليت‌هاي کيفري، جرايم، تخلفات و مجازات‌ها</vt:lpstr>
      <vt:lpstr>نگرشي بر ضوابط ابلاغي</vt:lpstr>
      <vt:lpstr>نگرشي بر ضوابط ابلاغي</vt:lpstr>
      <vt:lpstr>نگرشي بر ضوابط ابلاغي</vt:lpstr>
      <vt:lpstr>بررسي و تحليل رابطه حقوقي بانک مرکزي با مؤسسات اعتباري</vt:lpstr>
      <vt:lpstr>بررسي و تحليل رابطه حقوقي بانک مرکزي با مؤسسات اعتباري</vt:lpstr>
      <vt:lpstr>تعريف و تبيين مفهوم مسؤليت، مصاديق و مفاهيم مشابه </vt:lpstr>
      <vt:lpstr>تعريف و تبيين مفهوم مسؤليت، مصاديق و مفاهيم مشابه </vt:lpstr>
      <vt:lpstr>بررسي و تحليل رابطه حقوقي بانک مرکزي با مؤسسات اعتباري</vt:lpstr>
      <vt:lpstr>تعريف و تبيين مفهوم مسؤليت، مصاديق و مفاهيم مشابه </vt:lpstr>
      <vt:lpstr>تعريف و تبيين مفهوم مسؤليت، مصاديق و مفاهيم مشابه </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بررسي و تحليل رابطه حقوقي بانک مرکزي با مؤسسات اعتباري</vt:lpstr>
      <vt:lpstr>سپاس از همراهي شما</vt:lpstr>
    </vt:vector>
  </TitlesOfParts>
  <Company>CBI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h.massoumi</dc:creator>
  <cp:lastModifiedBy>fa.fadaei</cp:lastModifiedBy>
  <cp:revision>1048</cp:revision>
  <dcterms:created xsi:type="dcterms:W3CDTF">2019-09-22T06:54:52Z</dcterms:created>
  <dcterms:modified xsi:type="dcterms:W3CDTF">2023-06-12T04:55:43Z</dcterms:modified>
</cp:coreProperties>
</file>