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1"/>
  </p:notesMasterIdLst>
  <p:sldIdLst>
    <p:sldId id="256" r:id="rId3"/>
    <p:sldId id="295" r:id="rId4"/>
    <p:sldId id="296" r:id="rId5"/>
    <p:sldId id="297" r:id="rId6"/>
    <p:sldId id="298" r:id="rId7"/>
    <p:sldId id="299" r:id="rId8"/>
    <p:sldId id="300" r:id="rId9"/>
    <p:sldId id="301" r:id="rId10"/>
    <p:sldId id="302" r:id="rId11"/>
    <p:sldId id="288" r:id="rId12"/>
    <p:sldId id="294" r:id="rId13"/>
    <p:sldId id="277" r:id="rId14"/>
    <p:sldId id="289" r:id="rId15"/>
    <p:sldId id="290" r:id="rId16"/>
    <p:sldId id="291" r:id="rId17"/>
    <p:sldId id="292" r:id="rId18"/>
    <p:sldId id="293" r:id="rId19"/>
    <p:sldId id="28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6684D6-B340-47C3-8DCA-CDCADC328841}" type="datetimeFigureOut">
              <a:rPr lang="en-US" smtClean="0"/>
              <a:pPr/>
              <a:t>8/15/2023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0364B4-CA41-4F1E-8DB6-6F952F271DEB}" type="slidenum">
              <a:rPr lang="en-US" smtClean="0"/>
              <a:pPr/>
              <a:t>‹#›</a:t>
            </a:fld>
            <a:endParaRPr lang="en-US"/>
          </a:p>
        </p:txBody>
      </p:sp>
    </p:spTree>
    <p:extLst>
      <p:ext uri="{BB962C8B-B14F-4D97-AF65-F5344CB8AC3E}">
        <p14:creationId xmlns:p14="http://schemas.microsoft.com/office/powerpoint/2010/main" val="4106131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dirty="0"/>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9D62B-BA9C-4D0C-8D0A-0FE04EF32B8D}" type="datetimeFigureOut">
              <a:rPr lang="en-US" smtClean="0"/>
              <a:pPr/>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endParaRPr>
          </a:p>
        </p:txBody>
      </p:sp>
    </p:spTree>
    <p:extLst>
      <p:ext uri="{BB962C8B-B14F-4D97-AF65-F5344CB8AC3E}">
        <p14:creationId xmlns:p14="http://schemas.microsoft.com/office/powerpoint/2010/main" val="7665015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endParaRPr>
          </a:p>
        </p:txBody>
      </p:sp>
    </p:spTree>
    <p:extLst>
      <p:ext uri="{BB962C8B-B14F-4D97-AF65-F5344CB8AC3E}">
        <p14:creationId xmlns:p14="http://schemas.microsoft.com/office/powerpoint/2010/main" val="3645038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E169D62B-BA9C-4D0C-8D0A-0FE04EF32B8D}" type="datetimeFigureOut">
              <a:rPr lang="en-US" smtClean="0"/>
              <a:pPr/>
              <a:t>8/15/2023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0C68B-1CF9-4CAA-B8A2-D47B88C665F7}"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 y="0"/>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endParaRPr>
          </a:p>
        </p:txBody>
      </p:sp>
    </p:spTree>
    <p:extLst>
      <p:ext uri="{BB962C8B-B14F-4D97-AF65-F5344CB8AC3E}">
        <p14:creationId xmlns:p14="http://schemas.microsoft.com/office/powerpoint/2010/main" val="28391531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endParaRPr>
          </a:p>
        </p:txBody>
      </p:sp>
    </p:spTree>
    <p:extLst>
      <p:ext uri="{BB962C8B-B14F-4D97-AF65-F5344CB8AC3E}">
        <p14:creationId xmlns:p14="http://schemas.microsoft.com/office/powerpoint/2010/main" val="24256812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69D62B-BA9C-4D0C-8D0A-0FE04EF32B8D}" type="datetimeFigureOut">
              <a:rPr lang="en-US" smtClean="0"/>
              <a:pPr/>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cs typeface="B Farnaz" panose="00000400000000000000" pitchFamily="2" charset="-78"/>
            </a:endParaRPr>
          </a:p>
        </p:txBody>
      </p:sp>
    </p:spTree>
    <p:extLst>
      <p:ext uri="{BB962C8B-B14F-4D97-AF65-F5344CB8AC3E}">
        <p14:creationId xmlns:p14="http://schemas.microsoft.com/office/powerpoint/2010/main" val="1530560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69D62B-BA9C-4D0C-8D0A-0FE04EF32B8D}" type="datetimeFigureOut">
              <a:rPr lang="en-US" smtClean="0"/>
              <a:pPr/>
              <a:t>8/15/2023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60C68B-1CF9-4CAA-B8A2-D47B88C665F7}" type="slidenum">
              <a:rPr lang="en-US" smtClean="0"/>
              <a:pPr/>
              <a:t>‹#›</a:t>
            </a:fld>
            <a:endParaRPr lang="en-US"/>
          </a:p>
        </p:txBody>
      </p:sp>
      <p:sp>
        <p:nvSpPr>
          <p:cNvPr id="10" name="Rectangle 9"/>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642044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69D62B-BA9C-4D0C-8D0A-0FE04EF32B8D}" type="datetimeFigureOut">
              <a:rPr lang="en-US" smtClean="0"/>
              <a:pPr/>
              <a:t>8/15/2023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0C68B-1CF9-4CAA-B8A2-D47B88C665F7}" type="slidenum">
              <a:rPr lang="en-US" smtClean="0"/>
              <a:pPr/>
              <a:t>‹#›</a:t>
            </a:fld>
            <a:endParaRPr lang="en-US"/>
          </a:p>
        </p:txBody>
      </p:sp>
      <p:sp>
        <p:nvSpPr>
          <p:cNvPr id="6" name="Rectangle 5"/>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21492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 y="0"/>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0" name="Slide Number Placeholder 5"/>
          <p:cNvSpPr txBox="1">
            <a:spLocks/>
          </p:cNvSpPr>
          <p:nvPr userDrawn="1"/>
        </p:nvSpPr>
        <p:spPr>
          <a:xfrm>
            <a:off x="6804248" y="16566"/>
            <a:ext cx="2133600" cy="556171"/>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a-IR">
                <a:cs typeface="B Titr" panose="00000700000000000000" pitchFamily="2" charset="-78"/>
              </a:rPr>
              <a:t>تهیه و تدوین: فردین فدائی</a:t>
            </a:r>
          </a:p>
          <a:p>
            <a:r>
              <a:rPr lang="fa-IR" sz="1400">
                <a:cs typeface="B Mitra" panose="00000400000000000000" pitchFamily="2" charset="-78"/>
              </a:rPr>
              <a:t>پژوهشگر حقوق بانکی</a:t>
            </a:r>
            <a:fld id="{F460C68B-1CF9-4CAA-B8A2-D47B88C665F7}"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9D62B-BA9C-4D0C-8D0A-0FE04EF32B8D}" type="datetimeFigureOut">
              <a:rPr lang="en-US" smtClean="0"/>
              <a:pPr/>
              <a:t>8/15/2023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60C68B-1CF9-4CAA-B8A2-D47B88C665F7}" type="slidenum">
              <a:rPr lang="en-US" smtClean="0"/>
              <a:pPr/>
              <a:t>‹#›</a:t>
            </a:fld>
            <a:endParaRPr lang="en-US"/>
          </a:p>
        </p:txBody>
      </p:sp>
      <p:sp>
        <p:nvSpPr>
          <p:cNvPr id="5" name="Rectangle 4"/>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2000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9D62B-BA9C-4D0C-8D0A-0FE04EF32B8D}" type="datetimeFigureOut">
              <a:rPr lang="en-US" smtClean="0"/>
              <a:pPr/>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7232079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9D62B-BA9C-4D0C-8D0A-0FE04EF32B8D}" type="datetimeFigureOut">
              <a:rPr lang="en-US" smtClean="0"/>
              <a:pPr/>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050827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بانکي</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942973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a-IR" sz="2400" b="0" i="0" u="none" strike="noStrike" kern="1200" cap="none" spc="0" normalizeH="0" baseline="0" noProof="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rPr>
              <a:t>قانون صدور چک و ضوابط مقرراتی مربوط</a:t>
            </a:r>
            <a:endParaRPr kumimoji="0" lang="en-GB" sz="2400" b="0" i="0" u="none" strike="noStrike" kern="1200" cap="none" spc="0" normalizeH="0" baseline="0" noProof="0" dirty="0">
              <a:ln w="0"/>
              <a:solidFill>
                <a:srgbClr val="002060"/>
              </a:solidFill>
              <a:effectLst>
                <a:outerShdw blurRad="38100" dist="19050" dir="2700000" algn="tl" rotWithShape="0">
                  <a:prstClr val="black">
                    <a:alpha val="40000"/>
                  </a:prstClr>
                </a:outerShdw>
              </a:effectLst>
              <a:uLnTx/>
              <a:uFillTx/>
              <a:latin typeface="IranNastaliq" panose="02020505000000020003" pitchFamily="18" charset="0"/>
              <a:ea typeface="+mn-ea"/>
              <a:cs typeface="B Farnaz" panose="00000400000000000000" pitchFamily="2" charset="-78"/>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3989001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E169D62B-BA9C-4D0C-8D0A-0FE04EF32B8D}" type="datetimeFigureOut">
              <a:rPr lang="en-US" smtClean="0"/>
              <a:pPr/>
              <a:t>8/15/2023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0C68B-1CF9-4CAA-B8A2-D47B88C665F7}" type="slidenum">
              <a:rPr lang="en-US" smtClean="0"/>
              <a:pPr/>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9" y="0"/>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123586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69D62B-BA9C-4D0C-8D0A-0FE04EF32B8D}" type="datetimeFigureOut">
              <a:rPr lang="en-US" smtClean="0"/>
              <a:pPr/>
              <a:t>8/15/2023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60C68B-1CF9-4CAA-B8A2-D47B88C665F7}" type="slidenum">
              <a:rPr lang="en-US" smtClean="0"/>
              <a:pPr/>
              <a:t>‹#›</a:t>
            </a:fld>
            <a:endParaRPr lang="en-US"/>
          </a:p>
        </p:txBody>
      </p:sp>
      <p:sp>
        <p:nvSpPr>
          <p:cNvPr id="7" name="Rectangle 6"/>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169D62B-BA9C-4D0C-8D0A-0FE04EF32B8D}" type="datetimeFigureOut">
              <a:rPr lang="en-US" smtClean="0"/>
              <a:pPr/>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169D62B-BA9C-4D0C-8D0A-0FE04EF32B8D}" type="datetimeFigureOut">
              <a:rPr lang="en-US" smtClean="0"/>
              <a:pPr/>
              <a:t>8/15/2023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60C68B-1CF9-4CAA-B8A2-D47B88C665F7}" type="slidenum">
              <a:rPr lang="en-US" smtClean="0"/>
              <a:pPr/>
              <a:t>‹#›</a:t>
            </a:fld>
            <a:endParaRPr lang="en-US"/>
          </a:p>
        </p:txBody>
      </p:sp>
      <p:sp>
        <p:nvSpPr>
          <p:cNvPr id="10" name="Rectangle 9"/>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69D62B-BA9C-4D0C-8D0A-0FE04EF32B8D}" type="datetimeFigureOut">
              <a:rPr lang="en-US" smtClean="0"/>
              <a:pPr/>
              <a:t>8/15/2023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60C68B-1CF9-4CAA-B8A2-D47B88C665F7}" type="slidenum">
              <a:rPr lang="en-US" smtClean="0"/>
              <a:pPr/>
              <a:t>‹#›</a:t>
            </a:fld>
            <a:endParaRPr lang="en-US"/>
          </a:p>
        </p:txBody>
      </p:sp>
      <p:sp>
        <p:nvSpPr>
          <p:cNvPr id="6" name="Rectangle 5"/>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9D62B-BA9C-4D0C-8D0A-0FE04EF32B8D}" type="datetimeFigureOut">
              <a:rPr lang="en-US" smtClean="0"/>
              <a:pPr/>
              <a:t>8/15/2023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60C68B-1CF9-4CAA-B8A2-D47B88C665F7}" type="slidenum">
              <a:rPr lang="en-US" smtClean="0"/>
              <a:pPr/>
              <a:t>‹#›</a:t>
            </a:fld>
            <a:endParaRPr lang="en-US"/>
          </a:p>
        </p:txBody>
      </p:sp>
      <p:sp>
        <p:nvSpPr>
          <p:cNvPr id="5" name="Rectangle 4"/>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169D62B-BA9C-4D0C-8D0A-0FE04EF32B8D}" type="datetimeFigureOut">
              <a:rPr lang="en-US" smtClean="0"/>
              <a:pPr/>
              <a:t>8/15/2023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60C68B-1CF9-4CAA-B8A2-D47B88C665F7}" type="slidenum">
              <a:rPr lang="en-US" smtClean="0"/>
              <a:pPr/>
              <a:t>‹#›</a:t>
            </a:fld>
            <a:endParaRPr lang="en-US"/>
          </a:p>
        </p:txBody>
      </p:sp>
      <p:sp>
        <p:nvSpPr>
          <p:cNvPr id="8" name="Rectangle 7"/>
          <p:cNvSpPr/>
          <p:nvPr userDrawn="1"/>
        </p:nvSpPr>
        <p:spPr>
          <a:xfrm>
            <a:off x="11428" y="0"/>
            <a:ext cx="672139"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rtlCol="0" anchor="ctr"/>
          <a:lstStyle/>
          <a:p>
            <a:pPr algn="ctr"/>
            <a:r>
              <a:rPr lang="fa-IR"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اداره</a:t>
            </a:r>
            <a:r>
              <a:rPr lang="fa-IR" sz="2400" b="0" cap="none" spc="0" baseline="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rPr>
              <a:t> مطالعات و مقررات بانکی</a:t>
            </a:r>
            <a:endParaRPr lang="en-GB" sz="2400" b="0" cap="none" spc="0" dirty="0">
              <a:ln w="0"/>
              <a:solidFill>
                <a:schemeClr val="tx1"/>
              </a:solidFill>
              <a:effectLst>
                <a:outerShdw blurRad="38100" dist="19050" dir="2700000" algn="tl" rotWithShape="0">
                  <a:schemeClr val="dk1">
                    <a:alpha val="40000"/>
                  </a:schemeClr>
                </a:outerShdw>
              </a:effectLst>
              <a:latin typeface="IranNastaliq" panose="02020505000000020003" pitchFamily="18" charset="0"/>
              <a:cs typeface="IranNastaliq" panose="02020505000000020003" pitchFamily="18" charset="0"/>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428" y="16123"/>
            <a:ext cx="672139" cy="69269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9D62B-BA9C-4D0C-8D0A-0FE04EF32B8D}" type="datetimeFigureOut">
              <a:rPr lang="en-US" smtClean="0"/>
              <a:pPr/>
              <a:t>8/15/2023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0C68B-1CF9-4CAA-B8A2-D47B88C665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69D62B-BA9C-4D0C-8D0A-0FE04EF32B8D}" type="datetimeFigureOut">
              <a:rPr lang="en-US" smtClean="0"/>
              <a:pPr/>
              <a:t>8/15/2023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60C68B-1CF9-4CAA-B8A2-D47B88C665F7}" type="slidenum">
              <a:rPr lang="en-US" smtClean="0"/>
              <a:pPr/>
              <a:t>‹#›</a:t>
            </a:fld>
            <a:endParaRPr lang="en-US"/>
          </a:p>
        </p:txBody>
      </p:sp>
    </p:spTree>
    <p:extLst>
      <p:ext uri="{BB962C8B-B14F-4D97-AF65-F5344CB8AC3E}">
        <p14:creationId xmlns:p14="http://schemas.microsoft.com/office/powerpoint/2010/main" val="40942519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endParaRPr lang="fa-IR"/>
          </a:p>
        </p:txBody>
      </p:sp>
      <p:sp>
        <p:nvSpPr>
          <p:cNvPr id="4" name="Subtitle 3"/>
          <p:cNvSpPr>
            <a:spLocks noGrp="1"/>
          </p:cNvSpPr>
          <p:nvPr>
            <p:ph type="subTitle" idx="1"/>
          </p:nvPr>
        </p:nvSpPr>
        <p:spPr/>
        <p:txBody>
          <a:bodyPr/>
          <a:lstStyle/>
          <a:p>
            <a:endParaRPr lang="fa-IR"/>
          </a:p>
        </p:txBody>
      </p:sp>
      <p:pic>
        <p:nvPicPr>
          <p:cNvPr id="1027" name="Picture 3" descr="C:\Users\h.massoumi\Desktop\539365_555.jpg"/>
          <p:cNvPicPr>
            <a:picLocks noChangeAspect="1" noChangeArrowheads="1"/>
          </p:cNvPicPr>
          <p:nvPr/>
        </p:nvPicPr>
        <p:blipFill>
          <a:blip r:embed="rId2" cstate="print"/>
          <a:srcRect/>
          <a:stretch>
            <a:fillRect/>
          </a:stretch>
        </p:blipFill>
        <p:spPr bwMode="auto">
          <a:xfrm>
            <a:off x="0" y="0"/>
            <a:ext cx="9144000" cy="47971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10" name="Group 9"/>
          <p:cNvGrpSpPr/>
          <p:nvPr/>
        </p:nvGrpSpPr>
        <p:grpSpPr>
          <a:xfrm>
            <a:off x="4427984" y="2996952"/>
            <a:ext cx="4365298" cy="1797878"/>
            <a:chOff x="537009" y="548680"/>
            <a:chExt cx="4365298" cy="1797878"/>
          </a:xfrm>
        </p:grpSpPr>
        <p:sp>
          <p:nvSpPr>
            <p:cNvPr id="6" name="TextBox 5"/>
            <p:cNvSpPr txBox="1"/>
            <p:nvPr/>
          </p:nvSpPr>
          <p:spPr>
            <a:xfrm>
              <a:off x="537009" y="1484784"/>
              <a:ext cx="4365298" cy="861774"/>
            </a:xfrm>
            <a:prstGeom prst="rect">
              <a:avLst/>
            </a:prstGeom>
            <a:noFill/>
          </p:spPr>
          <p:txBody>
            <a:bodyPr wrap="none" rtlCol="0">
              <a:spAutoFit/>
            </a:bodyPr>
            <a:lstStyle/>
            <a:p>
              <a:pPr algn="r" rtl="1"/>
              <a:r>
                <a:rPr lang="fa-IR" sz="5000" dirty="0">
                  <a:cs typeface="B Titr" pitchFamily="2" charset="-78"/>
                </a:rPr>
                <a:t>قانون    صدور چک</a:t>
              </a:r>
              <a:endParaRPr lang="en-US" sz="5000" dirty="0">
                <a:cs typeface="B Titr" pitchFamily="2" charset="-78"/>
              </a:endParaRPr>
            </a:p>
          </p:txBody>
        </p:sp>
        <p:sp>
          <p:nvSpPr>
            <p:cNvPr id="7" name="Arc 6"/>
            <p:cNvSpPr/>
            <p:nvPr/>
          </p:nvSpPr>
          <p:spPr>
            <a:xfrm>
              <a:off x="2195736" y="1340768"/>
              <a:ext cx="1080120" cy="986408"/>
            </a:xfrm>
            <a:prstGeom prst="arc">
              <a:avLst>
                <a:gd name="adj1" fmla="val 15694482"/>
                <a:gd name="adj2" fmla="val 0"/>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Arc 7"/>
            <p:cNvSpPr/>
            <p:nvPr/>
          </p:nvSpPr>
          <p:spPr>
            <a:xfrm rot="5400000" flipH="1" flipV="1">
              <a:off x="3455876" y="1088740"/>
              <a:ext cx="1008112" cy="1368152"/>
            </a:xfrm>
            <a:prstGeom prst="arc">
              <a:avLst>
                <a:gd name="adj1" fmla="val 16200000"/>
                <a:gd name="adj2" fmla="val 21334898"/>
              </a:avLst>
            </a:prstGeom>
            <a:ln w="762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627784" y="548680"/>
              <a:ext cx="1218603" cy="707886"/>
            </a:xfrm>
            <a:prstGeom prst="rect">
              <a:avLst/>
            </a:prstGeom>
            <a:noFill/>
          </p:spPr>
          <p:txBody>
            <a:bodyPr wrap="none" rtlCol="0">
              <a:spAutoFit/>
            </a:bodyPr>
            <a:lstStyle/>
            <a:p>
              <a:r>
                <a:rPr lang="fa-IR" sz="4000" dirty="0">
                  <a:solidFill>
                    <a:srgbClr val="FF0000"/>
                  </a:solidFill>
                  <a:cs typeface="B Titr" pitchFamily="2" charset="-78"/>
                </a:rPr>
                <a:t>جديد</a:t>
              </a:r>
              <a:endParaRPr lang="en-US" sz="4000" dirty="0">
                <a:solidFill>
                  <a:srgbClr val="FF0000"/>
                </a:solidFill>
                <a:cs typeface="B Titr" pitchFamily="2" charset="-78"/>
              </a:endParaRPr>
            </a:p>
          </p:txBody>
        </p:sp>
      </p:grpSp>
      <p:sp>
        <p:nvSpPr>
          <p:cNvPr id="11" name="TextBox 10"/>
          <p:cNvSpPr txBox="1"/>
          <p:nvPr/>
        </p:nvSpPr>
        <p:spPr>
          <a:xfrm>
            <a:off x="2123728" y="5659735"/>
            <a:ext cx="5609166" cy="1323439"/>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lang="fa-IR" sz="4000" b="1" dirty="0">
                <a:latin typeface="IranNastaliq" pitchFamily="18" charset="0"/>
                <a:cs typeface="IranNastaliq" pitchFamily="18" charset="0"/>
              </a:rPr>
              <a:t>ضوابط قانونی و مقرراتی ناظر بر چک های  الکترونیک، موردی و تضمین شده </a:t>
            </a:r>
            <a:r>
              <a:rPr lang="fa-IR" sz="3200" b="1" dirty="0">
                <a:latin typeface="IranNastaliq" pitchFamily="18" charset="0"/>
                <a:cs typeface="IranNastaliq" pitchFamily="18" charset="0"/>
              </a:rPr>
              <a:t>(</a:t>
            </a:r>
            <a:r>
              <a:rPr lang="fa-IR" sz="2000" b="1" dirty="0">
                <a:latin typeface="IranNastaliq" pitchFamily="18" charset="0"/>
                <a:cs typeface="IranNastaliq" pitchFamily="18" charset="0"/>
              </a:rPr>
              <a:t>بانکی</a:t>
            </a:r>
            <a:r>
              <a:rPr lang="fa-IR" sz="3200" b="1" dirty="0">
                <a:latin typeface="IranNastaliq" pitchFamily="18" charset="0"/>
                <a:cs typeface="IranNastaliq" pitchFamily="18" charset="0"/>
              </a:rPr>
              <a:t>)</a:t>
            </a:r>
            <a:endParaRPr lang="en-US" sz="3200" b="1" dirty="0">
              <a:latin typeface="IranNastaliq" pitchFamily="18" charset="0"/>
              <a:cs typeface="IranNastaliq" pitchFamily="18" charset="0"/>
            </a:endParaRPr>
          </a:p>
        </p:txBody>
      </p:sp>
      <p:pic>
        <p:nvPicPr>
          <p:cNvPr id="1028" name="Picture 4" descr="D:\اداري\documents\LOGO-CBI.gif"/>
          <p:cNvPicPr>
            <a:picLocks noChangeAspect="1" noChangeArrowheads="1"/>
          </p:cNvPicPr>
          <p:nvPr/>
        </p:nvPicPr>
        <p:blipFill>
          <a:blip r:embed="rId3" cstate="print"/>
          <a:srcRect/>
          <a:stretch>
            <a:fillRect/>
          </a:stretch>
        </p:blipFill>
        <p:spPr bwMode="auto">
          <a:xfrm>
            <a:off x="4169371" y="4912555"/>
            <a:ext cx="805257" cy="552176"/>
          </a:xfrm>
          <a:prstGeom prst="rect">
            <a:avLst/>
          </a:prstGeom>
          <a:noFill/>
        </p:spPr>
      </p:pic>
      <p:pic>
        <p:nvPicPr>
          <p:cNvPr id="1026" name="Picture 2" descr="C:\Users\h.massoumi\Desktop\عکسهاي پاورپوينت قانون جديد صدور چک\بانک-مرکزی-700x470.jpg"/>
          <p:cNvPicPr>
            <a:picLocks noChangeAspect="1" noChangeArrowheads="1"/>
          </p:cNvPicPr>
          <p:nvPr/>
        </p:nvPicPr>
        <p:blipFill>
          <a:blip r:embed="rId4" cstate="print"/>
          <a:srcRect/>
          <a:stretch>
            <a:fillRect/>
          </a:stretch>
        </p:blipFill>
        <p:spPr bwMode="auto">
          <a:xfrm>
            <a:off x="-262062" y="3051249"/>
            <a:ext cx="2385790" cy="4050159"/>
          </a:xfrm>
          <a:prstGeom prst="rect">
            <a:avLst/>
          </a:prstGeom>
          <a:ln>
            <a:noFill/>
          </a:ln>
          <a:effectLst>
            <a:softEdge rad="317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موردی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ضوابط مقرراتی)</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justLow" rtl="1">
              <a:spcAft>
                <a:spcPts val="1200"/>
              </a:spcAft>
              <a:buSzPts val="1100"/>
            </a:pP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نوعي از چک که به </a:t>
            </a:r>
            <a:r>
              <a:rPr lang="fa-IR" sz="2400" dirty="0">
                <a:ln w="0"/>
                <a:solidFill>
                  <a:srgbClr val="7030A0"/>
                </a:solidFill>
                <a:effectLst>
                  <a:outerShdw blurRad="38100" dist="25400" dir="5400000" algn="ctr" rotWithShape="0">
                    <a:srgbClr val="6E747A">
                      <a:alpha val="43000"/>
                    </a:srgbClr>
                  </a:outerShdw>
                </a:effectLst>
                <a:cs typeface="B Titr" panose="00000700000000000000" pitchFamily="2" charset="-78"/>
              </a:rPr>
              <a:t>صورت موردي</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در چهارچوب  قانون و ضوابط ابلاغی بانک مرکزی، </a:t>
            </a:r>
            <a:r>
              <a:rPr lang="fa-IR" sz="2400" u="sng" dirty="0">
                <a:ln w="0"/>
                <a:solidFill>
                  <a:srgbClr val="002060"/>
                </a:solidFill>
                <a:effectLst>
                  <a:outerShdw blurRad="38100" dist="25400" dir="5400000" algn="ctr" rotWithShape="0">
                    <a:srgbClr val="6E747A">
                      <a:alpha val="43000"/>
                    </a:srgbClr>
                  </a:outerShdw>
                </a:effectLst>
                <a:cs typeface="B Titr" panose="00000700000000000000" pitchFamily="2" charset="-78"/>
              </a:rPr>
              <a:t>با هدف </a:t>
            </a:r>
            <a:r>
              <a:rPr lang="ar-SA" sz="2400" u="sng" dirty="0">
                <a:ln w="0"/>
                <a:solidFill>
                  <a:srgbClr val="002060"/>
                </a:solidFill>
                <a:effectLst>
                  <a:outerShdw blurRad="38100" dist="25400" dir="5400000" algn="ctr" rotWithShape="0">
                    <a:srgbClr val="6E747A">
                      <a:alpha val="43000"/>
                    </a:srgbClr>
                  </a:outerShdw>
                </a:effectLst>
                <a:cs typeface="B Titr" panose="00000700000000000000" pitchFamily="2" charset="-78"/>
              </a:rPr>
              <a:t>کاهش تقاضا براي دسته چک و رفع نياز اشخاص به ابزار پرداخت وعده‌دار</a:t>
            </a:r>
            <a:r>
              <a:rPr lang="fa-IR" sz="2400" u="sng"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بدون ضرورت رعایت الزامات مربوط  به اعتبارسنجی و تعیین سقف اعتبار متقاضی، </a:t>
            </a:r>
            <a:r>
              <a:rPr lang="fa-IR" sz="2400" dirty="0">
                <a:ln w="0"/>
                <a:solidFill>
                  <a:srgbClr val="C00000"/>
                </a:solidFill>
                <a:effectLst>
                  <a:outerShdw blurRad="38100" dist="25400" dir="5400000" algn="ctr" rotWithShape="0">
                    <a:srgbClr val="6E747A">
                      <a:alpha val="43000"/>
                    </a:srgbClr>
                  </a:outerShdw>
                </a:effectLst>
                <a:cs typeface="B Titr" panose="00000700000000000000" pitchFamily="2" charset="-78"/>
              </a:rPr>
              <a:t>صرفاً به اشخاص فاقد دسته‌چک</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اعطا مي‌گردد.</a:t>
            </a:r>
          </a:p>
          <a:p>
            <a:pPr algn="justLow" rtl="1">
              <a:spcAft>
                <a:spcPts val="1200"/>
              </a:spcAft>
              <a:buSzPts val="1100"/>
            </a:pPr>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justLow" rtl="1"/>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ضوابط مقرراتی </a:t>
            </a:r>
            <a:r>
              <a:rPr lang="fa-IR" sz="24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چک موردی </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در بانک مرکزی   تدوین گردیده و تحت  عنوان مقررات ناظر بر اعطای چک موردی ابلاغ شده است.</a:t>
            </a:r>
            <a:endParaRPr lang="fa-IR" sz="20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r" rtl="1"/>
            <a:endParaRPr lang="fa-IR" dirty="0"/>
          </a:p>
        </p:txBody>
      </p:sp>
    </p:spTree>
    <p:extLst>
      <p:ext uri="{BB962C8B-B14F-4D97-AF65-F5344CB8AC3E}">
        <p14:creationId xmlns:p14="http://schemas.microsoft.com/office/powerpoint/2010/main" val="119671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heel(1)">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موردی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ضوابط مقرراتی)</a:t>
            </a:r>
          </a:p>
        </p:txBody>
      </p:sp>
      <p:sp>
        <p:nvSpPr>
          <p:cNvPr id="3" name="Content Placeholder 2"/>
          <p:cNvSpPr>
            <a:spLocks noGrp="1"/>
          </p:cNvSpPr>
          <p:nvPr>
            <p:ph type="subTitle" idx="1"/>
          </p:nvPr>
        </p:nvSpPr>
        <p:spPr>
          <a:xfrm>
            <a:off x="971600" y="1340768"/>
            <a:ext cx="7920880" cy="5256584"/>
          </a:xfrm>
        </p:spPr>
        <p:style>
          <a:lnRef idx="1">
            <a:schemeClr val="accent5"/>
          </a:lnRef>
          <a:fillRef idx="2">
            <a:schemeClr val="accent5"/>
          </a:fillRef>
          <a:effectRef idx="1">
            <a:schemeClr val="accent5"/>
          </a:effectRef>
          <a:fontRef idx="minor">
            <a:schemeClr val="dk1"/>
          </a:fontRef>
        </p:style>
        <p:txBody>
          <a:bodyPr>
            <a:normAutofit fontScale="85000" lnSpcReduction="20000"/>
            <a:scene3d>
              <a:camera prst="orthographicFront"/>
              <a:lightRig rig="threePt" dir="t"/>
            </a:scene3d>
            <a:sp3d extrusionH="57150">
              <a:bevelT w="38100" h="38100" prst="convex"/>
            </a:sp3d>
          </a:bodyPr>
          <a:lstStyle/>
          <a:p>
            <a:pPr marL="342900" indent="-342900" algn="justLow" rtl="1">
              <a:spcAft>
                <a:spcPts val="1200"/>
              </a:spcAft>
              <a:buSzPts val="1100"/>
              <a:buFont typeface="Wingdings" panose="05000000000000000000" pitchFamily="2" charset="2"/>
              <a:buChar char="v"/>
            </a:pPr>
            <a:endPar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marL="342900" indent="-342900" algn="justLow" rtl="1">
              <a:spcAft>
                <a:spcPts val="1200"/>
              </a:spcAft>
              <a:buSzPts val="1100"/>
              <a:buFont typeface="Wingdings" panose="05000000000000000000" pitchFamily="2" charset="2"/>
              <a:buChar char="v"/>
            </a:pP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استفاده از </a:t>
            </a:r>
            <a:r>
              <a:rPr lang="fa-IR" sz="26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چک موردي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مسـتلزم داشـتن حسـاب جـاري نـزد بانـک محال‌عليـه بـوده و صـدور آن مستلزم ثبت مراتب در سامانه صياد است.</a:t>
            </a:r>
          </a:p>
          <a:p>
            <a:pPr marL="342900" lvl="0" indent="-342900" algn="justLow" rtl="1">
              <a:spcAft>
                <a:spcPts val="1200"/>
              </a:spcAft>
              <a:buSzPts val="1100"/>
              <a:buFont typeface="Wingdings" panose="05000000000000000000" pitchFamily="2" charset="2"/>
              <a:buChar char="v"/>
            </a:pP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نقل و انتقال </a:t>
            </a:r>
            <a:r>
              <a:rPr lang="fa-IR" sz="26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چک موردی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ممنوع است.</a:t>
            </a:r>
          </a:p>
          <a:p>
            <a:pPr marL="342900" lvl="0" indent="-342900" algn="justLow" rtl="1">
              <a:spcAft>
                <a:spcPts val="1200"/>
              </a:spcAft>
              <a:buSzPts val="1100"/>
              <a:buFont typeface="Wingdings" panose="05000000000000000000" pitchFamily="2" charset="2"/>
              <a:buChar char="v"/>
            </a:pP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حداکثر تعداد </a:t>
            </a:r>
            <a:r>
              <a:rPr lang="fa-IR" sz="26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چک موردي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قابل اعطاء بـه هـر مشـتری </a:t>
            </a:r>
            <a:r>
              <a:rPr lang="fa-IR" sz="2600" u="sng" dirty="0">
                <a:ln w="0"/>
                <a:solidFill>
                  <a:srgbClr val="0070C0"/>
                </a:solidFill>
                <a:effectLst>
                  <a:outerShdw blurRad="38100" dist="25400" dir="5400000" algn="ctr" rotWithShape="0">
                    <a:srgbClr val="6E747A">
                      <a:alpha val="43000"/>
                    </a:srgbClr>
                  </a:outerShdw>
                </a:effectLst>
                <a:cs typeface="B Titr" panose="00000700000000000000" pitchFamily="2" charset="-78"/>
              </a:rPr>
              <a:t>در شـبکه  بـانکي کشـور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در هـر تقاضـا حداکثر دو فقره و در مجموع سالانه، حداکثر ٥ فقره مي‌باشد</a:t>
            </a:r>
            <a:r>
              <a:rPr lang="fa-IR" sz="2600" dirty="0">
                <a:solidFill>
                  <a:schemeClr val="tx1"/>
                </a:solidFill>
              </a:rPr>
              <a:t>.</a:t>
            </a:r>
          </a:p>
          <a:p>
            <a:pPr marL="342900" lvl="0" indent="-342900" algn="justLow" rtl="1">
              <a:spcAft>
                <a:spcPts val="1200"/>
              </a:spcAft>
              <a:buSzPts val="1100"/>
              <a:buFont typeface="Wingdings" panose="05000000000000000000" pitchFamily="2" charset="2"/>
              <a:buChar char="v"/>
            </a:pP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در صورت عدم کارسازی </a:t>
            </a:r>
            <a:r>
              <a:rPr lang="fa-IR" sz="26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چک موردی</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 صادرکننده مشمول محرومیت‌های مقرر در قانون می‌گردد.</a:t>
            </a:r>
          </a:p>
          <a:p>
            <a:pPr marL="342900" lvl="0" indent="-342900" algn="justLow" rtl="1">
              <a:spcAft>
                <a:spcPts val="1200"/>
              </a:spcAft>
              <a:buSzPts val="1100"/>
              <a:buFont typeface="Wingdings" panose="05000000000000000000" pitchFamily="2" charset="2"/>
              <a:buChar char="v"/>
            </a:pP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تســویه </a:t>
            </a:r>
            <a:r>
              <a:rPr lang="fa-IR" sz="26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چــک مــوردي </a:t>
            </a:r>
            <a:r>
              <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rPr>
              <a:t>منــوط بــه ثبــت مشخصــات آن و نیــز ثبــت عملیــات تســویه آن در سامانه صیاد است</a:t>
            </a:r>
            <a:r>
              <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p>
          <a:p>
            <a:pPr marL="342900" lvl="0" indent="-342900" algn="justLow" rtl="1">
              <a:spcAft>
                <a:spcPts val="1200"/>
              </a:spcAft>
              <a:buSzPts val="1100"/>
              <a:buFont typeface="Wingdings" panose="05000000000000000000" pitchFamily="2" charset="2"/>
              <a:buChar char="v"/>
            </a:pPr>
            <a:endPar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marL="342900" lvl="0" indent="-342900" algn="justLow" rtl="1">
              <a:spcAft>
                <a:spcPts val="1200"/>
              </a:spcAft>
              <a:buSzPts val="1100"/>
              <a:buFont typeface="Wingdings" panose="05000000000000000000" pitchFamily="2" charset="2"/>
              <a:buChar char="v"/>
            </a:pPr>
            <a:r>
              <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سایر</a:t>
            </a:r>
            <a:r>
              <a:rPr lang="ar-SA"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ضوابط و الزامات ناظر بر چک‌هاي </a:t>
            </a:r>
            <a:r>
              <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عادی، </a:t>
            </a:r>
            <a:r>
              <a:rPr lang="ar-SA"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در </a:t>
            </a:r>
            <a:r>
              <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مورد </a:t>
            </a:r>
            <a:r>
              <a:rPr lang="fa-IR" sz="2200" dirty="0">
                <a:ln w="0"/>
                <a:solidFill>
                  <a:srgbClr val="7030A0"/>
                </a:solidFill>
                <a:effectLst>
                  <a:outerShdw blurRad="38100" dist="25400" dir="5400000" algn="ctr" rotWithShape="0">
                    <a:srgbClr val="6E747A">
                      <a:alpha val="43000"/>
                    </a:srgbClr>
                  </a:outerShdw>
                </a:effectLst>
                <a:cs typeface="B Titr" panose="00000700000000000000" pitchFamily="2" charset="-78"/>
              </a:rPr>
              <a:t>چک موردی </a:t>
            </a:r>
            <a:r>
              <a:rPr lang="fa-IR" sz="2200" dirty="0">
                <a:ln w="0"/>
                <a:solidFill>
                  <a:srgbClr val="002060"/>
                </a:solidFill>
                <a:effectLst>
                  <a:outerShdw blurRad="38100" dist="25400" dir="5400000" algn="ctr" rotWithShape="0">
                    <a:srgbClr val="6E747A">
                      <a:alpha val="43000"/>
                    </a:srgbClr>
                  </a:outerShdw>
                </a:effectLst>
                <a:cs typeface="B Titr" panose="00000700000000000000" pitchFamily="2" charset="-78"/>
              </a:rPr>
              <a:t>نیز لازم‌الاجرا است.</a:t>
            </a:r>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justLow" rtl="1">
              <a:spcAft>
                <a:spcPts val="1200"/>
              </a:spcAft>
              <a:buSzPts val="1100"/>
            </a:pPr>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dirty="0"/>
          </a:p>
        </p:txBody>
      </p:sp>
    </p:spTree>
    <p:extLst>
      <p:ext uri="{BB962C8B-B14F-4D97-AF65-F5344CB8AC3E}">
        <p14:creationId xmlns:p14="http://schemas.microsoft.com/office/powerpoint/2010/main" val="423156561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heel(1)">
                                      <p:cBhvr>
                                        <p:cTn id="7" dur="2000"/>
                                        <p:tgtEl>
                                          <p:spTgt spid="3">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heel(1)">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heel(1)">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چک‌های تضمین شده</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ویژگی‌ها و الزامات حاکم)</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marL="342900" indent="-342900" algn="justLow" rtl="1">
              <a:buFont typeface="Wingdings" panose="05000000000000000000" pitchFamily="2" charset="2"/>
              <a:buChar char="ü"/>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توسط بانک و به درخواست مشتری صادر و علی‌الظاهر پرداخت وجه آن توسط بانک تضمین می‌شود. برای صدور چک تضمینی نیاز به به داشتن دسته چک نیست بلکه هر فردی می‌تواند با مراجعه به بانکی که در آن حساب دارد درخواست صدور چک تضمین شده کند.</a:t>
            </a:r>
          </a:p>
          <a:p>
            <a:pPr marL="342900" indent="-342900" algn="justLow" rtl="1">
              <a:buFont typeface="Wingdings" panose="05000000000000000000" pitchFamily="2" charset="2"/>
              <a:buChar char="ü"/>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این نوع چک </a:t>
            </a:r>
            <a:r>
              <a:rPr lang="fa-IR" sz="2300" u="sng" dirty="0">
                <a:ln/>
                <a:solidFill>
                  <a:srgbClr val="C00000"/>
                </a:solidFill>
                <a:effectLst>
                  <a:glow rad="101600">
                    <a:srgbClr val="FFFF00">
                      <a:alpha val="60000"/>
                    </a:srgbClr>
                  </a:glow>
                  <a:outerShdw blurRad="38100" dist="38100" dir="2700000" algn="tl">
                    <a:srgbClr val="000000">
                      <a:alpha val="43137"/>
                    </a:srgbClr>
                  </a:outerShdw>
                </a:effectLst>
                <a:latin typeface="Shabnam"/>
                <a:cs typeface="B Koodak" panose="00000700000000000000" pitchFamily="2" charset="-78"/>
              </a:rPr>
              <a:t>در حقیقت یک چک بانکی‌ است، نه چکی که بانک آن را تضمین می‌کند</a:t>
            </a:r>
            <a:r>
              <a:rPr lang="fa-IR" sz="2300" b="1" dirty="0">
                <a:ln/>
                <a:pattFill prst="dkUpDiag">
                  <a:fgClr>
                    <a:schemeClr val="bg1">
                      <a:lumMod val="50000"/>
                    </a:schemeClr>
                  </a:fgClr>
                  <a:bgClr>
                    <a:schemeClr val="tx1">
                      <a:lumMod val="75000"/>
                      <a:lumOff val="25000"/>
                    </a:schemeClr>
                  </a:bgClr>
                </a:pattFill>
                <a:effectLst>
                  <a:glow rad="101600">
                    <a:srgbClr val="FFFF00">
                      <a:alpha val="60000"/>
                    </a:srgbClr>
                  </a:glow>
                  <a:outerShdw blurRad="38100" dist="19050" dir="2700000" algn="tl" rotWithShape="0">
                    <a:schemeClr val="dk1">
                      <a:lumMod val="50000"/>
                      <a:alpha val="40000"/>
                    </a:schemeClr>
                  </a:outerShdw>
                </a:effectLst>
                <a:latin typeface="Shabnam"/>
                <a:cs typeface="B Koodak" panose="00000700000000000000" pitchFamily="2" charset="-78"/>
              </a:rPr>
              <a:t>.</a:t>
            </a:r>
            <a:r>
              <a:rPr lang="fa-IR" sz="23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Shabnam"/>
                <a:cs typeface="B Koodak" panose="00000700000000000000" pitchFamily="2" charset="-78"/>
              </a:rPr>
              <a:t> </a:t>
            </a: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در واقع این چک‌ از آن جهت قابل ‌وصول و قابل ‌اطمینان است که در زمان صدور، مبلغ آن از حساب صادرکننده کسر می‌گردد. </a:t>
            </a:r>
          </a:p>
          <a:p>
            <a:pPr marL="342900" indent="-342900" algn="justLow" rtl="1">
              <a:buFont typeface="Wingdings" panose="05000000000000000000" pitchFamily="2" charset="2"/>
              <a:buChar char="ü"/>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از سال 1397 با تصمیمات سران قوا، ضوابط و احکام ناظر بر استفاده از چک‌های تضمین شده دستخوش تحولات و اصلاحاتی گردید و در نهایت در سال 1400 منجر به اصلاح مجدد قانون صدور چک شد.</a:t>
            </a:r>
          </a:p>
          <a:p>
            <a:pPr marL="342900" lvl="0" indent="-342900" algn="justLow" rtl="1">
              <a:buFont typeface="Wingdings" panose="05000000000000000000" pitchFamily="2" charset="2"/>
              <a:buChar char="ü"/>
            </a:pPr>
            <a:r>
              <a:rPr lang="fa-IR" sz="2300" dirty="0">
                <a:ln w="0"/>
                <a:solidFill>
                  <a:prstClr val="black"/>
                </a:solidFill>
                <a:effectLst>
                  <a:outerShdw blurRad="38100" dist="19050" dir="2700000" algn="tl" rotWithShape="0">
                    <a:prstClr val="black">
                      <a:alpha val="40000"/>
                    </a:prstClr>
                  </a:outerShdw>
                </a:effectLst>
                <a:latin typeface="Shabnam"/>
                <a:cs typeface="B Koodak" panose="00000700000000000000" pitchFamily="2" charset="-78"/>
              </a:rPr>
              <a:t>چک‌های تضمین‌شده قابل‌ مسدودشدن و توقیف‌کردن نیستند و ورشکستگی و فوت کسی که چک را صادر کرده‌ است، تأثیری در وصول آن ندارد.</a:t>
            </a:r>
          </a:p>
          <a:p>
            <a:pPr marL="342900" indent="-342900" algn="justLow" rtl="1">
              <a:buFont typeface="Wingdings" panose="05000000000000000000" pitchFamily="2" charset="2"/>
              <a:buChar char="ü"/>
            </a:pPr>
            <a:endParaRPr lang="fa-IR" dirty="0"/>
          </a:p>
        </p:txBody>
      </p:sp>
    </p:spTree>
    <p:extLst>
      <p:ext uri="{BB962C8B-B14F-4D97-AF65-F5344CB8AC3E}">
        <p14:creationId xmlns:p14="http://schemas.microsoft.com/office/powerpoint/2010/main" val="334968289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چک‌های تضمین شده</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ویژگی‌ها و الزامات حاکم)</a:t>
            </a:r>
          </a:p>
        </p:txBody>
      </p:sp>
      <p:sp>
        <p:nvSpPr>
          <p:cNvPr id="3" name="Content Placeholder 2"/>
          <p:cNvSpPr>
            <a:spLocks noGrp="1"/>
          </p:cNvSpPr>
          <p:nvPr>
            <p:ph type="subTitle" idx="1"/>
          </p:nvPr>
        </p:nvSpPr>
        <p:spPr>
          <a:xfrm>
            <a:off x="971600" y="1340768"/>
            <a:ext cx="7920880" cy="5328592"/>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marL="342900" indent="-342900" algn="justLow" rtl="1">
              <a:buFont typeface="Wingdings" panose="05000000000000000000" pitchFamily="2" charset="2"/>
              <a:buChar char="q"/>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صدور و تحویل </a:t>
            </a:r>
            <a:r>
              <a:rPr lang="fa-IR" sz="24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چک‌های تضمین‌شده </a:t>
            </a: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توسط بانک‌ها به مشتری، صرفاً از طریق سامانه صدور یکپارچه الکترونیکی دسته‌چک (صیاد)</a:t>
            </a:r>
          </a:p>
          <a:p>
            <a:pPr marL="342900" indent="-342900" algn="justLow" rtl="1">
              <a:buFont typeface="Wingdings" panose="05000000000000000000" pitchFamily="2" charset="2"/>
              <a:buChar char="q"/>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تکمیل برگه (فرم) درخواست چک توسط متقاضی در شعبه بانک در حضور متصدی بانکی و ثبت علت درخواست در سامانه صیاد، </a:t>
            </a:r>
          </a:p>
          <a:p>
            <a:pPr marL="342900" indent="-342900" algn="justLow" rtl="1">
              <a:buFont typeface="Wingdings" panose="05000000000000000000" pitchFamily="2" charset="2"/>
              <a:buChar char="q"/>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درج مشخصات هویتی و شماره‌ حساب گیرنده روی </a:t>
            </a:r>
            <a:r>
              <a:rPr lang="fa-IR" sz="24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 تضمین‌شده </a:t>
            </a: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بر اساس دستورالعمل اعلامی توسط بانک مرکزی جمهوری اسلامی ایران؛</a:t>
            </a:r>
          </a:p>
          <a:p>
            <a:pPr marL="342900" indent="-342900" algn="justLow" rtl="1">
              <a:buFont typeface="Wingdings" panose="05000000000000000000" pitchFamily="2" charset="2"/>
              <a:buChar char="q"/>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تدارک امکان استعلام اطلاعات چک تضمین‌شده را برای گیرنده (ذینفع)</a:t>
            </a:r>
          </a:p>
          <a:p>
            <a:pPr marL="342900" indent="-342900" algn="justLow" rtl="1">
              <a:buFont typeface="Wingdings" panose="05000000000000000000" pitchFamily="2" charset="2"/>
              <a:buChar char="q"/>
            </a:pP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پرداخت مبلغ </a:t>
            </a:r>
            <a:r>
              <a:rPr lang="fa-IR" sz="24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 تضمین‌شده </a:t>
            </a: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توسط بانک صرفاً در وجه و به شماره‌حساب گیرنده (ذینفع) که مشخصات وی روی </a:t>
            </a:r>
            <a:r>
              <a:rPr lang="fa-IR" sz="24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 تضمین‌شده </a:t>
            </a:r>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درج گردیده است، امکان‌پذیر می‌باشد.</a:t>
            </a:r>
            <a:r>
              <a:rPr lang="fa-IR" sz="2400" dirty="0">
                <a:solidFill>
                  <a:srgbClr val="110300"/>
                </a:solidFill>
                <a:latin typeface="sahel"/>
              </a:rPr>
              <a:t> </a:t>
            </a:r>
          </a:p>
          <a:p>
            <a:pPr marL="342900" indent="-342900" algn="justLow" rtl="1">
              <a:buFont typeface="Wingdings" panose="05000000000000000000" pitchFamily="2" charset="2"/>
              <a:buChar char="q"/>
            </a:pPr>
            <a:r>
              <a:rPr lang="fa-IR" sz="2400" dirty="0">
                <a:ln w="0"/>
                <a:solidFill>
                  <a:srgbClr val="110300"/>
                </a:solidFill>
                <a:effectLst>
                  <a:outerShdw blurRad="38100" dist="19050" dir="2700000" algn="tl" rotWithShape="0">
                    <a:schemeClr val="dk1">
                      <a:alpha val="40000"/>
                    </a:schemeClr>
                  </a:outerShdw>
                </a:effectLst>
                <a:latin typeface="sahel"/>
                <a:cs typeface="B Koodak" panose="00000700000000000000" pitchFamily="2" charset="-78"/>
              </a:rPr>
              <a:t>ممنوعیت ظهرنویسی </a:t>
            </a:r>
            <a:r>
              <a:rPr lang="fa-IR" sz="2400" dirty="0">
                <a:ln w="0"/>
                <a:solidFill>
                  <a:srgbClr val="7030A0"/>
                </a:solidFill>
                <a:effectLst>
                  <a:outerShdw blurRad="38100" dist="19050" dir="2700000" algn="tl" rotWithShape="0">
                    <a:prstClr val="black">
                      <a:alpha val="40000"/>
                    </a:prstClr>
                  </a:outerShdw>
                </a:effectLst>
                <a:latin typeface="Shabnam"/>
                <a:cs typeface="B Koodak" panose="00000700000000000000" pitchFamily="2" charset="-78"/>
              </a:rPr>
              <a:t>چک تضمین‌شده </a:t>
            </a:r>
          </a:p>
          <a:p>
            <a:pPr marL="342900" lvl="0" indent="-342900" algn="justLow" rtl="1">
              <a:buFont typeface="Wingdings" panose="05000000000000000000" pitchFamily="2" charset="2"/>
              <a:buChar char="q"/>
            </a:pPr>
            <a:r>
              <a:rPr lang="fa-IR" sz="2300" dirty="0">
                <a:ln w="0"/>
                <a:solidFill>
                  <a:prstClr val="black"/>
                </a:solidFill>
                <a:effectLst>
                  <a:outerShdw blurRad="38100" dist="19050" dir="2700000" algn="tl" rotWithShape="0">
                    <a:prstClr val="black">
                      <a:alpha val="40000"/>
                    </a:prstClr>
                  </a:outerShdw>
                </a:effectLst>
                <a:latin typeface="Shabnam"/>
                <a:cs typeface="B Koodak" panose="00000700000000000000" pitchFamily="2" charset="-78"/>
              </a:rPr>
              <a:t>با اصلاحات جدید قانون در سال 1400 این امکان وجود دارد که </a:t>
            </a:r>
            <a:r>
              <a:rPr lang="fa-IR" sz="2400" dirty="0">
                <a:ln w="0"/>
                <a:solidFill>
                  <a:srgbClr val="7030A0"/>
                </a:solidFill>
                <a:effectLst>
                  <a:outerShdw blurRad="38100" dist="19050" dir="2700000" algn="tl" rotWithShape="0">
                    <a:prstClr val="black">
                      <a:alpha val="40000"/>
                    </a:prstClr>
                  </a:outerShdw>
                </a:effectLst>
                <a:latin typeface="Shabnam"/>
                <a:cs typeface="B Koodak" panose="00000700000000000000" pitchFamily="2" charset="-78"/>
              </a:rPr>
              <a:t>چک تضمین‌شده</a:t>
            </a:r>
            <a:r>
              <a:rPr lang="fa-IR" sz="2300" dirty="0">
                <a:ln w="0"/>
                <a:solidFill>
                  <a:prstClr val="black"/>
                </a:solidFill>
                <a:effectLst>
                  <a:outerShdw blurRad="38100" dist="19050" dir="2700000" algn="tl" rotWithShape="0">
                    <a:prstClr val="black">
                      <a:alpha val="40000"/>
                    </a:prstClr>
                  </a:outerShdw>
                </a:effectLst>
                <a:latin typeface="Shabnam"/>
                <a:cs typeface="B Koodak" panose="00000700000000000000" pitchFamily="2" charset="-78"/>
              </a:rPr>
              <a:t> را در سایر بانک‌ها وصول نمود.</a:t>
            </a:r>
          </a:p>
          <a:p>
            <a:pPr marL="342900" indent="-342900" algn="justLow" rtl="1">
              <a:buFont typeface="Wingdings" panose="05000000000000000000" pitchFamily="2" charset="2"/>
              <a:buChar char="q"/>
            </a:pPr>
            <a:endParaRPr lang="fa-IR" sz="2400" dirty="0">
              <a:ln w="0"/>
              <a:solidFill>
                <a:srgbClr val="7030A0"/>
              </a:solidFill>
              <a:effectLst>
                <a:outerShdw blurRad="38100" dist="19050" dir="2700000" algn="tl" rotWithShape="0">
                  <a:prstClr val="black">
                    <a:alpha val="40000"/>
                  </a:prst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r" rtl="1"/>
            <a:endParaRPr lang="fa-IR" dirty="0"/>
          </a:p>
        </p:txBody>
      </p:sp>
    </p:spTree>
    <p:extLst>
      <p:ext uri="{BB962C8B-B14F-4D97-AF65-F5344CB8AC3E}">
        <p14:creationId xmlns:p14="http://schemas.microsoft.com/office/powerpoint/2010/main" val="954316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39" dur="5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45" presetClass="entr" presetSubtype="0" fill="hold"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2000"/>
                                        <p:tgtEl>
                                          <p:spTgt spid="3">
                                            <p:txEl>
                                              <p:pRg st="5" end="5"/>
                                            </p:txEl>
                                          </p:spTgt>
                                        </p:tgtEl>
                                      </p:cBhvr>
                                    </p:animEffect>
                                    <p:anim calcmode="lin" valueType="num">
                                      <p:cBhvr>
                                        <p:cTn id="49"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0"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p:cTn id="5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چک‌های تضمین شده</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cs typeface="B Yekan" panose="00000400000000000000" pitchFamily="2" charset="-78"/>
              </a:rPr>
              <a:t>(فرایندابطال</a:t>
            </a: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r>
              <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 </a:t>
            </a:r>
            <a:r>
              <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درخواست </a:t>
            </a:r>
            <a:r>
              <a:rPr lang="fa-IR" sz="2400" u="sng"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متقاضی یا وکیل یا نماینده قانونی وی </a:t>
            </a:r>
            <a:r>
              <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با ارائه اصل چک جهت واریز وجه چک به‌حساب متقاضی بدون نیاز به ظهر نویسی گیرنده (ذینفع)</a:t>
            </a: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rtl="1"/>
            <a:r>
              <a:rPr lang="fa-IR" u="sng"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صرفاً تا </a:t>
            </a:r>
            <a:r>
              <a:rPr lang="fa-IR" u="sng"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rPr>
              <a:t>یک ماه </a:t>
            </a:r>
            <a:r>
              <a:rPr lang="fa-IR" u="sng"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پس از صدور آن توسط بانک صادرکننده</a:t>
            </a: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r" rtl="1"/>
            <a:endParaRPr lang="fa-IR" dirty="0"/>
          </a:p>
        </p:txBody>
      </p:sp>
      <p:sp>
        <p:nvSpPr>
          <p:cNvPr id="5" name="Down Arrow 4"/>
          <p:cNvSpPr/>
          <p:nvPr/>
        </p:nvSpPr>
        <p:spPr>
          <a:xfrm>
            <a:off x="4049942" y="2780928"/>
            <a:ext cx="1674186"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1097380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چک‌های تضمین شده</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cs typeface="B Yekan" panose="00000400000000000000" pitchFamily="2" charset="-78"/>
              </a:rPr>
              <a:t>(فرایندابطال</a:t>
            </a: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lnSpcReduction="10000"/>
            <a:scene3d>
              <a:camera prst="orthographicFront"/>
              <a:lightRig rig="threePt" dir="t"/>
            </a:scene3d>
            <a:sp3d extrusionH="57150">
              <a:bevelT w="38100" h="38100" prst="convex"/>
            </a:sp3d>
          </a:bodyPr>
          <a:lstStyle/>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rtl="1"/>
            <a:r>
              <a:rPr lang="fa-IR" sz="2800" u="sng"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پرداخت چک تضمین‌شده به گیرنده (ذینفع) با ارائه اصل چک </a:t>
            </a:r>
          </a:p>
          <a:p>
            <a:pPr rtl="1"/>
            <a:r>
              <a:rPr lang="fa-IR" sz="2800" u="sng"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rPr>
              <a:t>پس از یک ماه</a:t>
            </a:r>
            <a:endParaRPr lang="fa-IR" sz="2400"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r>
              <a:rPr lang="fa-IR" sz="28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تکمیل برگه </a:t>
            </a:r>
            <a:r>
              <a:rPr lang="fa-IR" sz="20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(فرم)های </a:t>
            </a:r>
            <a:r>
              <a:rPr lang="fa-IR" sz="28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مربوط به مبارزه با پول‌شویی توسط متقاضی یا گیرنده (ذینفع) و گزارش شعبه بانک به واحد مبارزه با پول‌شویی بانک صادرکننده</a:t>
            </a: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r" rtl="1"/>
            <a:endParaRPr lang="fa-IR" dirty="0"/>
          </a:p>
        </p:txBody>
      </p:sp>
      <p:sp>
        <p:nvSpPr>
          <p:cNvPr id="5" name="Down Arrow 4"/>
          <p:cNvSpPr/>
          <p:nvPr/>
        </p:nvSpPr>
        <p:spPr>
          <a:xfrm>
            <a:off x="3986935" y="2780928"/>
            <a:ext cx="1890210"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a-IR" sz="1800" b="0" i="0" u="none" strike="noStrike" kern="1200" cap="none" spc="0" normalizeH="0" baseline="0" noProof="0">
              <a:ln>
                <a:noFill/>
              </a:ln>
              <a:solidFill>
                <a:prstClr val="white"/>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37955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چک‌های تضمین شده</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2000" b="1" dirty="0">
                <a:solidFill>
                  <a:srgbClr val="002060"/>
                </a:solidFill>
                <a:effectLst>
                  <a:outerShdw blurRad="38100" dist="38100" dir="2700000" algn="tl">
                    <a:srgbClr val="000000">
                      <a:alpha val="43137"/>
                    </a:srgbClr>
                  </a:outerShdw>
                </a:effectLst>
                <a:latin typeface="Tahoma" panose="020B0604030504040204" pitchFamily="34" charset="0"/>
                <a:cs typeface="B Yekan" panose="00000400000000000000" pitchFamily="2" charset="-78"/>
              </a:rPr>
              <a:t>(مفقودی</a:t>
            </a:r>
            <a:r>
              <a:rPr lang="fa-IR" sz="20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ü"/>
            </a:pPr>
            <a:r>
              <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مراجعه متقاضی و گیرنده (ذینفع) به بانک صادرکننده و تکمیل و امضای برگه (فرم) اعلام مفقودی </a:t>
            </a:r>
            <a:r>
              <a:rPr lang="fa-IR" sz="24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 تضمین‌شده </a:t>
            </a:r>
            <a:r>
              <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و تعهدنامه عدم ادعا نسبت به چک مفقود شده نسخه المثنی آن را از بانک درخواست کنند، </a:t>
            </a:r>
          </a:p>
          <a:p>
            <a:pPr marL="342900" indent="-342900" algn="justLow" rtl="1">
              <a:buFont typeface="Wingdings" panose="05000000000000000000" pitchFamily="2" charset="2"/>
              <a:buChar char="ü"/>
            </a:pPr>
            <a:r>
              <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احراز هویت متقاضی و گیرنده (ذینفع) واستعلام صحت مشخصات هویتی متقاضی و گیرنده (ذینفع) از سامانه نظام هویت‌سنجی الکترونیکی بانکی</a:t>
            </a:r>
          </a:p>
          <a:p>
            <a:pPr marL="342900" indent="-342900" algn="justLow" rtl="1">
              <a:buFont typeface="Wingdings" panose="05000000000000000000" pitchFamily="2" charset="2"/>
              <a:buChar char="ü"/>
            </a:pPr>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ü"/>
            </a:pPr>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ü"/>
            </a:pPr>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ü"/>
            </a:pPr>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rtl="1"/>
            <a:r>
              <a:rPr lang="fa-IR" sz="2400" dirty="0">
                <a:solidFill>
                  <a:srgbClr val="110300"/>
                </a:solidFill>
                <a:latin typeface="sahel"/>
              </a:rPr>
              <a:t> </a:t>
            </a:r>
            <a:r>
              <a:rPr lang="fa-IR" sz="28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ابطال چک مفقودشده وصدور چک المثنی مطابق با اطلاعات مندرج در سامانه صیاد</a:t>
            </a:r>
            <a:r>
              <a:rPr lang="fa-IR" sz="2400" dirty="0">
                <a:solidFill>
                  <a:srgbClr val="110300"/>
                </a:solidFill>
                <a:latin typeface="sahel"/>
              </a:rPr>
              <a:t> </a:t>
            </a: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r" rtl="1"/>
            <a:endParaRPr lang="fa-IR" dirty="0"/>
          </a:p>
        </p:txBody>
      </p:sp>
      <p:sp>
        <p:nvSpPr>
          <p:cNvPr id="7" name="Down Arrow 6"/>
          <p:cNvSpPr/>
          <p:nvPr/>
        </p:nvSpPr>
        <p:spPr>
          <a:xfrm>
            <a:off x="4108804" y="3897052"/>
            <a:ext cx="1646472" cy="129614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extLst>
      <p:ext uri="{BB962C8B-B14F-4D97-AF65-F5344CB8AC3E}">
        <p14:creationId xmlns:p14="http://schemas.microsoft.com/office/powerpoint/2010/main" val="2732168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ircle(in)">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 calcmode="lin" valueType="num">
                                      <p:cBhvr>
                                        <p:cTn id="22"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4"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1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چک‌های تضمین شده</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2000" b="1" dirty="0">
                <a:solidFill>
                  <a:srgbClr val="002060"/>
                </a:solidFill>
                <a:effectLst>
                  <a:outerShdw blurRad="38100" dist="38100" dir="2700000" algn="tl">
                    <a:srgbClr val="000000">
                      <a:alpha val="43137"/>
                    </a:srgbClr>
                  </a:outerShdw>
                </a:effectLst>
                <a:latin typeface="Tahoma" panose="020B0604030504040204" pitchFamily="34" charset="0"/>
                <a:cs typeface="B Yekan" panose="00000400000000000000" pitchFamily="2" charset="-78"/>
              </a:rPr>
              <a:t>(جعل</a:t>
            </a:r>
            <a:r>
              <a:rPr lang="fa-IR" sz="20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rtl="1"/>
            <a:r>
              <a:rPr lang="fa-IR" sz="3600"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rPr>
              <a:t>جعل</a:t>
            </a:r>
            <a:r>
              <a:rPr lang="fa-IR" sz="36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 </a:t>
            </a:r>
            <a:r>
              <a:rPr lang="fa-IR" sz="36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a:t>
            </a:r>
            <a:r>
              <a:rPr lang="fa-IR" sz="36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 </a:t>
            </a:r>
            <a:r>
              <a:rPr lang="fa-IR" sz="36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تضمین‌شده</a:t>
            </a:r>
          </a:p>
          <a:p>
            <a:pPr rtl="1"/>
            <a:endParaRPr lang="fa-IR" sz="36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ü"/>
            </a:pPr>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ü"/>
            </a:pPr>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rtl="1"/>
            <a:r>
              <a:rPr lang="fa-IR" sz="2800"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rPr>
              <a:t>مجازات</a:t>
            </a:r>
            <a:r>
              <a:rPr lang="fa-IR" sz="2400" dirty="0">
                <a:solidFill>
                  <a:srgbClr val="FF0000"/>
                </a:solidFill>
                <a:latin typeface="sahel"/>
              </a:rPr>
              <a:t> </a:t>
            </a:r>
            <a:r>
              <a:rPr lang="fa-IR" sz="2800" u="sng"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rPr>
              <a:t>2 تا 6 سال </a:t>
            </a:r>
            <a:r>
              <a:rPr lang="fa-IR" sz="2800" dirty="0">
                <a:ln w="0"/>
                <a:solidFill>
                  <a:srgbClr val="FF0000"/>
                </a:solidFill>
                <a:effectLst>
                  <a:outerShdw blurRad="38100" dist="19050" dir="2700000" algn="tl" rotWithShape="0">
                    <a:schemeClr val="dk1">
                      <a:alpha val="40000"/>
                    </a:schemeClr>
                  </a:outerShdw>
                </a:effectLst>
                <a:latin typeface="Shabnam"/>
                <a:cs typeface="B Koodak" panose="00000700000000000000" pitchFamily="2" charset="-78"/>
              </a:rPr>
              <a:t>محرومیت استفاده از </a:t>
            </a:r>
            <a:r>
              <a:rPr lang="fa-IR" sz="2800" dirty="0">
                <a:ln w="0"/>
                <a:solidFill>
                  <a:srgbClr val="7030A0"/>
                </a:solidFill>
                <a:effectLst>
                  <a:outerShdw blurRad="38100" dist="19050" dir="2700000" algn="tl" rotWithShape="0">
                    <a:schemeClr val="dk1">
                      <a:alpha val="40000"/>
                    </a:schemeClr>
                  </a:outerShdw>
                </a:effectLst>
                <a:latin typeface="Shabnam"/>
                <a:cs typeface="B Koodak" panose="00000700000000000000" pitchFamily="2" charset="-78"/>
              </a:rPr>
              <a:t>چک تضمین‌شده</a:t>
            </a:r>
          </a:p>
          <a:p>
            <a:pPr rtl="1"/>
            <a:r>
              <a:rPr lang="fa-IR" sz="24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rPr>
              <a:t>(علاوه بر کیفر اصلی جرم)</a:t>
            </a:r>
            <a:endParaRPr lang="fa-IR"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marL="342900" indent="-342900" algn="justLow" rtl="1">
              <a:buFont typeface="Wingdings" panose="05000000000000000000" pitchFamily="2" charset="2"/>
              <a:buChar char="q"/>
            </a:pPr>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justLow" rtl="1"/>
            <a:endParaRPr lang="fa-IR" sz="2300" dirty="0">
              <a:ln w="0"/>
              <a:solidFill>
                <a:schemeClr val="tx1"/>
              </a:solidFill>
              <a:effectLst>
                <a:outerShdw blurRad="38100" dist="19050" dir="2700000" algn="tl" rotWithShape="0">
                  <a:schemeClr val="dk1">
                    <a:alpha val="40000"/>
                  </a:schemeClr>
                </a:outerShdw>
              </a:effectLst>
              <a:latin typeface="Shabnam"/>
              <a:cs typeface="B Koodak" panose="00000700000000000000" pitchFamily="2" charset="-78"/>
            </a:endParaRPr>
          </a:p>
          <a:p>
            <a:pPr algn="r" rtl="1"/>
            <a:endParaRPr lang="fa-IR" dirty="0"/>
          </a:p>
        </p:txBody>
      </p:sp>
      <p:sp>
        <p:nvSpPr>
          <p:cNvPr id="7" name="Down Arrow 6"/>
          <p:cNvSpPr/>
          <p:nvPr/>
        </p:nvSpPr>
        <p:spPr>
          <a:xfrm>
            <a:off x="4108804" y="2636912"/>
            <a:ext cx="1646472" cy="18722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a-IR" sz="1800" b="0" i="0" u="none" strike="noStrike" kern="1200" cap="none" spc="0" normalizeH="0" baseline="0" noProof="0">
              <a:ln>
                <a:noFill/>
              </a:ln>
              <a:solidFill>
                <a:srgbClr val="92D050"/>
              </a:solidFill>
              <a:effectLst/>
              <a:uLnTx/>
              <a:uFillTx/>
              <a:latin typeface="Calibri"/>
              <a:ea typeface="+mn-ea"/>
              <a:cs typeface="Arial" panose="020B0604020202020204" pitchFamily="34" charset="0"/>
            </a:endParaRPr>
          </a:p>
        </p:txBody>
      </p:sp>
    </p:spTree>
    <p:extLst>
      <p:ext uri="{BB962C8B-B14F-4D97-AF65-F5344CB8AC3E}">
        <p14:creationId xmlns:p14="http://schemas.microsoft.com/office/powerpoint/2010/main" val="2407429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 calcmode="lin" valueType="num">
                                      <p:cBhvr>
                                        <p:cTn id="12"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15" dur="1000"/>
                                        <p:tgtEl>
                                          <p:spTgt spid="3">
                                            <p:txEl>
                                              <p:pRg st="7" end="7"/>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anim calcmode="lin" valueType="num">
                                      <p:cBhvr>
                                        <p:cTn id="20"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94420" y="32058"/>
            <a:ext cx="8229600" cy="936104"/>
          </a:xfrm>
        </p:spPr>
        <p:txBody>
          <a:bodyPr>
            <a:normAutofit/>
          </a:bodyPr>
          <a:lstStyle/>
          <a:p>
            <a:r>
              <a:rPr lang="fa-IR" sz="5400" dirty="0">
                <a:solidFill>
                  <a:srgbClr val="00B0F0"/>
                </a:solidFill>
                <a:effectLst>
                  <a:glow rad="63500">
                    <a:schemeClr val="accent2">
                      <a:satMod val="175000"/>
                      <a:alpha val="40000"/>
                    </a:schemeClr>
                  </a:glow>
                  <a:outerShdw blurRad="38100" dist="38100" dir="2700000" algn="tl">
                    <a:srgbClr val="000000">
                      <a:alpha val="43137"/>
                    </a:srgbClr>
                  </a:outerShdw>
                </a:effectLst>
                <a:latin typeface="IranNastaliq" panose="02020505000000020003" pitchFamily="18" charset="0"/>
                <a:cs typeface="IranNastaliq" panose="02020505000000020003" pitchFamily="18" charset="0"/>
              </a:rPr>
              <a:t>سپاس از همراهی شما</a:t>
            </a:r>
          </a:p>
        </p:txBody>
      </p:sp>
      <p:sp>
        <p:nvSpPr>
          <p:cNvPr id="3" name="Content Placeholder 2"/>
          <p:cNvSpPr>
            <a:spLocks noGrp="1"/>
          </p:cNvSpPr>
          <p:nvPr>
            <p:ph idx="1"/>
          </p:nvPr>
        </p:nvSpPr>
        <p:spPr>
          <a:xfrm>
            <a:off x="1331640" y="1268760"/>
            <a:ext cx="7355160" cy="4857403"/>
          </a:xfrm>
          <a:blipFill>
            <a:blip r:embed="rId3"/>
            <a:tile tx="0" ty="0" sx="100000" sy="100000" flip="none" algn="tl"/>
          </a:blipFill>
        </p:spPr>
        <p:txBody>
          <a:bodyPr>
            <a:normAutofit/>
            <a:scene3d>
              <a:camera prst="orthographicFront"/>
              <a:lightRig rig="threePt" dir="t"/>
            </a:scene3d>
            <a:sp3d extrusionH="57150">
              <a:bevelT h="25400" prst="softRound"/>
            </a:sp3d>
          </a:bodyPr>
          <a:lstStyle/>
          <a:p>
            <a:pPr algn="ctr" rtl="1"/>
            <a:r>
              <a:rPr lang="fa-IR" sz="8000" dirty="0">
                <a:effectLst>
                  <a:glow rad="101600">
                    <a:srgbClr val="FFFF00">
                      <a:alpha val="60000"/>
                    </a:srgbClr>
                  </a:glow>
                </a:effectLst>
                <a:cs typeface="B Esfehan" panose="00000700000000000000" pitchFamily="2" charset="-78"/>
              </a:rPr>
              <a:t> </a:t>
            </a:r>
          </a:p>
          <a:p>
            <a:pPr algn="ctr" rtl="1"/>
            <a:r>
              <a:rPr lang="fa-IR" sz="8000" dirty="0">
                <a:solidFill>
                  <a:srgbClr val="00B0F0"/>
                </a:solidFill>
                <a:effectLst>
                  <a:glow rad="101600">
                    <a:srgbClr val="FFFF00">
                      <a:alpha val="60000"/>
                    </a:srgbClr>
                  </a:glow>
                </a:effectLst>
                <a:cs typeface="B Esfehan" panose="00000700000000000000" pitchFamily="2" charset="-78"/>
              </a:rPr>
              <a:t>و من‌الله‌التوفیق</a:t>
            </a:r>
          </a:p>
        </p:txBody>
      </p:sp>
    </p:spTree>
    <p:extLst>
      <p:ext uri="{BB962C8B-B14F-4D97-AF65-F5344CB8AC3E}">
        <p14:creationId xmlns:p14="http://schemas.microsoft.com/office/powerpoint/2010/main" val="269483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endParaRPr lang="fa-IR" sz="26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تبصره ذیل ماده 1 قانون صدور چک :</a:t>
            </a:r>
          </a:p>
          <a:p>
            <a:pPr algn="justLow" rtl="1">
              <a:lnSpc>
                <a:spcPct val="150000"/>
              </a:lnSpc>
              <a:spcAft>
                <a:spcPts val="1000"/>
              </a:spcAft>
            </a:pPr>
            <a:r>
              <a:rPr lang="ar-SA"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قوانين و مقررات مرتبط با چک</a:t>
            </a:r>
            <a:r>
              <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r>
              <a:rPr lang="ar-SA"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حسب مورد راجع به چک‌هايي که به شکل </a:t>
            </a:r>
            <a:r>
              <a:rPr lang="ar-SA" sz="2400" dirty="0">
                <a:ln w="0"/>
                <a:solidFill>
                  <a:srgbClr val="7030A0"/>
                </a:solidFill>
                <a:effectLst>
                  <a:outerShdw blurRad="38100" dist="25400" dir="5400000" algn="ctr" rotWithShape="0">
                    <a:srgbClr val="6E747A">
                      <a:alpha val="43000"/>
                    </a:srgbClr>
                  </a:outerShdw>
                </a:effectLst>
                <a:cs typeface="B Titr" panose="00000700000000000000" pitchFamily="2" charset="-78"/>
              </a:rPr>
              <a:t>الکترونيکي </a:t>
            </a:r>
            <a:r>
              <a:rPr lang="ar-SA"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a:t>
            </a:r>
            <a:r>
              <a:rPr lang="ar-SA" sz="18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داده پيام</a:t>
            </a:r>
            <a:r>
              <a:rPr lang="ar-SA"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صادر مي‌شوند نيز لازم‌الرعايه است. بانک مرکزي مکلف است ظرف مدت يک‌سال پس از لازم‌الاجراء شدن اين قانون، اقدامات لازم در خصوص چک‌هاي </a:t>
            </a:r>
            <a:r>
              <a:rPr lang="ar-SA" sz="2400" dirty="0">
                <a:ln w="0"/>
                <a:solidFill>
                  <a:srgbClr val="7030A0"/>
                </a:solidFill>
                <a:effectLst>
                  <a:outerShdw blurRad="38100" dist="25400" dir="5400000" algn="ctr" rotWithShape="0">
                    <a:srgbClr val="6E747A">
                      <a:alpha val="43000"/>
                    </a:srgbClr>
                  </a:outerShdw>
                </a:effectLst>
                <a:cs typeface="B Titr" panose="00000700000000000000" pitchFamily="2" charset="-78"/>
              </a:rPr>
              <a:t>الکترونيکي</a:t>
            </a:r>
            <a:r>
              <a:rPr lang="ar-SA"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a:t>
            </a:r>
            <a:r>
              <a:rPr lang="ar-SA" sz="1800" dirty="0">
                <a:ln w="0"/>
                <a:solidFill>
                  <a:srgbClr val="002060"/>
                </a:solidFill>
                <a:effectLst>
                  <a:outerShdw blurRad="38100" dist="25400" dir="5400000" algn="ctr" rotWithShape="0">
                    <a:srgbClr val="6E747A">
                      <a:alpha val="43000"/>
                    </a:srgbClr>
                  </a:outerShdw>
                </a:effectLst>
                <a:cs typeface="B Titr" panose="00000700000000000000" pitchFamily="2" charset="-78"/>
              </a:rPr>
              <a:t>داده پيام</a:t>
            </a:r>
            <a:r>
              <a:rPr lang="ar-SA" sz="2400" dirty="0">
                <a:ln w="0"/>
                <a:solidFill>
                  <a:srgbClr val="002060"/>
                </a:solidFill>
                <a:effectLst>
                  <a:outerShdw blurRad="38100" dist="25400" dir="5400000" algn="ctr" rotWithShape="0">
                    <a:srgbClr val="6E747A">
                      <a:alpha val="43000"/>
                    </a:srgbClr>
                  </a:outerShdw>
                </a:effectLst>
                <a:cs typeface="B Titr" panose="00000700000000000000" pitchFamily="2" charset="-78"/>
              </a:rPr>
              <a:t>) را انجام داده و دستورالعمل‌هاي لازم را صادر نمايد</a:t>
            </a:r>
            <a:r>
              <a:rPr lang="en-US" sz="2400" b="1" dirty="0">
                <a:solidFill>
                  <a:schemeClr val="tx1">
                    <a:lumMod val="85000"/>
                    <a:lumOff val="15000"/>
                  </a:schemeClr>
                </a:solidFill>
                <a:latin typeface="Tahoma" panose="020B0604030504040204" pitchFamily="34" charset="0"/>
                <a:ea typeface="Times New Roman" panose="02020603050405020304" pitchFamily="18" charset="0"/>
                <a:cs typeface="Mitra" panose="00000500000000000000" pitchFamily="2" charset="-78"/>
              </a:rPr>
              <a:t>.</a:t>
            </a:r>
            <a:r>
              <a:rPr lang="ar-SA" sz="2400" b="1" dirty="0">
                <a:solidFill>
                  <a:schemeClr val="tx1">
                    <a:lumMod val="85000"/>
                    <a:lumOff val="15000"/>
                  </a:schemeClr>
                </a:solidFill>
                <a:latin typeface="Tahoma" panose="020B0604030504040204" pitchFamily="34" charset="0"/>
                <a:ea typeface="Times New Roman" panose="02020603050405020304" pitchFamily="18" charset="0"/>
                <a:cs typeface="Mitra" panose="00000500000000000000" pitchFamily="2" charset="-78"/>
              </a:rPr>
              <a:t> (</a:t>
            </a:r>
            <a:r>
              <a:rPr lang="ar-SA" sz="1800" b="1" dirty="0">
                <a:solidFill>
                  <a:schemeClr val="tx1">
                    <a:lumMod val="85000"/>
                    <a:lumOff val="15000"/>
                  </a:schemeClr>
                </a:solidFill>
                <a:latin typeface="Tahoma" panose="020B0604030504040204" pitchFamily="34" charset="0"/>
                <a:ea typeface="Times New Roman" panose="02020603050405020304" pitchFamily="18" charset="0"/>
                <a:cs typeface="Mitra" panose="00000500000000000000" pitchFamily="2" charset="-78"/>
              </a:rPr>
              <a:t>اصلاحي سال 97</a:t>
            </a:r>
            <a:r>
              <a:rPr lang="ar-SA" sz="2400" b="1" dirty="0">
                <a:solidFill>
                  <a:schemeClr val="tx1">
                    <a:lumMod val="85000"/>
                    <a:lumOff val="15000"/>
                  </a:schemeClr>
                </a:solidFill>
                <a:latin typeface="Tahoma" panose="020B0604030504040204" pitchFamily="34" charset="0"/>
                <a:ea typeface="Times New Roman" panose="02020603050405020304" pitchFamily="18" charset="0"/>
                <a:cs typeface="Mitra" panose="00000500000000000000" pitchFamily="2" charset="-78"/>
              </a:rPr>
              <a:t>)</a:t>
            </a:r>
            <a:endParaRPr lang="en-US" sz="2000" dirty="0">
              <a:solidFill>
                <a:schemeClr val="tx1">
                  <a:lumMod val="85000"/>
                  <a:lumOff val="15000"/>
                </a:schemeClr>
              </a:solidFill>
              <a:latin typeface="Calibri" panose="020F0502020204030204" pitchFamily="34" charset="0"/>
              <a:ea typeface="Calibri" panose="020F0502020204030204" pitchFamily="34" charset="0"/>
              <a:cs typeface="Arial" panose="020B0604020202020204" pitchFamily="34" charset="0"/>
            </a:endParaRPr>
          </a:p>
          <a:p>
            <a:pPr algn="justLow" rtl="1">
              <a:spcAft>
                <a:spcPts val="1200"/>
              </a:spcAft>
              <a:buSzPts val="1100"/>
            </a:pPr>
            <a:endParaRPr lang="fa-IR" sz="2400" dirty="0">
              <a:ln w="0"/>
              <a:solidFill>
                <a:srgbClr val="002060"/>
              </a:solidFill>
              <a:effectLst>
                <a:outerShdw blurRad="38100" dist="25400" dir="5400000" algn="ctr" rotWithShape="0">
                  <a:srgbClr val="6E747A">
                    <a:alpha val="43000"/>
                  </a:srgbClr>
                </a:outerShdw>
              </a:effectLst>
              <a:cs typeface="B Titr" panose="00000700000000000000" pitchFamily="2" charset="-78"/>
            </a:endParaRPr>
          </a:p>
          <a:p>
            <a:pPr algn="r" rtl="1"/>
            <a:endParaRPr lang="fa-IR" dirty="0"/>
          </a:p>
        </p:txBody>
      </p:sp>
    </p:spTree>
    <p:extLst>
      <p:ext uri="{BB962C8B-B14F-4D97-AF65-F5344CB8AC3E}">
        <p14:creationId xmlns:p14="http://schemas.microsoft.com/office/powerpoint/2010/main" val="4188714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340768"/>
            <a:ext cx="7920880" cy="5112568"/>
          </a:xfrm>
        </p:spPr>
        <p:style>
          <a:lnRef idx="1">
            <a:schemeClr val="accent5"/>
          </a:lnRef>
          <a:fillRef idx="2">
            <a:schemeClr val="accent5"/>
          </a:fillRef>
          <a:effectRef idx="1">
            <a:schemeClr val="accent5"/>
          </a:effectRef>
          <a:fontRef idx="minor">
            <a:schemeClr val="dk1"/>
          </a:fontRef>
        </p:style>
        <p:txBody>
          <a:bodyPr>
            <a:normAutofit lnSpcReduction="10000"/>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اهم نکات:</a:t>
            </a:r>
          </a:p>
          <a:p>
            <a:pPr marL="342900" indent="-342900" algn="justLow" rtl="1">
              <a:lnSpc>
                <a:spcPct val="150000"/>
              </a:lnSpc>
              <a:spcAft>
                <a:spcPts val="1000"/>
              </a:spcAft>
              <a:buFont typeface="Wingdings" panose="05000000000000000000" pitchFamily="2" charset="2"/>
              <a:buChar char="ü"/>
            </a:pPr>
            <a:r>
              <a:rPr lang="fa-IR" sz="2400" b="1" dirty="0">
                <a:ln w="0"/>
                <a:solidFill>
                  <a:srgbClr val="002060"/>
                </a:solidFill>
                <a:cs typeface="B Kamran Outline" panose="00000400000000000000" pitchFamily="2" charset="-78"/>
              </a:rPr>
              <a:t>وفق </a:t>
            </a:r>
            <a:r>
              <a:rPr lang="ar-SA" sz="2400" b="1" dirty="0">
                <a:ln w="0"/>
                <a:solidFill>
                  <a:srgbClr val="002060"/>
                </a:solidFill>
                <a:cs typeface="B Kamran Outline" panose="00000400000000000000" pitchFamily="2" charset="-78"/>
              </a:rPr>
              <a:t>تبصره 1 ماده 1 </a:t>
            </a:r>
            <a:r>
              <a:rPr lang="ar-SA" sz="2400" b="1" dirty="0">
                <a:ln w="0"/>
                <a:solidFill>
                  <a:srgbClr val="7030A0"/>
                </a:solidFill>
                <a:cs typeface="B Mehr" panose="00000700000000000000" pitchFamily="2" charset="-78"/>
              </a:rPr>
              <a:t>قانون </a:t>
            </a:r>
            <a:r>
              <a:rPr lang="fa-IR" sz="2400" b="1" dirty="0">
                <a:ln w="0"/>
                <a:solidFill>
                  <a:srgbClr val="7030A0"/>
                </a:solidFill>
                <a:cs typeface="B Mehr" panose="00000700000000000000" pitchFamily="2" charset="-78"/>
              </a:rPr>
              <a:t>صدور </a:t>
            </a:r>
            <a:r>
              <a:rPr lang="ar-SA" sz="2400" b="1" dirty="0">
                <a:ln w="0"/>
                <a:solidFill>
                  <a:srgbClr val="7030A0"/>
                </a:solidFill>
                <a:cs typeface="B Mehr" panose="00000700000000000000" pitchFamily="2" charset="-78"/>
              </a:rPr>
              <a:t>چک</a:t>
            </a:r>
            <a:r>
              <a:rPr lang="fa-IR" sz="2400" b="1" dirty="0">
                <a:ln w="0"/>
                <a:solidFill>
                  <a:srgbClr val="002060"/>
                </a:solidFill>
                <a:cs typeface="B Kamran Outline" panose="00000400000000000000" pitchFamily="2" charset="-78"/>
              </a:rPr>
              <a:t>،</a:t>
            </a:r>
            <a:r>
              <a:rPr lang="ar-SA" sz="2400" b="1" dirty="0">
                <a:ln w="0"/>
                <a:solidFill>
                  <a:schemeClr val="tx1"/>
                </a:solidFill>
                <a:cs typeface="B Kamran Outline" panose="00000400000000000000" pitchFamily="2" charset="-78"/>
              </a:rPr>
              <a:t> تمامی قوانین و مقررات چک فیزیکی در مورد </a:t>
            </a:r>
            <a:r>
              <a:rPr lang="ar-SA" sz="2400" b="1" u="sng" dirty="0">
                <a:ln w="0"/>
                <a:solidFill>
                  <a:srgbClr val="7030A0"/>
                </a:solidFill>
                <a:cs typeface="B Kamran Outline" panose="00000400000000000000" pitchFamily="2" charset="-78"/>
              </a:rPr>
              <a:t>چک الکترونیک</a:t>
            </a:r>
            <a:r>
              <a:rPr lang="fa-IR" sz="2400" b="1" u="sng" dirty="0">
                <a:ln w="0"/>
                <a:solidFill>
                  <a:srgbClr val="7030A0"/>
                </a:solidFill>
                <a:cs typeface="B Kamran Outline" panose="00000400000000000000" pitchFamily="2" charset="-78"/>
              </a:rPr>
              <a:t>ی</a:t>
            </a:r>
            <a:r>
              <a:rPr lang="ar-SA" sz="2400" b="1" u="sng" dirty="0">
                <a:ln w="0"/>
                <a:solidFill>
                  <a:srgbClr val="7030A0"/>
                </a:solidFill>
                <a:cs typeface="B Kamran Outline" panose="00000400000000000000" pitchFamily="2" charset="-78"/>
              </a:rPr>
              <a:t> </a:t>
            </a:r>
            <a:r>
              <a:rPr lang="ar-SA" sz="2400" b="1" dirty="0">
                <a:ln w="0"/>
                <a:solidFill>
                  <a:schemeClr val="tx1"/>
                </a:solidFill>
                <a:cs typeface="B Kamran Outline" panose="00000400000000000000" pitchFamily="2" charset="-78"/>
              </a:rPr>
              <a:t>هم حاکم است اما در مواد آتی قانون چک نکاتی درج شده که مستلزم اصلاح و یا بازنگری می</a:t>
            </a:r>
            <a:r>
              <a:rPr lang="fa-IR" sz="2400" b="1" dirty="0">
                <a:ln w="0"/>
                <a:solidFill>
                  <a:schemeClr val="tx1"/>
                </a:solidFill>
                <a:cs typeface="B Kamran Outline" panose="00000400000000000000" pitchFamily="2" charset="-78"/>
              </a:rPr>
              <a:t>‌</a:t>
            </a:r>
            <a:r>
              <a:rPr lang="ar-SA" sz="2400" b="1" dirty="0">
                <a:ln w="0"/>
                <a:solidFill>
                  <a:schemeClr val="tx1"/>
                </a:solidFill>
                <a:cs typeface="B Kamran Outline" panose="00000400000000000000" pitchFamily="2" charset="-78"/>
              </a:rPr>
              <a:t>باشد اما اصل، تسری کل قواعد چک فیزیکی به چک الکترونیک است</a:t>
            </a:r>
            <a:r>
              <a:rPr lang="fa-IR" sz="2400" b="1" dirty="0">
                <a:ln w="0"/>
                <a:solidFill>
                  <a:schemeClr val="tx1"/>
                </a:solidFill>
                <a:cs typeface="B Kamran Outline" panose="00000400000000000000" pitchFamily="2" charset="-78"/>
              </a:rPr>
              <a:t>.</a:t>
            </a:r>
          </a:p>
          <a:p>
            <a:pPr marL="342900" indent="-342900" algn="justLow" rtl="1">
              <a:lnSpc>
                <a:spcPct val="150000"/>
              </a:lnSpc>
              <a:spcAft>
                <a:spcPts val="1000"/>
              </a:spcAft>
              <a:buFont typeface="Wingdings" panose="05000000000000000000" pitchFamily="2" charset="2"/>
              <a:buChar char="ü"/>
            </a:pPr>
            <a:r>
              <a:rPr lang="ar-SA" sz="24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 الکترونیک </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به عنوان تبصره ای ذیل ماده </a:t>
            </a:r>
            <a:r>
              <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۱</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 آمده است</a:t>
            </a:r>
            <a:r>
              <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 </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000" b="1" dirty="0">
                <a:ln w="0"/>
                <a:solidFill>
                  <a:schemeClr val="tx1"/>
                </a:solidFill>
                <a:effectLst>
                  <a:outerShdw blurRad="38100" dist="38100" dir="2700000" algn="tl">
                    <a:srgbClr val="000000">
                      <a:alpha val="43137"/>
                    </a:srgbClr>
                  </a:outerShdw>
                </a:effectLst>
                <a:cs typeface="B Kamran Outline" panose="00000400000000000000" pitchFamily="2" charset="-78"/>
              </a:rPr>
              <a:t>نه به عنوان بندی مجزا به عنوان نوعی از انواع چک</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 پس اساساً نوع جدیدی از چک محسوب نمی شود بلکه انواع چک که همان چک عادی و چک تضمینی است می‌توانند به صورت الکترونیکی یا کاغذی صادر شوند</a:t>
            </a:r>
            <a:r>
              <a:rPr lang="en-US"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en-US" sz="2400" dirty="0">
                <a:ln w="0"/>
                <a:solidFill>
                  <a:srgbClr val="002060"/>
                </a:solidFill>
                <a:effectLst>
                  <a:outerShdw blurRad="38100" dist="25400" dir="5400000" algn="ctr" rotWithShape="0">
                    <a:srgbClr val="6E747A">
                      <a:alpha val="43000"/>
                    </a:srgbClr>
                  </a:outerShdw>
                </a:effectLst>
                <a:cs typeface="B Kamran Outline" panose="00000400000000000000" pitchFamily="2" charset="-78"/>
              </a:rPr>
              <a:t> </a:t>
            </a:r>
            <a:endParaRPr lang="fa-IR" sz="2400" dirty="0">
              <a:ln w="0"/>
              <a:solidFill>
                <a:srgbClr val="002060"/>
              </a:solidFill>
              <a:effectLst>
                <a:outerShdw blurRad="38100" dist="25400" dir="5400000" algn="ctr" rotWithShape="0">
                  <a:srgbClr val="6E747A">
                    <a:alpha val="43000"/>
                  </a:srgbClr>
                </a:outerShdw>
              </a:effectLst>
              <a:cs typeface="B Kamran Outline" panose="00000400000000000000" pitchFamily="2" charset="-78"/>
            </a:endParaRPr>
          </a:p>
          <a:p>
            <a:pPr algn="r" rtl="1"/>
            <a:endParaRPr lang="fa-IR" dirty="0"/>
          </a:p>
        </p:txBody>
      </p:sp>
    </p:spTree>
    <p:extLst>
      <p:ext uri="{BB962C8B-B14F-4D97-AF65-F5344CB8AC3E}">
        <p14:creationId xmlns:p14="http://schemas.microsoft.com/office/powerpoint/2010/main" val="176821882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196752"/>
            <a:ext cx="7920880" cy="5472608"/>
          </a:xfrm>
        </p:spPr>
        <p:style>
          <a:lnRef idx="1">
            <a:schemeClr val="accent5"/>
          </a:lnRef>
          <a:fillRef idx="2">
            <a:schemeClr val="accent5"/>
          </a:fillRef>
          <a:effectRef idx="1">
            <a:schemeClr val="accent5"/>
          </a:effectRef>
          <a:fontRef idx="minor">
            <a:schemeClr val="dk1"/>
          </a:fontRef>
        </p:style>
        <p:txBody>
          <a:bodyPr>
            <a:normAutofit fontScale="92500" lnSpcReduction="10000"/>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اهم نکات:</a:t>
            </a:r>
          </a:p>
          <a:p>
            <a:pPr marL="342900" indent="-342900" algn="justLow" rtl="1">
              <a:lnSpc>
                <a:spcPct val="150000"/>
              </a:lnSpc>
              <a:spcAft>
                <a:spcPts val="1000"/>
              </a:spcAft>
              <a:buFont typeface="Wingdings" panose="05000000000000000000" pitchFamily="2" charset="2"/>
              <a:buChar char="ü"/>
            </a:pPr>
            <a:r>
              <a:rPr lang="ar-SA" sz="2800" b="1" u="sng" dirty="0">
                <a:ln w="0"/>
                <a:solidFill>
                  <a:srgbClr val="002060"/>
                </a:solidFill>
                <a:effectLst>
                  <a:outerShdw blurRad="38100" dist="38100" dir="2700000" algn="tl">
                    <a:srgbClr val="000000">
                      <a:alpha val="43137"/>
                    </a:srgbClr>
                  </a:outerShdw>
                </a:effectLst>
                <a:cs typeface="B Kamran Outline" panose="00000400000000000000" pitchFamily="2" charset="-78"/>
              </a:rPr>
              <a:t>چک الکترونیک </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بر خلاف چک صیادی بنفش رنگ که همزمان باید علاوه بر صدور فیزیکی، داخل سامانه</a:t>
            </a:r>
            <a:r>
              <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های بانک مرکزی هم ثبت شود، صرفا مستلزم ثبت در </a:t>
            </a:r>
            <a:r>
              <a:rPr lang="ar-SA" sz="2400" b="1" u="sng" dirty="0">
                <a:ln w="0"/>
                <a:solidFill>
                  <a:schemeClr val="tx1"/>
                </a:solidFill>
                <a:effectLst>
                  <a:outerShdw blurRad="38100" dist="38100" dir="2700000" algn="tl">
                    <a:srgbClr val="000000">
                      <a:alpha val="43137"/>
                    </a:srgbClr>
                  </a:outerShdw>
                </a:effectLst>
                <a:cs typeface="B Kamran Outline" panose="00000400000000000000" pitchFamily="2" charset="-78"/>
              </a:rPr>
              <a:t>سامانه چکاد </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است و در آن لاشه چک و مغایرت بین فیزیک و سامانه</a:t>
            </a:r>
            <a:r>
              <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های بانک مرکزی موضوعیت ندارد</a:t>
            </a:r>
            <a:r>
              <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p>
          <a:p>
            <a:pPr marL="342900" indent="-342900" algn="justLow" rtl="1">
              <a:lnSpc>
                <a:spcPct val="150000"/>
              </a:lnSpc>
              <a:spcAft>
                <a:spcPts val="1000"/>
              </a:spcAft>
              <a:buFont typeface="Wingdings" panose="05000000000000000000" pitchFamily="2" charset="2"/>
              <a:buChar char="ü"/>
            </a:pPr>
            <a:r>
              <a:rPr lang="ar-SA" sz="2600" b="1" dirty="0">
                <a:ln w="0"/>
                <a:solidFill>
                  <a:schemeClr val="tx1"/>
                </a:solidFill>
                <a:effectLst>
                  <a:outerShdw blurRad="38100" dist="38100" dir="2700000" algn="tl">
                    <a:srgbClr val="000000">
                      <a:alpha val="43137"/>
                    </a:srgbClr>
                  </a:outerShdw>
                </a:effectLst>
                <a:cs typeface="B Kamran Outline" panose="00000400000000000000" pitchFamily="2" charset="-78"/>
              </a:rPr>
              <a:t>در صدور </a:t>
            </a:r>
            <a:r>
              <a:rPr lang="ar-SA" sz="2600" b="1" u="sng" dirty="0">
                <a:ln w="0"/>
                <a:solidFill>
                  <a:srgbClr val="FFC000"/>
                </a:solidFill>
                <a:effectLst>
                  <a:outerShdw blurRad="38100" dist="38100" dir="2700000" algn="tl">
                    <a:srgbClr val="000000">
                      <a:alpha val="43137"/>
                    </a:srgbClr>
                  </a:outerShdw>
                </a:effectLst>
                <a:cs typeface="B Kamran Outline" panose="00000400000000000000" pitchFamily="2" charset="-78"/>
              </a:rPr>
              <a:t>چک الکترونیک </a:t>
            </a:r>
            <a:r>
              <a:rPr lang="ar-SA" sz="2600" b="1" dirty="0">
                <a:ln w="0"/>
                <a:solidFill>
                  <a:schemeClr val="tx1"/>
                </a:solidFill>
                <a:effectLst>
                  <a:outerShdw blurRad="38100" dist="38100" dir="2700000" algn="tl">
                    <a:srgbClr val="000000">
                      <a:alpha val="43137"/>
                    </a:srgbClr>
                  </a:outerShdw>
                </a:effectLst>
                <a:cs typeface="B Kamran Outline" panose="00000400000000000000" pitchFamily="2" charset="-78"/>
              </a:rPr>
              <a:t>بر خلاف چکهای صیادی بنفش رنگ، تایید ذینفع شرط نیست و این امر این تالی فاسد را دارد که ممکن است بدون اطلاع ذینفع و تایید وی، چکی به نفع او صادر شود که در پاسخ باید گفت وی می‌تواند با استفاده از گزینه عودت، بدون آنکه ردی از وی به جا بماند، چک را به صادر کننده عودت دهد</a:t>
            </a:r>
            <a:r>
              <a:rPr lang="en-US"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en-US" sz="2400" dirty="0">
                <a:solidFill>
                  <a:srgbClr val="242424"/>
                </a:solidFill>
                <a:latin typeface="Segoe UI" panose="020B0502040204020203" pitchFamily="34" charset="0"/>
                <a:ea typeface="Calibri" panose="020F0502020204030204" pitchFamily="34" charset="0"/>
              </a:rPr>
              <a:t> </a:t>
            </a: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263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196752"/>
            <a:ext cx="7920880" cy="547260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اهم نکات:</a:t>
            </a:r>
          </a:p>
          <a:p>
            <a:pPr algn="r" rtl="1"/>
            <a:endPar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endParaRPr>
          </a:p>
          <a:p>
            <a:pPr marL="457200" indent="-457200" algn="justLow" rtl="1">
              <a:buFont typeface="Wingdings" panose="05000000000000000000" pitchFamily="2" charset="2"/>
              <a:buChar char="ü"/>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در ماده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۲</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قانون چک، صدور اجرائیه چک مستلزم ارائه لاشه چک به دوایر اجرای ثبت دانسته شده است در حالی که در ماده 23 که اجرائیه مستقیم توسط دادگاه را مطرح کرده، چنین شرطی وجود ندارد و این امر سبب شده این تصور ایجاد شود که </a:t>
            </a:r>
            <a:r>
              <a:rPr lang="ar-SA" sz="2800" b="1" u="sng" dirty="0">
                <a:ln w="0"/>
                <a:solidFill>
                  <a:srgbClr val="C00000"/>
                </a:solidFill>
                <a:effectLst>
                  <a:outerShdw blurRad="38100" dist="38100" dir="2700000" algn="tl">
                    <a:srgbClr val="000000">
                      <a:alpha val="43137"/>
                    </a:srgbClr>
                  </a:outerShdw>
                </a:effectLst>
                <a:cs typeface="B Kamran Outline" panose="00000400000000000000" pitchFamily="2" charset="-78"/>
              </a:rPr>
              <a:t>چک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صرفا قابلیت صدور اجرائیه مستقیم توسط دادگاه را دارد که این استدلال چندان دقیق به نظر نمی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رسد و تسری امتیازات چک کاغذی به الکترونیک سبب می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شود هر دو اجرائیه مستقیم و ثبتی قابلیت پیگیری داشته باشد</a:t>
            </a:r>
            <a:r>
              <a:rPr lang="en-US"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a:t>
            </a:r>
            <a:endPar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6354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196752"/>
            <a:ext cx="7920880" cy="547260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اهم نکات:</a:t>
            </a:r>
          </a:p>
          <a:p>
            <a:pPr algn="r" rtl="1"/>
            <a:endPar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endParaRPr>
          </a:p>
          <a:p>
            <a:pPr marL="457200" indent="-457200" algn="justLow" rtl="1">
              <a:buFont typeface="Wingdings" panose="05000000000000000000" pitchFamily="2" charset="2"/>
              <a:buChar char="ü"/>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با توجه به اینکه صرفاً چکهای روز</a:t>
            </a:r>
            <a:r>
              <a:rPr lang="en-US"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غیر موعددار</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امکان تعقیب کیفری را دارند و در چکهای فیزیکی همزمانی صدور و وصول در یک روز کمتر رخ می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دهد</a:t>
            </a:r>
            <a:r>
              <a:rPr lang="en-US"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علی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الاصول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چکهای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از قابلیت بالاتری برای تعقیب کیفری برخوردار هستند و اثبات این امر هم راحت‌تر است</a:t>
            </a:r>
            <a:r>
              <a:rPr lang="fa-IR" sz="2800" dirty="0">
                <a:solidFill>
                  <a:srgbClr val="242424"/>
                </a:solidFill>
                <a:latin typeface="Segoe UI" panose="020B0502040204020203" pitchFamily="34" charset="0"/>
                <a:ea typeface="Calibri" panose="020F0502020204030204" pitchFamily="34" charset="0"/>
              </a:rPr>
              <a:t>.</a:t>
            </a:r>
          </a:p>
          <a:p>
            <a:pPr marL="457200" indent="-457200" algn="justLow" rtl="1">
              <a:buFont typeface="Wingdings" panose="05000000000000000000" pitchFamily="2" charset="2"/>
              <a:buChar char="ü"/>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دستورالعمل</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های شفاف</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سازی تراکنش</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های بانکی و ضوابط پولشویی برای ارائه اسناد مثبته برای تراکنشهای بالای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۲۰۰</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میلیون تومان یا سقف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۱۰۰</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میلیون تومان تراکنش غیر حضوری برای هر شخص شامل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نمی‌شود</a:t>
            </a:r>
            <a:r>
              <a:rPr lang="fa-IR" sz="2800" dirty="0">
                <a:solidFill>
                  <a:srgbClr val="242424"/>
                </a:solidFill>
                <a:latin typeface="Segoe UI" panose="020B0502040204020203" pitchFamily="34" charset="0"/>
                <a:ea typeface="Calibri" panose="020F0502020204030204" pitchFamily="34" charset="0"/>
              </a:rPr>
              <a:t>.</a:t>
            </a:r>
            <a:endParaRPr lang="fa-IR" sz="2400" b="1" u="sng"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1344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196752"/>
            <a:ext cx="7920880" cy="547260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اهم نکات:</a:t>
            </a:r>
          </a:p>
          <a:p>
            <a:pPr algn="r" rtl="1"/>
            <a:endPar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endParaRPr>
          </a:p>
          <a:p>
            <a:pPr marL="457200" indent="-457200" algn="justLow" rtl="1">
              <a:buFont typeface="Wingdings" panose="05000000000000000000" pitchFamily="2" charset="2"/>
              <a:buChar char="ü"/>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با محدودیت تعیین تکلیف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۸۰</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درصد چک</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های قبلی برای اعطای دسته چک جدید عملاً باعث شده بود صدور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 الکترونیک</a:t>
            </a:r>
            <a:r>
              <a:rPr lang="ar-SA" sz="2800" b="1" dirty="0">
                <a:ln w="0"/>
                <a:solidFill>
                  <a:srgbClr val="7030A0"/>
                </a:solidFill>
                <a:effectLst>
                  <a:outerShdw blurRad="38100" dist="38100" dir="2700000" algn="tl">
                    <a:srgbClr val="000000">
                      <a:alpha val="43137"/>
                    </a:srgbClr>
                  </a:outerShdw>
                </a:effectLst>
                <a:cs typeface="B Kamran Outline" panose="00000400000000000000" pitchFamily="2" charset="-78"/>
              </a:rPr>
              <a:t>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برای دارندگان چک کاغذی غیرممکن شود که با مصوبات هیات عامل بانک مرکزی قرار شد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۸۰</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درصد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چکهای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وکاغذی هر یک بصورت مجزا محاسبه گردد. پس عدم بازگشت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۸۰</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درصد چکهای کاغذی تاثیری در صدور دسته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نخواهد داشت</a:t>
            </a:r>
            <a:r>
              <a:rPr lang="en-US" sz="2800" dirty="0">
                <a:solidFill>
                  <a:srgbClr val="242424"/>
                </a:solidFill>
                <a:latin typeface="Segoe UI" panose="020B0502040204020203" pitchFamily="34" charset="0"/>
                <a:ea typeface="Calibri" panose="020F0502020204030204" pitchFamily="34" charset="0"/>
              </a:rPr>
              <a:t>.</a:t>
            </a:r>
            <a:endParaRPr lang="fa-IR" sz="2400" b="1" u="sng"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sz="24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81954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196752"/>
            <a:ext cx="7920880" cy="5472608"/>
          </a:xfrm>
        </p:spPr>
        <p:style>
          <a:lnRef idx="1">
            <a:schemeClr val="accent5"/>
          </a:lnRef>
          <a:fillRef idx="2">
            <a:schemeClr val="accent5"/>
          </a:fillRef>
          <a:effectRef idx="1">
            <a:schemeClr val="accent5"/>
          </a:effectRef>
          <a:fontRef idx="minor">
            <a:schemeClr val="dk1"/>
          </a:fontRef>
        </p:style>
        <p:txBody>
          <a:bodyPr>
            <a:normAutofit lnSpcReduction="10000"/>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پیشنهادات و ملاحظات:</a:t>
            </a:r>
          </a:p>
          <a:p>
            <a:pPr marL="457200" indent="-457200" algn="justLow" rtl="1">
              <a:buFont typeface="Courier New" panose="02070309020205020404" pitchFamily="49" charset="0"/>
              <a:buChar char="o"/>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محرومیت</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های مذکوردر ماده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۵</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مکرراً برای دارندگان چک برگشتی از جمله مسدودی کل موجودی حسابها در کلیه بانک</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ها یا عدم ارائه خدمات بانکی که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۲۴</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ساعت بعد از برگشت چک کاغذی انجام می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شود، در مورد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به صورت بر خط و لحظه</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ای امکان</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پذیر است</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p>
          <a:p>
            <a:pPr marL="457200" indent="-457200" algn="justLow" rtl="1">
              <a:buFont typeface="Courier New" panose="02070309020205020404" pitchFamily="49" charset="0"/>
              <a:buChar char="o"/>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اعمال ماده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۱۴</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یعنی صدور دستور عدم پرداخت چک در صورت کلاهبرداری، خیانت در امانت، سرقت، مفقودی و جعل که در حال حاضر به صورت حضوری و از هر مدعی ذی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نفعی در شعبه دریافت می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گردد</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در مورد </a:t>
            </a:r>
            <a:r>
              <a:rPr lang="ar-SA" sz="2800" b="1" u="sng" dirty="0">
                <a:ln w="0"/>
                <a:solidFill>
                  <a:srgbClr val="7030A0"/>
                </a:solidFill>
                <a:effectLst>
                  <a:outerShdw blurRad="38100" dist="38100" dir="2700000" algn="tl">
                    <a:srgbClr val="000000">
                      <a:alpha val="43137"/>
                    </a:srgbClr>
                  </a:outerShdw>
                </a:effectLst>
                <a:cs typeface="B Kamran Outline" panose="00000400000000000000" pitchFamily="2" charset="-78"/>
              </a:rPr>
              <a:t>چک الکترونیک</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می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تواند به صورت غیر حضوری و سیستمی و صرفاً از افرادی که نام آنها به عنوان دارنده یا ذی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نفع در سیستم ثبت شده، پذیرفته شود</a:t>
            </a:r>
            <a:r>
              <a:rPr lang="en-US" sz="2800" dirty="0">
                <a:solidFill>
                  <a:srgbClr val="242424"/>
                </a:solidFill>
                <a:latin typeface="Segoe UI" panose="020B0502040204020203" pitchFamily="34" charset="0"/>
                <a:ea typeface="Calibri" panose="020F0502020204030204" pitchFamily="34" charset="0"/>
              </a:rPr>
              <a:t>.</a:t>
            </a:r>
            <a:endPar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algn="justLow" rtl="1"/>
            <a:endPar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21172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5840" y="188640"/>
            <a:ext cx="7772400" cy="1008112"/>
          </a:xfrm>
          <a:blipFill>
            <a:blip r:embed="rId3"/>
            <a:tile tx="0" ty="0" sx="100000" sy="100000" flip="none" algn="tl"/>
          </a:blipFill>
        </p:spPr>
        <p:txBody>
          <a:bodyPr>
            <a:normAutofit fontScale="90000"/>
          </a:bodyPr>
          <a:lstStyle/>
          <a:p>
            <a:pPr>
              <a:lnSpc>
                <a:spcPct val="150000"/>
              </a:lnSpc>
            </a:pPr>
            <a:r>
              <a:rPr lang="fa-IR" sz="3600" b="1" dirty="0">
                <a:ln w="13462">
                  <a:solidFill>
                    <a:prstClr val="white"/>
                  </a:solidFill>
                  <a:prstDash val="solid"/>
                </a:ln>
                <a:solidFill>
                  <a:prstClr val="black">
                    <a:lumMod val="85000"/>
                    <a:lumOff val="15000"/>
                  </a:prstClr>
                </a:solidFill>
                <a:effectLst>
                  <a:glow rad="139700">
                    <a:srgbClr val="FFFF00">
                      <a:alpha val="40000"/>
                    </a:srgbClr>
                  </a:glow>
                  <a:outerShdw dist="38100" dir="2700000" algn="bl" rotWithShape="0">
                    <a:srgbClr val="4BACC6"/>
                  </a:outerShdw>
                </a:effectLst>
                <a:cs typeface="B Titr" panose="00000700000000000000" pitchFamily="2" charset="-78"/>
              </a:rPr>
              <a:t>چک الکترونیک </a:t>
            </a:r>
            <a:br>
              <a:rPr lang="fa-IR" sz="2400" b="1" dirty="0">
                <a:ln w="13462">
                  <a:solidFill>
                    <a:prstClr val="white"/>
                  </a:solidFill>
                  <a:prstDash val="solid"/>
                </a:ln>
                <a:solidFill>
                  <a:prstClr val="black">
                    <a:lumMod val="85000"/>
                    <a:lumOff val="15000"/>
                  </a:prstClr>
                </a:solidFill>
                <a:effectLst>
                  <a:glow rad="63500">
                    <a:srgbClr val="4BACC6">
                      <a:satMod val="175000"/>
                      <a:alpha val="40000"/>
                    </a:srgbClr>
                  </a:glow>
                  <a:outerShdw dist="38100" dir="2700000" algn="bl" rotWithShape="0">
                    <a:srgbClr val="4BACC6"/>
                  </a:outerShdw>
                </a:effectLst>
                <a:cs typeface="B Titr" panose="00000700000000000000" pitchFamily="2" charset="-78"/>
              </a:rPr>
            </a:br>
            <a:r>
              <a:rPr lang="fa-IR" sz="1800" b="1" dirty="0">
                <a:solidFill>
                  <a:srgbClr val="002060"/>
                </a:solidFill>
                <a:effectLst>
                  <a:outerShdw blurRad="38100" dist="38100" dir="2700000" algn="tl">
                    <a:srgbClr val="000000">
                      <a:alpha val="43137"/>
                    </a:srgbClr>
                  </a:outerShdw>
                </a:effectLst>
                <a:latin typeface="Tahoma" panose="020B0604030504040204" pitchFamily="34" charset="0"/>
                <a:ea typeface="Times New Roman" panose="02020603050405020304" pitchFamily="18" charset="0"/>
                <a:cs typeface="B Yekan" panose="00000400000000000000" pitchFamily="2" charset="-78"/>
              </a:rPr>
              <a:t>(تعریف و نکات مرتبط)</a:t>
            </a:r>
          </a:p>
        </p:txBody>
      </p:sp>
      <p:sp>
        <p:nvSpPr>
          <p:cNvPr id="3" name="Content Placeholder 2"/>
          <p:cNvSpPr>
            <a:spLocks noGrp="1"/>
          </p:cNvSpPr>
          <p:nvPr>
            <p:ph type="subTitle" idx="1"/>
          </p:nvPr>
        </p:nvSpPr>
        <p:spPr>
          <a:xfrm>
            <a:off x="971600" y="1196752"/>
            <a:ext cx="7920880" cy="5472608"/>
          </a:xfrm>
        </p:spPr>
        <p:style>
          <a:lnRef idx="1">
            <a:schemeClr val="accent5"/>
          </a:lnRef>
          <a:fillRef idx="2">
            <a:schemeClr val="accent5"/>
          </a:fillRef>
          <a:effectRef idx="1">
            <a:schemeClr val="accent5"/>
          </a:effectRef>
          <a:fontRef idx="minor">
            <a:schemeClr val="dk1"/>
          </a:fontRef>
        </p:style>
        <p:txBody>
          <a:bodyPr>
            <a:normAutofit/>
            <a:scene3d>
              <a:camera prst="orthographicFront"/>
              <a:lightRig rig="threePt" dir="t"/>
            </a:scene3d>
            <a:sp3d extrusionH="57150">
              <a:bevelT w="38100" h="38100" prst="convex"/>
            </a:sp3d>
          </a:bodyPr>
          <a:lstStyle/>
          <a:p>
            <a:pPr algn="r" rtl="1"/>
            <a:r>
              <a:rPr lang="fa-IR" sz="2600" dirty="0">
                <a:ln w="0"/>
                <a:solidFill>
                  <a:srgbClr val="C00000"/>
                </a:solidFill>
                <a:effectLst>
                  <a:outerShdw blurRad="38100" dist="25400" dir="5400000" algn="ctr" rotWithShape="0">
                    <a:srgbClr val="6E747A">
                      <a:alpha val="43000"/>
                    </a:srgbClr>
                  </a:outerShdw>
                </a:effectLst>
                <a:cs typeface="B Titr" panose="00000700000000000000" pitchFamily="2" charset="-78"/>
              </a:rPr>
              <a:t>پیشنهادات و ملاحظات:</a:t>
            </a:r>
          </a:p>
          <a:p>
            <a:pPr marL="457200" indent="-457200" algn="justLow" rtl="1">
              <a:buFont typeface="Courier New" panose="02070309020205020404" pitchFamily="49" charset="0"/>
              <a:buChar char="o"/>
            </a:pP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صدور </a:t>
            </a:r>
            <a:r>
              <a:rPr lang="ar-SA" sz="2800" b="1" dirty="0">
                <a:ln w="0"/>
                <a:solidFill>
                  <a:srgbClr val="FF0000"/>
                </a:solidFill>
                <a:effectLst>
                  <a:outerShdw blurRad="38100" dist="38100" dir="2700000" algn="tl">
                    <a:srgbClr val="000000">
                      <a:alpha val="43137"/>
                    </a:srgbClr>
                  </a:outerShdw>
                </a:effectLst>
                <a:cs typeface="B Kamran Outline" panose="00000400000000000000" pitchFamily="2" charset="-78"/>
              </a:rPr>
              <a:t>چک تضمینی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که با قانون جدید به دلیل لزوم درج تاریخ با مشکلات زیادی مواجه شده است صرفاً به صورت </a:t>
            </a:r>
            <a:r>
              <a:rPr lang="ar-SA" sz="2800" b="1" dirty="0">
                <a:ln w="0"/>
                <a:solidFill>
                  <a:srgbClr val="7030A0"/>
                </a:solidFill>
                <a:effectLst>
                  <a:outerShdw blurRad="38100" dist="38100" dir="2700000" algn="tl">
                    <a:srgbClr val="000000">
                      <a:alpha val="43137"/>
                    </a:srgbClr>
                  </a:outerShdw>
                </a:effectLst>
                <a:cs typeface="B Kamran Outline" panose="00000400000000000000" pitchFamily="2" charset="-78"/>
              </a:rPr>
              <a:t>الکترونیک</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و بدون درج تاریخ صادر شود و صادرکننده به ذی</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نفع برای درج تاریخ مدنظر خود وکالت دهد.(</a:t>
            </a:r>
            <a:r>
              <a:rPr lang="ar-SA" sz="2400" b="1" dirty="0">
                <a:ln w="0"/>
                <a:solidFill>
                  <a:schemeClr val="tx1"/>
                </a:solidFill>
                <a:effectLst>
                  <a:outerShdw blurRad="38100" dist="38100" dir="2700000" algn="tl">
                    <a:srgbClr val="000000">
                      <a:alpha val="43137"/>
                    </a:srgbClr>
                  </a:outerShdw>
                </a:effectLst>
                <a:cs typeface="B Kamran Outline" panose="00000400000000000000" pitchFamily="2" charset="-78"/>
              </a:rPr>
              <a:t>صرفا برای چکهای تضمینی</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تا مشکل این نوع </a:t>
            </a:r>
            <a:r>
              <a:rPr lang="ar-SA" sz="2800" b="1" u="sng" dirty="0">
                <a:ln w="0"/>
                <a:solidFill>
                  <a:srgbClr val="FF0000"/>
                </a:solidFill>
                <a:effectLst>
                  <a:outerShdw blurRad="38100" dist="38100" dir="2700000" algn="tl">
                    <a:srgbClr val="000000">
                      <a:alpha val="43137"/>
                    </a:srgbClr>
                  </a:outerShdw>
                </a:effectLst>
                <a:cs typeface="B Kamran Outline" panose="00000400000000000000" pitchFamily="2" charset="-78"/>
              </a:rPr>
              <a:t>چکهای تضمینی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مرتفع شود</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a:t>
            </a:r>
            <a:r>
              <a:rPr lang="en-US"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a:t>
            </a:r>
            <a:endPar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algn="justLow" rtl="1"/>
            <a:endPar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457200" indent="-457200" algn="justLow" rtl="1">
              <a:buFont typeface="Courier New" panose="02070309020205020404" pitchFamily="49" charset="0"/>
              <a:buChar char="o"/>
            </a:pPr>
            <a:r>
              <a:rPr lang="ar-SA" sz="2800" b="1" u="sng" dirty="0">
                <a:ln w="0"/>
                <a:solidFill>
                  <a:srgbClr val="FF0000"/>
                </a:solidFill>
                <a:effectLst>
                  <a:outerShdw blurRad="38100" dist="38100" dir="2700000" algn="tl">
                    <a:srgbClr val="000000">
                      <a:alpha val="43137"/>
                    </a:srgbClr>
                  </a:outerShdw>
                </a:effectLst>
                <a:cs typeface="B Kamran Outline" panose="00000400000000000000" pitchFamily="2" charset="-78"/>
              </a:rPr>
              <a:t>چکهای موردی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که تا </a:t>
            </a:r>
            <a:r>
              <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۵</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 عدد در طول سال مجاز دانسته شده است توسط بانکها را می توان به صورت</a:t>
            </a:r>
            <a:r>
              <a:rPr lang="ar-SA" sz="2800" b="1" dirty="0">
                <a:ln w="0"/>
                <a:solidFill>
                  <a:srgbClr val="7030A0"/>
                </a:solidFill>
                <a:effectLst>
                  <a:outerShdw blurRad="38100" dist="38100" dir="2700000" algn="tl">
                    <a:srgbClr val="000000">
                      <a:alpha val="43137"/>
                    </a:srgbClr>
                  </a:outerShdw>
                </a:effectLst>
                <a:cs typeface="B Kamran Outline" panose="00000400000000000000" pitchFamily="2" charset="-78"/>
              </a:rPr>
              <a:t> الکترونیک </a:t>
            </a:r>
            <a:r>
              <a:rPr lang="ar-SA" sz="2800" b="1" dirty="0">
                <a:ln w="0"/>
                <a:solidFill>
                  <a:schemeClr val="tx1"/>
                </a:solidFill>
                <a:effectLst>
                  <a:outerShdw blurRad="38100" dist="38100" dir="2700000" algn="tl">
                    <a:srgbClr val="000000">
                      <a:alpha val="43137"/>
                    </a:srgbClr>
                  </a:outerShdw>
                </a:effectLst>
                <a:cs typeface="B Kamran Outline" panose="00000400000000000000" pitchFamily="2" charset="-78"/>
              </a:rPr>
              <a:t>صادر کرد و منع قانونی در این خصوص وجود ندارد. همچنین این چکها قابلیت استفاده برای تسهیلات خرید دین و همچنین اعتبار در حساب جاری را دارد</a:t>
            </a:r>
            <a:r>
              <a:rPr lang="en-US" sz="2800" dirty="0">
                <a:solidFill>
                  <a:srgbClr val="242424"/>
                </a:solidFill>
                <a:latin typeface="Segoe UI" panose="020B0502040204020203" pitchFamily="34" charset="0"/>
                <a:ea typeface="Calibri" panose="020F0502020204030204" pitchFamily="34" charset="0"/>
              </a:rPr>
              <a:t>.</a:t>
            </a:r>
            <a:endParaRPr lang="fa-IR" sz="2800" b="1" dirty="0">
              <a:ln w="0"/>
              <a:solidFill>
                <a:schemeClr val="tx1"/>
              </a:solidFill>
              <a:effectLst>
                <a:outerShdw blurRad="38100" dist="38100" dir="2700000" algn="tl">
                  <a:srgbClr val="000000">
                    <a:alpha val="43137"/>
                  </a:srgbClr>
                </a:outerShdw>
              </a:effectLst>
              <a:cs typeface="B Kamran Outline" panose="00000400000000000000" pitchFamily="2" charset="-78"/>
            </a:endParaRPr>
          </a:p>
          <a:p>
            <a:pPr marL="342900" indent="-342900" algn="justLow" rtl="1">
              <a:lnSpc>
                <a:spcPct val="150000"/>
              </a:lnSpc>
              <a:spcAft>
                <a:spcPts val="1000"/>
              </a:spcAft>
              <a:buFont typeface="Wingdings" panose="05000000000000000000" pitchFamily="2" charset="2"/>
              <a:buChar char="ü"/>
            </a:pPr>
            <a:endParaRPr lang="fa-I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5596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92D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92D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nset">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1527</TotalTime>
  <Words>1641</Words>
  <Application>Microsoft Office PowerPoint</Application>
  <PresentationFormat>On-screen Show (4:3)</PresentationFormat>
  <Paragraphs>129</Paragraphs>
  <Slides>18</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18</vt:i4>
      </vt:variant>
    </vt:vector>
  </HeadingPairs>
  <TitlesOfParts>
    <vt:vector size="29" baseType="lpstr">
      <vt:lpstr>Arial</vt:lpstr>
      <vt:lpstr>Calibri</vt:lpstr>
      <vt:lpstr>Courier New</vt:lpstr>
      <vt:lpstr>IranNastaliq</vt:lpstr>
      <vt:lpstr>sahel</vt:lpstr>
      <vt:lpstr>Segoe UI</vt:lpstr>
      <vt:lpstr>Shabnam</vt:lpstr>
      <vt:lpstr>Tahoma</vt:lpstr>
      <vt:lpstr>Wingdings</vt:lpstr>
      <vt:lpstr>Office Theme</vt:lpstr>
      <vt:lpstr>1_Office Theme</vt:lpstr>
      <vt:lpstr>PowerPoint Presentation</vt:lpstr>
      <vt:lpstr>چک الکترونیک  (تعریف و نکات مرتبط)</vt:lpstr>
      <vt:lpstr>چک الکترونیک  (تعریف و نکات مرتبط)</vt:lpstr>
      <vt:lpstr>چک الکترونیک  (تعریف و نکات مرتبط)</vt:lpstr>
      <vt:lpstr>چک الکترونیک  (تعریف و نکات مرتبط)</vt:lpstr>
      <vt:lpstr>چک الکترونیک  (تعریف و نکات مرتبط)</vt:lpstr>
      <vt:lpstr>چک الکترونیک  (تعریف و نکات مرتبط)</vt:lpstr>
      <vt:lpstr>چک الکترونیک  (تعریف و نکات مرتبط)</vt:lpstr>
      <vt:lpstr>چک الکترونیک  (تعریف و نکات مرتبط)</vt:lpstr>
      <vt:lpstr>چک موردی  (تعریف و ضوابط مقرراتی)</vt:lpstr>
      <vt:lpstr>چک موردی  (تعریف و ضوابط مقرراتی)</vt:lpstr>
      <vt:lpstr>چک‌های تضمین شده (تعریف، ویژگی‌ها و الزامات حاکم)</vt:lpstr>
      <vt:lpstr>چک‌های تضمین شده (تعریف، ویژگی‌ها و الزامات حاکم)</vt:lpstr>
      <vt:lpstr>چک‌های تضمین شده (فرایندابطال)</vt:lpstr>
      <vt:lpstr>چک‌های تضمین شده (فرایندابطال)</vt:lpstr>
      <vt:lpstr>چک‌های تضمین شده (مفقودی)</vt:lpstr>
      <vt:lpstr>چک‌های تضمین شده (جعل)</vt:lpstr>
      <vt:lpstr>سپاس از همراهی شما</vt:lpstr>
    </vt:vector>
  </TitlesOfParts>
  <Company>CBI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h.massoumi</dc:creator>
  <cp:lastModifiedBy>fa.fadaei</cp:lastModifiedBy>
  <cp:revision>233</cp:revision>
  <dcterms:created xsi:type="dcterms:W3CDTF">2019-09-22T06:54:52Z</dcterms:created>
  <dcterms:modified xsi:type="dcterms:W3CDTF">2023-08-15T11:18:04Z</dcterms:modified>
</cp:coreProperties>
</file>