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9" r:id="rId6"/>
    <p:sldId id="260" r:id="rId7"/>
    <p:sldId id="261" r:id="rId8"/>
    <p:sldId id="287" r:id="rId9"/>
    <p:sldId id="262" r:id="rId10"/>
    <p:sldId id="291" r:id="rId11"/>
    <p:sldId id="263" r:id="rId12"/>
    <p:sldId id="290" r:id="rId13"/>
    <p:sldId id="264" r:id="rId14"/>
    <p:sldId id="268" r:id="rId15"/>
    <p:sldId id="265" r:id="rId16"/>
    <p:sldId id="266" r:id="rId17"/>
    <p:sldId id="267" r:id="rId18"/>
    <p:sldId id="269" r:id="rId19"/>
    <p:sldId id="271" r:id="rId20"/>
    <p:sldId id="272" r:id="rId21"/>
    <p:sldId id="285" r:id="rId22"/>
    <p:sldId id="274" r:id="rId23"/>
    <p:sldId id="275" r:id="rId24"/>
    <p:sldId id="276" r:id="rId25"/>
    <p:sldId id="277" r:id="rId26"/>
    <p:sldId id="278" r:id="rId27"/>
    <p:sldId id="283" r:id="rId28"/>
    <p:sldId id="284" r:id="rId29"/>
    <p:sldId id="279" r:id="rId30"/>
    <p:sldId id="280" r:id="rId31"/>
    <p:sldId id="281" r:id="rId32"/>
    <p:sldId id="282" r:id="rId33"/>
    <p:sldId id="288" r:id="rId34"/>
    <p:sldId id="292" r:id="rId35"/>
    <p:sldId id="286" r:id="rId36"/>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A6B856-A978-4E95-9EFF-CEF00E05585A}">
          <p14:sldIdLst>
            <p14:sldId id="256"/>
            <p14:sldId id="257"/>
            <p14:sldId id="258"/>
            <p14:sldId id="259"/>
            <p14:sldId id="289"/>
            <p14:sldId id="260"/>
            <p14:sldId id="261"/>
            <p14:sldId id="287"/>
            <p14:sldId id="262"/>
            <p14:sldId id="291"/>
            <p14:sldId id="263"/>
            <p14:sldId id="290"/>
            <p14:sldId id="264"/>
            <p14:sldId id="268"/>
            <p14:sldId id="265"/>
            <p14:sldId id="266"/>
            <p14:sldId id="267"/>
            <p14:sldId id="269"/>
            <p14:sldId id="271"/>
            <p14:sldId id="272"/>
            <p14:sldId id="285"/>
            <p14:sldId id="274"/>
            <p14:sldId id="275"/>
            <p14:sldId id="276"/>
            <p14:sldId id="277"/>
            <p14:sldId id="278"/>
            <p14:sldId id="283"/>
            <p14:sldId id="284"/>
            <p14:sldId id="279"/>
            <p14:sldId id="280"/>
            <p14:sldId id="281"/>
            <p14:sldId id="282"/>
            <p14:sldId id="288"/>
            <p14:sldId id="292"/>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108"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EE0D82-037F-40D7-9A8B-B04023A90A27}" type="datetimeFigureOut">
              <a:rPr lang="fa-IR" smtClean="0"/>
              <a:t>19/10/1444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40C5FD-4A0B-46E4-A3D6-2B12D3E3C2FE}" type="slidenum">
              <a:rPr lang="fa-IR" smtClean="0"/>
              <a:t>‹#›</a:t>
            </a:fld>
            <a:endParaRPr lang="fa-I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929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DEEE0D82-037F-40D7-9A8B-B04023A90A27}" type="datetimeFigureOut">
              <a:rPr lang="fa-IR" smtClean="0"/>
              <a:t>19/10/1444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3390417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E0D82-037F-40D7-9A8B-B04023A90A27}" type="datetimeFigureOut">
              <a:rPr lang="fa-IR" smtClean="0"/>
              <a:t>19/10/1444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2645803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E0D82-037F-40D7-9A8B-B04023A90A27}" type="datetimeFigureOut">
              <a:rPr lang="fa-IR" smtClean="0"/>
              <a:t>19/10/1444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40C5FD-4A0B-46E4-A3D6-2B12D3E3C2FE}" type="slidenum">
              <a:rPr lang="fa-IR" smtClean="0"/>
              <a:t>‹#›</a:t>
            </a:fld>
            <a:endParaRPr lang="fa-I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44005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E0D82-037F-40D7-9A8B-B04023A90A27}" type="datetimeFigureOut">
              <a:rPr lang="fa-IR" smtClean="0"/>
              <a:t>19/10/1444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2638465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E0D82-037F-40D7-9A8B-B04023A90A27}" type="datetimeFigureOut">
              <a:rPr lang="fa-IR" smtClean="0"/>
              <a:t>19/10/1444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40C5FD-4A0B-46E4-A3D6-2B12D3E3C2FE}" type="slidenum">
              <a:rPr lang="fa-IR" smtClean="0"/>
              <a:t>‹#›</a:t>
            </a:fld>
            <a:endParaRPr lang="fa-I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24384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E0D82-037F-40D7-9A8B-B04023A90A27}" type="datetimeFigureOut">
              <a:rPr lang="fa-IR" smtClean="0"/>
              <a:t>19/10/1444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2557803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EE0D82-037F-40D7-9A8B-B04023A90A27}" type="datetimeFigureOut">
              <a:rPr lang="fa-IR" smtClean="0"/>
              <a:t>19/10/1444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796667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EE0D82-037F-40D7-9A8B-B04023A90A27}" type="datetimeFigureOut">
              <a:rPr lang="fa-IR" smtClean="0"/>
              <a:t>19/10/1444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1496706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EE0D82-037F-40D7-9A8B-B04023A90A27}" type="datetimeFigureOut">
              <a:rPr lang="fa-IR" smtClean="0"/>
              <a:t>19/10/1444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497054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E0D82-037F-40D7-9A8B-B04023A90A27}" type="datetimeFigureOut">
              <a:rPr lang="fa-IR" smtClean="0"/>
              <a:t>19/10/1444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2552873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EE0D82-037F-40D7-9A8B-B04023A90A27}" type="datetimeFigureOut">
              <a:rPr lang="fa-IR" smtClean="0"/>
              <a:t>19/10/1444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3959599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EE0D82-037F-40D7-9A8B-B04023A90A27}" type="datetimeFigureOut">
              <a:rPr lang="fa-IR" smtClean="0"/>
              <a:t>19/10/1444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1022921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EE0D82-037F-40D7-9A8B-B04023A90A27}" type="datetimeFigureOut">
              <a:rPr lang="fa-IR" smtClean="0"/>
              <a:t>19/10/1444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2516523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E0D82-037F-40D7-9A8B-B04023A90A27}" type="datetimeFigureOut">
              <a:rPr lang="fa-IR" smtClean="0"/>
              <a:t>19/10/1444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2288244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EE0D82-037F-40D7-9A8B-B04023A90A27}" type="datetimeFigureOut">
              <a:rPr lang="fa-IR" smtClean="0"/>
              <a:t>19/10/1444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200223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EE0D82-037F-40D7-9A8B-B04023A90A27}" type="datetimeFigureOut">
              <a:rPr lang="fa-IR" smtClean="0"/>
              <a:t>19/10/1444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40C5FD-4A0B-46E4-A3D6-2B12D3E3C2FE}" type="slidenum">
              <a:rPr lang="fa-IR" smtClean="0"/>
              <a:t>‹#›</a:t>
            </a:fld>
            <a:endParaRPr lang="fa-IR"/>
          </a:p>
        </p:txBody>
      </p:sp>
    </p:spTree>
    <p:extLst>
      <p:ext uri="{BB962C8B-B14F-4D97-AF65-F5344CB8AC3E}">
        <p14:creationId xmlns:p14="http://schemas.microsoft.com/office/powerpoint/2010/main" val="454992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EEE0D82-037F-40D7-9A8B-B04023A90A27}" type="datetimeFigureOut">
              <a:rPr lang="fa-IR" smtClean="0"/>
              <a:t>19/10/1444</a:t>
            </a:fld>
            <a:endParaRPr lang="fa-I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a-I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D40C5FD-4A0B-46E4-A3D6-2B12D3E3C2FE}" type="slidenum">
              <a:rPr lang="fa-IR" smtClean="0"/>
              <a:t>‹#›</a:t>
            </a:fld>
            <a:endParaRPr lang="fa-IR"/>
          </a:p>
        </p:txBody>
      </p:sp>
    </p:spTree>
    <p:extLst>
      <p:ext uri="{BB962C8B-B14F-4D97-AF65-F5344CB8AC3E}">
        <p14:creationId xmlns:p14="http://schemas.microsoft.com/office/powerpoint/2010/main" val="31676221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6099" y="0"/>
            <a:ext cx="3798194" cy="2266682"/>
          </a:xfrm>
          <a:prstGeom prst="rect">
            <a:avLst/>
          </a:prstGeom>
          <a:ln>
            <a:gradFill>
              <a:gsLst>
                <a:gs pos="45140">
                  <a:srgbClr val="8DBEF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2" name="Title 1"/>
          <p:cNvSpPr>
            <a:spLocks noGrp="1"/>
          </p:cNvSpPr>
          <p:nvPr>
            <p:ph type="ctrTitle"/>
          </p:nvPr>
        </p:nvSpPr>
        <p:spPr>
          <a:xfrm>
            <a:off x="1153196" y="3466564"/>
            <a:ext cx="9144000" cy="695570"/>
          </a:xfrm>
        </p:spPr>
        <p:txBody>
          <a:bodyPr anchor="ctr">
            <a:normAutofit fontScale="90000"/>
          </a:bodyPr>
          <a:lstStyle/>
          <a:p>
            <a:pPr algn="ctr"/>
            <a:r>
              <a:rPr lang="fa-IR" dirty="0" smtClean="0">
                <a:solidFill>
                  <a:schemeClr val="tx2"/>
                </a:solidFill>
                <a:cs typeface="Titr" panose="00000700000000000000" pitchFamily="2" charset="-78"/>
              </a:rPr>
              <a:t>آموزش تعيين اصالت سکه‌های بانکی</a:t>
            </a:r>
            <a:endParaRPr lang="fa-IR" dirty="0">
              <a:solidFill>
                <a:schemeClr val="tx2"/>
              </a:solidFill>
              <a:cs typeface="Titr" panose="00000700000000000000" pitchFamily="2" charset="-78"/>
            </a:endParaRPr>
          </a:p>
        </p:txBody>
      </p:sp>
      <p:sp>
        <p:nvSpPr>
          <p:cNvPr id="3" name="Subtitle 2"/>
          <p:cNvSpPr>
            <a:spLocks noGrp="1"/>
          </p:cNvSpPr>
          <p:nvPr>
            <p:ph type="subTitle" idx="1"/>
          </p:nvPr>
        </p:nvSpPr>
        <p:spPr>
          <a:xfrm>
            <a:off x="1524000" y="4937394"/>
            <a:ext cx="9144000" cy="1655762"/>
          </a:xfrm>
        </p:spPr>
        <p:txBody>
          <a:bodyPr anchor="ctr">
            <a:normAutofit/>
          </a:bodyPr>
          <a:lstStyle/>
          <a:p>
            <a:pPr algn="ctr"/>
            <a:r>
              <a:rPr lang="fa-IR" sz="3200" dirty="0" smtClean="0">
                <a:solidFill>
                  <a:schemeClr val="tx2"/>
                </a:solidFill>
                <a:cs typeface="Titr" panose="00000700000000000000" pitchFamily="2" charset="-78"/>
              </a:rPr>
              <a:t>تهيه‌کننده: مهدی زاهد </a:t>
            </a:r>
            <a:endParaRPr lang="fa-IR" sz="3200" dirty="0">
              <a:solidFill>
                <a:schemeClr val="tx2"/>
              </a:solidFill>
              <a:cs typeface="Titr" panose="00000700000000000000" pitchFamily="2" charset="-78"/>
            </a:endParaRPr>
          </a:p>
        </p:txBody>
      </p:sp>
    </p:spTree>
    <p:extLst>
      <p:ext uri="{BB962C8B-B14F-4D97-AF65-F5344CB8AC3E}">
        <p14:creationId xmlns:p14="http://schemas.microsoft.com/office/powerpoint/2010/main" val="228966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762" y="90152"/>
            <a:ext cx="10509160" cy="5950039"/>
          </a:xfrm>
        </p:spPr>
        <p:txBody>
          <a:bodyPr>
            <a:normAutofit/>
          </a:bodyPr>
          <a:lstStyle/>
          <a:p>
            <a:pPr marL="0" indent="0" algn="ctr">
              <a:buNone/>
            </a:pPr>
            <a:r>
              <a:rPr lang="fa-IR" sz="2800" dirty="0" smtClean="0">
                <a:cs typeface="Titr" panose="00000700000000000000" pitchFamily="2" charset="-78"/>
              </a:rPr>
              <a:t>تاريخچه سکه</a:t>
            </a:r>
          </a:p>
          <a:p>
            <a:pPr algn="just">
              <a:lnSpc>
                <a:spcPct val="200000"/>
              </a:lnSpc>
              <a:buFont typeface="Wingdings" panose="05000000000000000000" pitchFamily="2" charset="2"/>
              <a:buChar char="ü"/>
            </a:pPr>
            <a:r>
              <a:rPr lang="fa-IR" dirty="0" smtClean="0">
                <a:cs typeface="B Nazanin" panose="00000400000000000000" pitchFamily="2" charset="-78"/>
              </a:rPr>
              <a:t>سکه </a:t>
            </a:r>
            <a:r>
              <a:rPr lang="fa-IR" dirty="0" smtClean="0">
                <a:cs typeface="B Nazanin" panose="00000400000000000000" pitchFamily="2" charset="-78"/>
              </a:rPr>
              <a:t>قطعه‌ای </a:t>
            </a:r>
            <a:r>
              <a:rPr lang="fa-IR" dirty="0" smtClean="0">
                <a:cs typeface="B Nazanin" panose="00000400000000000000" pitchFamily="2" charset="-78"/>
              </a:rPr>
              <a:t>فلزی است با وزن، جنس، عیار، شکل و نقش معین که به عنوان پشتوانه مالی کشورها مورد استفاده قرار می‌گیرد (یکی از موارد سبد دارایی‌ کشورها را تشکیل می‌دهد)، به همین علت ضرب آن دارای ضابطه و قانون است. سکه از زمان‌های قدیم وسیله مبادله کالا و خدمات بوده که بعد از دوره تبادل کالا به کالا (پایاپای) رواج پیدا کرد.</a:t>
            </a:r>
          </a:p>
          <a:p>
            <a:pPr>
              <a:lnSpc>
                <a:spcPct val="200000"/>
              </a:lnSpc>
              <a:buFont typeface="Wingdings" panose="05000000000000000000" pitchFamily="2" charset="2"/>
              <a:buChar char="ü"/>
            </a:pPr>
            <a:r>
              <a:rPr lang="fa-IR" dirty="0" smtClean="0">
                <a:cs typeface="B Nazanin" panose="00000400000000000000" pitchFamily="2" charset="-78"/>
              </a:rPr>
              <a:t>سکه‌ها انواع گوناگونی از نظر جنس، اندازه، وزن، عیار و سایر مشخصه‌ها دارند.</a:t>
            </a:r>
          </a:p>
          <a:p>
            <a:pPr algn="just">
              <a:lnSpc>
                <a:spcPct val="200000"/>
              </a:lnSpc>
              <a:buFont typeface="Wingdings" panose="05000000000000000000" pitchFamily="2" charset="2"/>
              <a:buChar char="ü"/>
            </a:pPr>
            <a:r>
              <a:rPr lang="fa-IR" dirty="0" smtClean="0">
                <a:cs typeface="B Nazanin" panose="00000400000000000000" pitchFamily="2" charset="-78"/>
              </a:rPr>
              <a:t>در زمان داریوش بزرگ دو نوع سکه از طلا و نقره به نام‌های داریک (طلا) و سیکو (نقره) ضرب می‌شده است. در زمان صفویه دو نوع سکه یکی از طلا بنام اشرفی و دیگری از نقره بنام عباسی ضرب گردید.</a:t>
            </a:r>
            <a:endParaRPr lang="fa-IR" dirty="0">
              <a:cs typeface="B Nazanin" panose="00000400000000000000" pitchFamily="2" charset="-78"/>
            </a:endParaRPr>
          </a:p>
        </p:txBody>
      </p:sp>
    </p:spTree>
    <p:extLst>
      <p:ext uri="{BB962C8B-B14F-4D97-AF65-F5344CB8AC3E}">
        <p14:creationId xmlns:p14="http://schemas.microsoft.com/office/powerpoint/2010/main" val="1605842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tx2">
                <a:lumMod val="40000"/>
                <a:lumOff val="60000"/>
                <a:tint val="45000"/>
                <a:satMod val="400000"/>
              </a:schemeClr>
            </a:duotone>
            <a:extLst>
              <a:ext uri="{28A0092B-C50C-407E-A947-70E740481C1C}">
                <a14:useLocalDpi xmlns:a14="http://schemas.microsoft.com/office/drawing/2010/main" val="0"/>
              </a:ext>
            </a:extLst>
          </a:blip>
          <a:stretch>
            <a:fillRect/>
          </a:stretch>
        </p:blipFill>
        <p:spPr>
          <a:xfrm rot="60000">
            <a:off x="9485443" y="126706"/>
            <a:ext cx="2608001" cy="2871161"/>
          </a:xfrm>
          <a:prstGeom prst="rect">
            <a:avLst/>
          </a:prstGeom>
          <a:blipFill>
            <a:blip r:embed="rId3">
              <a:duotone>
                <a:prstClr val="black"/>
                <a:schemeClr val="tx2">
                  <a:lumMod val="40000"/>
                  <a:lumOff val="60000"/>
                  <a:tint val="45000"/>
                  <a:satMod val="400000"/>
                </a:schemeClr>
              </a:duotone>
            </a:blip>
            <a:tile tx="0" ty="0" sx="100000" sy="100000" flip="none" algn="tl"/>
          </a:blipFill>
          <a:effectLst>
            <a:outerShdw blurRad="50800" dist="50800" dir="5400000" algn="ctr" rotWithShape="0">
              <a:schemeClr val="bg2"/>
            </a:outerShdw>
          </a:effectLst>
        </p:spPr>
      </p:pic>
      <p:sp>
        <p:nvSpPr>
          <p:cNvPr id="2" name="Title 1"/>
          <p:cNvSpPr>
            <a:spLocks noGrp="1"/>
          </p:cNvSpPr>
          <p:nvPr>
            <p:ph type="title"/>
          </p:nvPr>
        </p:nvSpPr>
        <p:spPr>
          <a:xfrm>
            <a:off x="1221619" y="838501"/>
            <a:ext cx="5900057" cy="1061357"/>
          </a:xfrm>
        </p:spPr>
        <p:txBody>
          <a:bodyPr>
            <a:normAutofit/>
          </a:bodyPr>
          <a:lstStyle/>
          <a:p>
            <a:pPr algn="r"/>
            <a:r>
              <a:rPr lang="fa-IR" sz="3600" dirty="0" smtClean="0">
                <a:cs typeface="Titr" panose="00000700000000000000" pitchFamily="2" charset="-78"/>
              </a:rPr>
              <a:t>محاسبه قيمت سکه تمام بهار آزادی</a:t>
            </a:r>
            <a:endParaRPr lang="fa-IR" sz="3600" dirty="0">
              <a:cs typeface="Titr" panose="00000700000000000000"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3164720"/>
                <a:ext cx="11176000" cy="1966082"/>
              </a:xfrm>
            </p:spPr>
            <p:txBody>
              <a:bodyPr anchor="ctr"/>
              <a:lstStyle/>
              <a:p>
                <a:pPr algn="just" rtl="1">
                  <a:lnSpc>
                    <a:spcPct val="107000"/>
                  </a:lnSpc>
                  <a:spcAft>
                    <a:spcPts val="800"/>
                  </a:spcAft>
                  <a:buFont typeface="Wingdings" panose="05000000000000000000" pitchFamily="2" charset="2"/>
                  <a:buChar char="ü"/>
                </a:pPr>
                <a:r>
                  <a:rPr lang="fa-IR" dirty="0" smtClean="0">
                    <a:latin typeface="Calibri" panose="020F0502020204030204" pitchFamily="34" charset="0"/>
                    <a:ea typeface="Calibri" panose="020F0502020204030204" pitchFamily="34" charset="0"/>
                    <a:cs typeface="B Nazanin" panose="00000400000000000000" pitchFamily="2" charset="-78"/>
                  </a:rPr>
                  <a:t>[</a:t>
                </a:r>
                <a14:m>
                  <m:oMath xmlns:m="http://schemas.openxmlformats.org/officeDocument/2006/math">
                    <m:box>
                      <m:boxPr>
                        <m:ctrlPr>
                          <a:rPr lang="en-US" sz="3200" b="1" i="1">
                            <a:effectLst/>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sz="3200" b="1" i="1">
                                <a:effectLst/>
                                <a:latin typeface="Cambria Math" panose="02040503050406030204" pitchFamily="18" charset="0"/>
                                <a:ea typeface="Calibri" panose="020F0502020204030204" pitchFamily="34" charset="0"/>
                                <a:cs typeface="B Nazanin" panose="00000400000000000000" pitchFamily="2" charset="-78"/>
                              </a:rPr>
                            </m:ctrlPr>
                          </m:fPr>
                          <m:num>
                            <m:r>
                              <a:rPr lang="fa-IR" sz="3200" b="1">
                                <a:effectLst/>
                                <a:latin typeface="Cambria Math" panose="02040503050406030204" pitchFamily="18" charset="0"/>
                                <a:ea typeface="Calibri" panose="020F0502020204030204" pitchFamily="34" charset="0"/>
                                <a:cs typeface="B Nazanin" panose="00000400000000000000" pitchFamily="2" charset="-78"/>
                              </a:rPr>
                              <m:t>اونس</m:t>
                            </m:r>
                            <m:r>
                              <a:rPr lang="fa-IR" sz="3200" b="1">
                                <a:effectLst/>
                                <a:latin typeface="Cambria Math" panose="02040503050406030204" pitchFamily="18" charset="0"/>
                                <a:ea typeface="Calibri" panose="020F0502020204030204" pitchFamily="34" charset="0"/>
                                <a:cs typeface="B Nazanin" panose="00000400000000000000" pitchFamily="2" charset="-78"/>
                              </a:rPr>
                              <m:t> </m:t>
                            </m:r>
                            <m:r>
                              <a:rPr lang="fa-IR" sz="3600" b="1">
                                <a:effectLst/>
                                <a:latin typeface="Cambria Math" panose="02040503050406030204" pitchFamily="18" charset="0"/>
                                <a:ea typeface="Calibri" panose="020F0502020204030204" pitchFamily="34" charset="0"/>
                                <a:cs typeface="B Nazanin" panose="00000400000000000000" pitchFamily="2" charset="-78"/>
                              </a:rPr>
                              <m:t>قیمت</m:t>
                            </m:r>
                          </m:num>
                          <m:den>
                            <m:r>
                              <a:rPr lang="en-US" sz="3200" b="1" i="1">
                                <a:effectLst/>
                                <a:latin typeface="Cambria Math" panose="02040503050406030204" pitchFamily="18" charset="0"/>
                                <a:ea typeface="Calibri" panose="020F0502020204030204" pitchFamily="34" charset="0"/>
                                <a:cs typeface="B Nazanin" panose="00000400000000000000" pitchFamily="2" charset="-78"/>
                              </a:rPr>
                              <m:t>𝟑𝟏</m:t>
                            </m:r>
                            <m:r>
                              <a:rPr lang="en-US" sz="3200" b="1" i="0" smtClean="0">
                                <a:effectLst/>
                                <a:latin typeface="Cambria Math" panose="02040503050406030204" pitchFamily="18" charset="0"/>
                                <a:ea typeface="Calibri" panose="020F0502020204030204" pitchFamily="34" charset="0"/>
                                <a:cs typeface="B Nazanin" panose="00000400000000000000" pitchFamily="2" charset="-78"/>
                              </a:rPr>
                              <m:t>/</m:t>
                            </m:r>
                            <m:r>
                              <a:rPr lang="en-US" sz="3200" b="1" i="1">
                                <a:effectLst/>
                                <a:latin typeface="Cambria Math" panose="02040503050406030204" pitchFamily="18" charset="0"/>
                                <a:ea typeface="Calibri" panose="020F0502020204030204" pitchFamily="34" charset="0"/>
                                <a:cs typeface="B Nazanin" panose="00000400000000000000" pitchFamily="2" charset="-78"/>
                              </a:rPr>
                              <m:t>𝟏𝟎𝟑</m:t>
                            </m:r>
                          </m:den>
                        </m:f>
                      </m:e>
                    </m:box>
                  </m:oMath>
                </a14:m>
                <a:r>
                  <a:rPr lang="fa-IR" sz="2400" b="1" dirty="0">
                    <a:latin typeface="Calibri" panose="020F0502020204030204" pitchFamily="34" charset="0"/>
                    <a:ea typeface="Calibri" panose="020F0502020204030204" pitchFamily="34" charset="0"/>
                    <a:cs typeface="B Nazanin" panose="00000400000000000000" pitchFamily="2" charset="-78"/>
                  </a:rPr>
                  <a:t>× </a:t>
                </a:r>
                <a:r>
                  <a:rPr lang="fa-IR" sz="2400" b="1" dirty="0" smtClean="0">
                    <a:latin typeface="Calibri" panose="020F0502020204030204" pitchFamily="34" charset="0"/>
                    <a:ea typeface="Calibri" panose="020F0502020204030204" pitchFamily="34" charset="0"/>
                    <a:cs typeface="B Nazanin" panose="00000400000000000000" pitchFamily="2" charset="-78"/>
                  </a:rPr>
                  <a:t>7/32 </a:t>
                </a:r>
                <a:r>
                  <a:rPr lang="fa-IR" sz="2400" b="1" dirty="0">
                    <a:latin typeface="Calibri" panose="020F0502020204030204" pitchFamily="34" charset="0"/>
                    <a:ea typeface="Calibri" panose="020F0502020204030204" pitchFamily="34" charset="0"/>
                    <a:cs typeface="B Nazanin" panose="00000400000000000000" pitchFamily="2" charset="-78"/>
                  </a:rPr>
                  <a:t>(میزان طلای خالص) × قیمت روز دلار] + 110.000 تومان (هزینه بیمه و حمل </a:t>
                </a:r>
                <a:r>
                  <a:rPr lang="fa-IR" sz="2400" b="1" dirty="0" smtClean="0">
                    <a:latin typeface="Calibri" panose="020F0502020204030204" pitchFamily="34" charset="0"/>
                    <a:ea typeface="Calibri" panose="020F0502020204030204" pitchFamily="34" charset="0"/>
                    <a:cs typeface="B Nazanin" panose="00000400000000000000" pitchFamily="2" charset="-78"/>
                  </a:rPr>
                  <a:t>ونقل)</a:t>
                </a:r>
              </a:p>
              <a:p>
                <a:pPr algn="just" rtl="1">
                  <a:lnSpc>
                    <a:spcPct val="107000"/>
                  </a:lnSpc>
                  <a:spcAft>
                    <a:spcPts val="800"/>
                  </a:spcAft>
                  <a:buFont typeface="Wingdings" panose="05000000000000000000" pitchFamily="2" charset="2"/>
                  <a:buChar char="ü"/>
                </a:pPr>
                <a14:m>
                  <m:oMath xmlns:m="http://schemas.openxmlformats.org/officeDocument/2006/math">
                    <m:box>
                      <m:boxPr>
                        <m:ctrlPr>
                          <a:rPr lang="en-US" sz="2400" b="1" i="1" smtClean="0">
                            <a:effectLst/>
                            <a:latin typeface="Cambria Math" panose="02040503050406030204" pitchFamily="18" charset="0"/>
                            <a:ea typeface="Calibri" panose="020F0502020204030204" pitchFamily="34" charset="0"/>
                            <a:cs typeface="Arial" panose="020B0604020202020204" pitchFamily="34" charset="0"/>
                          </a:rPr>
                        </m:ctrlPr>
                      </m:boxPr>
                      <m:e>
                        <m:f>
                          <m:fPr>
                            <m:ctrlPr>
                              <a:rPr lang="en-US" sz="2400" b="1" i="1" smtClean="0">
                                <a:effectLst/>
                                <a:latin typeface="Cambria Math" panose="02040503050406030204" pitchFamily="18" charset="0"/>
                                <a:ea typeface="Calibri" panose="020F0502020204030204" pitchFamily="34" charset="0"/>
                                <a:cs typeface="Arial" panose="020B0604020202020204" pitchFamily="34" charset="0"/>
                              </a:rPr>
                            </m:ctrlPr>
                          </m:fPr>
                          <m:num>
                            <m:r>
                              <a:rPr lang="fa-IR" sz="2400" b="1" i="1" smtClean="0">
                                <a:effectLst/>
                                <a:latin typeface="Cambria Math" panose="02040503050406030204" pitchFamily="18" charset="0"/>
                                <a:ea typeface="Calibri" panose="020F0502020204030204" pitchFamily="34" charset="0"/>
                                <a:cs typeface="Arial" panose="020B0604020202020204" pitchFamily="34" charset="0"/>
                              </a:rPr>
                              <m:t>دلار</m:t>
                            </m:r>
                            <m:r>
                              <a:rPr lang="fa-IR" sz="2400" b="1" i="1" smtClean="0">
                                <a:effectLst/>
                                <a:latin typeface="Cambria Math" panose="02040503050406030204" pitchFamily="18" charset="0"/>
                                <a:ea typeface="Calibri" panose="020F0502020204030204" pitchFamily="34" charset="0"/>
                                <a:cs typeface="Arial" panose="020B0604020202020204" pitchFamily="34" charset="0"/>
                              </a:rPr>
                              <m:t> ×</m:t>
                            </m:r>
                            <m:r>
                              <a:rPr lang="fa-IR" sz="2400" b="1" i="1" smtClean="0">
                                <a:effectLst/>
                                <a:latin typeface="Cambria Math" panose="02040503050406030204" pitchFamily="18" charset="0"/>
                                <a:ea typeface="Calibri" panose="020F0502020204030204" pitchFamily="34" charset="0"/>
                                <a:cs typeface="Arial" panose="020B0604020202020204" pitchFamily="34" charset="0"/>
                              </a:rPr>
                              <m:t>اونس</m:t>
                            </m:r>
                          </m:num>
                          <m:den>
                            <m:r>
                              <a:rPr lang="en-US" sz="2400" b="1" i="1" smtClean="0">
                                <a:effectLst/>
                                <a:latin typeface="Cambria Math" panose="02040503050406030204" pitchFamily="18" charset="0"/>
                                <a:ea typeface="Calibri" panose="020F0502020204030204" pitchFamily="34" charset="0"/>
                                <a:cs typeface="Arial" panose="020B0604020202020204" pitchFamily="34" charset="0"/>
                              </a:rPr>
                              <m:t>𝟒</m:t>
                            </m:r>
                            <m:r>
                              <a:rPr lang="en-US" sz="2400" b="1" i="1" smtClean="0">
                                <a:effectLst/>
                                <a:latin typeface="Cambria Math" panose="02040503050406030204" pitchFamily="18" charset="0"/>
                                <a:ea typeface="Calibri" panose="020F0502020204030204" pitchFamily="34" charset="0"/>
                                <a:cs typeface="Arial" panose="020B0604020202020204" pitchFamily="34" charset="0"/>
                              </a:rPr>
                              <m:t>/</m:t>
                            </m:r>
                            <m:r>
                              <a:rPr lang="en-US" sz="2400" b="1" i="1" smtClean="0">
                                <a:effectLst/>
                                <a:latin typeface="Cambria Math" panose="02040503050406030204" pitchFamily="18" charset="0"/>
                                <a:ea typeface="Calibri" panose="020F0502020204030204" pitchFamily="34" charset="0"/>
                                <a:cs typeface="Arial" panose="020B0604020202020204" pitchFamily="34" charset="0"/>
                              </a:rPr>
                              <m:t>𝟐𝟓𝟐</m:t>
                            </m:r>
                          </m:den>
                        </m:f>
                      </m:e>
                    </m:box>
                  </m:oMath>
                </a14:m>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algn="ctr" rtl="1"/>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3164720"/>
                <a:ext cx="11176000" cy="1966082"/>
              </a:xfrm>
              <a:blipFill>
                <a:blip r:embed="rId4"/>
                <a:stretch>
                  <a:fillRect l="-382" t="-929" r="-273"/>
                </a:stretch>
              </a:blipFill>
            </p:spPr>
            <p:txBody>
              <a:bodyPr/>
              <a:lstStyle/>
              <a:p>
                <a:r>
                  <a:rPr lang="fa-IR">
                    <a:noFill/>
                  </a:rPr>
                  <a:t> </a:t>
                </a:r>
              </a:p>
            </p:txBody>
          </p:sp>
        </mc:Fallback>
      </mc:AlternateContent>
    </p:spTree>
    <p:extLst>
      <p:ext uri="{BB962C8B-B14F-4D97-AF65-F5344CB8AC3E}">
        <p14:creationId xmlns:p14="http://schemas.microsoft.com/office/powerpoint/2010/main" val="350735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17438"/>
            <a:ext cx="11442699" cy="641445"/>
          </a:xfrm>
        </p:spPr>
        <p:txBody>
          <a:bodyPr>
            <a:normAutofit fontScale="90000"/>
          </a:bodyPr>
          <a:lstStyle/>
          <a:p>
            <a:pPr algn="ctr" rtl="1">
              <a:lnSpc>
                <a:spcPct val="107000"/>
              </a:lnSpc>
              <a:spcAft>
                <a:spcPts val="800"/>
              </a:spcAft>
            </a:pPr>
            <a:r>
              <a:rPr lang="fa-IR" sz="3600" dirty="0" smtClean="0">
                <a:latin typeface="Calibri" panose="020F0502020204030204" pitchFamily="34" charset="0"/>
                <a:ea typeface="Calibri" panose="020F0502020204030204" pitchFamily="34" charset="0"/>
                <a:cs typeface="Titr" panose="00000700000000000000" pitchFamily="2" charset="-78"/>
              </a:rPr>
              <a:t>ميزان طلای موجود با هر عيار دلخواه در سکه (مصنوع)</a:t>
            </a:r>
            <a:endParaRPr lang="fa-IR" dirty="0">
              <a:cs typeface="Titr" panose="00000700000000000000"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5600" y="1130299"/>
                <a:ext cx="11442699" cy="5348849"/>
              </a:xfrm>
            </p:spPr>
            <p:txBody>
              <a:bodyPr anchor="ctr">
                <a:normAutofit/>
              </a:bodyPr>
              <a:lstStyle/>
              <a:p>
                <a:pPr>
                  <a:buFont typeface="Wingdings" panose="05000000000000000000" pitchFamily="2" charset="2"/>
                  <a:buChar char="ü"/>
                </a:pPr>
                <a14:m>
                  <m:oMath xmlns:m="http://schemas.openxmlformats.org/officeDocument/2006/math">
                    <m:f>
                      <m:fPr>
                        <m:ctrlPr>
                          <a:rPr lang="fa-IR" sz="2800" i="1" smtClean="0">
                            <a:latin typeface="Cambria Math" panose="02040503050406030204" pitchFamily="18" charset="0"/>
                          </a:rPr>
                        </m:ctrlPr>
                      </m:fPr>
                      <m:num>
                        <m:r>
                          <a:rPr lang="fa-IR" sz="2800" b="0" i="1" smtClean="0">
                            <a:latin typeface="Cambria Math" panose="02040503050406030204" pitchFamily="18" charset="0"/>
                          </a:rPr>
                          <m:t> </m:t>
                        </m:r>
                        <m:r>
                          <a:rPr lang="fa-IR" sz="2800" b="0" i="1" smtClean="0">
                            <a:latin typeface="Cambria Math" panose="02040503050406030204" pitchFamily="18" charset="0"/>
                          </a:rPr>
                          <m:t>وزن</m:t>
                        </m:r>
                        <m:r>
                          <m:rPr>
                            <m:nor/>
                          </m:rPr>
                          <a:rPr lang="fa-IR" sz="2800" b="1" i="0" smtClean="0">
                            <a:latin typeface="Cambria Math" panose="02040503050406030204" pitchFamily="18" charset="0"/>
                            <a:cs typeface="B Nazanin" panose="00000400000000000000" pitchFamily="2" charset="-78"/>
                          </a:rPr>
                          <m:t> </m:t>
                        </m:r>
                        <m:r>
                          <m:rPr>
                            <m:nor/>
                          </m:rPr>
                          <a:rPr lang="fa-IR" sz="2800" b="1" dirty="0">
                            <a:solidFill>
                              <a:srgbClr val="146194">
                                <a:lumMod val="75000"/>
                              </a:srgbClr>
                            </a:solidFill>
                            <a:cs typeface="B Nazanin" panose="00000400000000000000" pitchFamily="2" charset="-78"/>
                          </a:rPr>
                          <m:t>×</m:t>
                        </m:r>
                        <m:r>
                          <a:rPr lang="fa-IR" sz="2800" b="0" i="1" dirty="0" smtClean="0">
                            <a:solidFill>
                              <a:srgbClr val="146194">
                                <a:lumMod val="75000"/>
                              </a:srgbClr>
                            </a:solidFill>
                            <a:latin typeface="Cambria Math" panose="02040503050406030204" pitchFamily="18" charset="0"/>
                            <a:cs typeface="B Mitra" panose="00000400000000000000" pitchFamily="2" charset="-78"/>
                          </a:rPr>
                          <m:t> </m:t>
                        </m:r>
                        <m:r>
                          <a:rPr lang="fa-IR" sz="2800" b="0" i="1" smtClean="0">
                            <a:latin typeface="Cambria Math" panose="02040503050406030204" pitchFamily="18" charset="0"/>
                          </a:rPr>
                          <m:t>مصنوع</m:t>
                        </m:r>
                        <m:r>
                          <a:rPr lang="fa-IR" sz="2800" b="0" i="1" smtClean="0">
                            <a:latin typeface="Cambria Math" panose="02040503050406030204" pitchFamily="18" charset="0"/>
                          </a:rPr>
                          <m:t> </m:t>
                        </m:r>
                        <m:r>
                          <a:rPr lang="fa-IR" sz="2800" b="0" i="1" smtClean="0">
                            <a:latin typeface="Cambria Math" panose="02040503050406030204" pitchFamily="18" charset="0"/>
                          </a:rPr>
                          <m:t>عیار</m:t>
                        </m:r>
                      </m:num>
                      <m:den>
                        <m:r>
                          <a:rPr lang="fa-IR" sz="2800" b="0" i="1" smtClean="0">
                            <a:latin typeface="Cambria Math" panose="02040503050406030204" pitchFamily="18" charset="0"/>
                          </a:rPr>
                          <m:t> </m:t>
                        </m:r>
                        <m:d>
                          <m:dPr>
                            <m:ctrlPr>
                              <a:rPr lang="fa-IR" sz="2800" b="0" i="1" smtClean="0">
                                <a:latin typeface="Cambria Math" panose="02040503050406030204" pitchFamily="18" charset="0"/>
                              </a:rPr>
                            </m:ctrlPr>
                          </m:dPr>
                          <m:e>
                            <m:r>
                              <a:rPr lang="fa-IR" sz="2800" b="0" i="1" smtClean="0">
                                <a:latin typeface="Cambria Math" panose="02040503050406030204" pitchFamily="18" charset="0"/>
                              </a:rPr>
                              <m:t>نظر</m:t>
                            </m:r>
                            <m:r>
                              <a:rPr lang="fa-IR" sz="2800" b="0" i="1" smtClean="0">
                                <a:latin typeface="Cambria Math" panose="02040503050406030204" pitchFamily="18" charset="0"/>
                              </a:rPr>
                              <m:t> </m:t>
                            </m:r>
                            <m:r>
                              <a:rPr lang="fa-IR" sz="2800" b="0" i="1" smtClean="0">
                                <a:latin typeface="Cambria Math" panose="02040503050406030204" pitchFamily="18" charset="0"/>
                              </a:rPr>
                              <m:t>مورد</m:t>
                            </m:r>
                          </m:e>
                        </m:d>
                        <m:r>
                          <a:rPr lang="fa-IR" sz="2800" b="0" i="1" smtClean="0">
                            <a:latin typeface="Cambria Math" panose="02040503050406030204" pitchFamily="18" charset="0"/>
                          </a:rPr>
                          <m:t>دلخواه</m:t>
                        </m:r>
                        <m:r>
                          <a:rPr lang="fa-IR" sz="2800" b="0" i="1" smtClean="0">
                            <a:latin typeface="Cambria Math" panose="02040503050406030204" pitchFamily="18" charset="0"/>
                          </a:rPr>
                          <m:t> </m:t>
                        </m:r>
                        <m:r>
                          <a:rPr lang="fa-IR" sz="2800" b="0" i="1" smtClean="0">
                            <a:latin typeface="Cambria Math" panose="02040503050406030204" pitchFamily="18" charset="0"/>
                          </a:rPr>
                          <m:t>عیار</m:t>
                        </m:r>
                      </m:den>
                    </m:f>
                  </m:oMath>
                </a14:m>
                <a:r>
                  <a:rPr lang="fa-IR" dirty="0" smtClean="0">
                    <a:cs typeface="B Nazanin" panose="00000400000000000000" pitchFamily="2" charset="-78"/>
                  </a:rPr>
                  <a:t>  </a:t>
                </a:r>
                <a:r>
                  <a:rPr lang="fa-IR" sz="3600" dirty="0" smtClean="0">
                    <a:cs typeface="B Nazanin" panose="00000400000000000000" pitchFamily="2" charset="-78"/>
                  </a:rPr>
                  <a:t>= میزان طلای موجود با هر عیار دلخواه در مصنوع</a:t>
                </a:r>
                <a:endParaRPr lang="fa-IR" sz="3200" dirty="0" smtClean="0">
                  <a:cs typeface="B Nazanin" panose="00000400000000000000" pitchFamily="2" charset="-78"/>
                </a:endParaRPr>
              </a:p>
              <a:p>
                <a:pPr marL="0" indent="0">
                  <a:buNone/>
                </a:pPr>
                <a:endParaRPr lang="fa-IR" sz="2800" dirty="0">
                  <a:cs typeface="B Nazanin" panose="00000400000000000000" pitchFamily="2" charset="-78"/>
                </a:endParaRPr>
              </a:p>
              <a:p>
                <a:pPr marL="0" indent="0">
                  <a:buNone/>
                </a:pPr>
                <a:r>
                  <a:rPr lang="fa-IR" sz="2800" dirty="0" smtClean="0">
                    <a:cs typeface="B Nazanin" panose="00000400000000000000" pitchFamily="2" charset="-78"/>
                  </a:rPr>
                  <a:t>مثال: در یک سکه به وزن 8/136 گرم چند گرم طلا با عیارهای 999/9 ، 750 و 585 موجود است؟</a:t>
                </a:r>
              </a:p>
              <a:p>
                <a:pPr marL="0" indent="0">
                  <a:buNone/>
                </a:pPr>
                <a:r>
                  <a:rPr lang="fa-IR" sz="2800" dirty="0" smtClean="0">
                    <a:cs typeface="B Nazanin" panose="00000400000000000000" pitchFamily="2" charset="-78"/>
                  </a:rPr>
                  <a:t>7/323 </a:t>
                </a:r>
                <a:r>
                  <a:rPr lang="fa-IR" sz="3200" dirty="0" smtClean="0">
                    <a:cs typeface="B Nazanin" panose="00000400000000000000" pitchFamily="2" charset="-78"/>
                  </a:rPr>
                  <a:t>=</a:t>
                </a:r>
                <a:r>
                  <a:rPr lang="fa-IR" sz="2800" dirty="0" smtClean="0">
                    <a:cs typeface="B Nazanin" panose="00000400000000000000" pitchFamily="2" charset="-78"/>
                  </a:rPr>
                  <a:t> </a:t>
                </a:r>
                <a14:m>
                  <m:oMath xmlns:m="http://schemas.openxmlformats.org/officeDocument/2006/math">
                    <m:f>
                      <m:fPr>
                        <m:ctrlPr>
                          <a:rPr lang="fa-IR" sz="2400" i="1">
                            <a:solidFill>
                              <a:srgbClr val="146194">
                                <a:lumMod val="75000"/>
                              </a:srgbClr>
                            </a:solidFill>
                            <a:latin typeface="Cambria Math" panose="02040503050406030204" pitchFamily="18" charset="0"/>
                            <a:cs typeface="B Nazanin" panose="00000400000000000000" pitchFamily="2" charset="-78"/>
                          </a:rPr>
                        </m:ctrlPr>
                      </m:fPr>
                      <m:num>
                        <m:r>
                          <a:rPr lang="fa-IR" sz="2400" i="1">
                            <a:solidFill>
                              <a:srgbClr val="146194">
                                <a:lumMod val="75000"/>
                              </a:srgbClr>
                            </a:solidFill>
                            <a:latin typeface="Cambria Math" panose="02040503050406030204" pitchFamily="18" charset="0"/>
                            <a:cs typeface="B Nazanin" panose="00000400000000000000" pitchFamily="2" charset="-78"/>
                          </a:rPr>
                          <m:t>8</m:t>
                        </m:r>
                        <m:r>
                          <a:rPr lang="fa-IR" sz="2400" i="1">
                            <a:solidFill>
                              <a:srgbClr val="146194">
                                <a:lumMod val="75000"/>
                              </a:srgbClr>
                            </a:solidFill>
                            <a:latin typeface="Cambria Math" panose="02040503050406030204" pitchFamily="18" charset="0"/>
                            <a:cs typeface="B Nazanin" panose="00000400000000000000" pitchFamily="2" charset="-78"/>
                          </a:rPr>
                          <m:t>/</m:t>
                        </m:r>
                        <m:r>
                          <a:rPr lang="fa-IR" sz="2400" i="1">
                            <a:solidFill>
                              <a:srgbClr val="146194">
                                <a:lumMod val="75000"/>
                              </a:srgbClr>
                            </a:solidFill>
                            <a:latin typeface="Cambria Math" panose="02040503050406030204" pitchFamily="18" charset="0"/>
                            <a:cs typeface="B Nazanin" panose="00000400000000000000" pitchFamily="2" charset="-78"/>
                          </a:rPr>
                          <m:t>136</m:t>
                        </m:r>
                        <m:r>
                          <m:rPr>
                            <m:nor/>
                          </m:rPr>
                          <a:rPr lang="fa-IR" sz="2400" b="1" dirty="0">
                            <a:solidFill>
                              <a:srgbClr val="146194">
                                <a:lumMod val="75000"/>
                              </a:srgbClr>
                            </a:solidFill>
                            <a:cs typeface="B Nazanin" panose="00000400000000000000" pitchFamily="2" charset="-78"/>
                          </a:rPr>
                          <m:t>×</m:t>
                        </m:r>
                        <m:r>
                          <a:rPr lang="fa-IR" sz="2400" i="1" dirty="0">
                            <a:solidFill>
                              <a:srgbClr val="146194">
                                <a:lumMod val="75000"/>
                              </a:srgbClr>
                            </a:solidFill>
                            <a:latin typeface="Cambria Math" panose="02040503050406030204" pitchFamily="18" charset="0"/>
                            <a:cs typeface="B Nazanin" panose="00000400000000000000" pitchFamily="2" charset="-78"/>
                          </a:rPr>
                          <m:t>900</m:t>
                        </m:r>
                      </m:num>
                      <m:den>
                        <m:r>
                          <a:rPr lang="fa-IR" sz="2400" i="1">
                            <a:solidFill>
                              <a:srgbClr val="146194">
                                <a:lumMod val="75000"/>
                              </a:srgbClr>
                            </a:solidFill>
                            <a:latin typeface="Cambria Math" panose="02040503050406030204" pitchFamily="18" charset="0"/>
                            <a:cs typeface="B Nazanin" panose="00000400000000000000" pitchFamily="2" charset="-78"/>
                          </a:rPr>
                          <m:t>999</m:t>
                        </m:r>
                        <m:r>
                          <a:rPr lang="fa-IR" sz="2400" i="1">
                            <a:solidFill>
                              <a:srgbClr val="146194">
                                <a:lumMod val="75000"/>
                              </a:srgbClr>
                            </a:solidFill>
                            <a:latin typeface="Cambria Math" panose="02040503050406030204" pitchFamily="18" charset="0"/>
                            <a:cs typeface="B Nazanin" panose="00000400000000000000" pitchFamily="2" charset="-78"/>
                          </a:rPr>
                          <m:t>/</m:t>
                        </m:r>
                        <m:r>
                          <a:rPr lang="fa-IR" sz="2400" i="1">
                            <a:solidFill>
                              <a:srgbClr val="146194">
                                <a:lumMod val="75000"/>
                              </a:srgbClr>
                            </a:solidFill>
                            <a:latin typeface="Cambria Math" panose="02040503050406030204" pitchFamily="18" charset="0"/>
                            <a:cs typeface="B Nazanin" panose="00000400000000000000" pitchFamily="2" charset="-78"/>
                          </a:rPr>
                          <m:t>9</m:t>
                        </m:r>
                      </m:den>
                    </m:f>
                  </m:oMath>
                </a14:m>
                <a:r>
                  <a:rPr lang="fa-IR" sz="2800" dirty="0" smtClean="0">
                    <a:cs typeface="B Nazanin" panose="00000400000000000000" pitchFamily="2" charset="-78"/>
                  </a:rPr>
                  <a:t>        </a:t>
                </a:r>
              </a:p>
              <a:p>
                <a:pPr marL="0" indent="0">
                  <a:buNone/>
                </a:pPr>
                <a:r>
                  <a:rPr lang="fa-IR" sz="2800" dirty="0" smtClean="0">
                    <a:cs typeface="B Nazanin" panose="00000400000000000000" pitchFamily="2" charset="-78"/>
                  </a:rPr>
                  <a:t> 9/763 </a:t>
                </a:r>
                <a:r>
                  <a:rPr lang="fa-IR" sz="3200" dirty="0" smtClean="0">
                    <a:cs typeface="B Nazanin" panose="00000400000000000000" pitchFamily="2" charset="-78"/>
                  </a:rPr>
                  <a:t>=</a:t>
                </a:r>
                <a:r>
                  <a:rPr lang="fa-IR" sz="2800" dirty="0" smtClean="0">
                    <a:cs typeface="B Nazanin" panose="00000400000000000000" pitchFamily="2" charset="-78"/>
                  </a:rPr>
                  <a:t> </a:t>
                </a:r>
                <a14:m>
                  <m:oMath xmlns:m="http://schemas.openxmlformats.org/officeDocument/2006/math">
                    <m:f>
                      <m:fPr>
                        <m:ctrlPr>
                          <a:rPr lang="fa-IR" sz="2400" i="1">
                            <a:solidFill>
                              <a:srgbClr val="146194">
                                <a:lumMod val="75000"/>
                              </a:srgbClr>
                            </a:solidFill>
                            <a:latin typeface="Cambria Math" panose="02040503050406030204" pitchFamily="18" charset="0"/>
                            <a:cs typeface="B Nazanin" panose="00000400000000000000" pitchFamily="2" charset="-78"/>
                          </a:rPr>
                        </m:ctrlPr>
                      </m:fPr>
                      <m:num>
                        <m:r>
                          <a:rPr lang="fa-IR" sz="2400" i="1">
                            <a:solidFill>
                              <a:srgbClr val="146194">
                                <a:lumMod val="75000"/>
                              </a:srgbClr>
                            </a:solidFill>
                            <a:latin typeface="Cambria Math" panose="02040503050406030204" pitchFamily="18" charset="0"/>
                            <a:cs typeface="B Nazanin" panose="00000400000000000000" pitchFamily="2" charset="-78"/>
                          </a:rPr>
                          <m:t>8</m:t>
                        </m:r>
                        <m:r>
                          <a:rPr lang="fa-IR" sz="2400" i="1">
                            <a:solidFill>
                              <a:srgbClr val="146194">
                                <a:lumMod val="75000"/>
                              </a:srgbClr>
                            </a:solidFill>
                            <a:latin typeface="Cambria Math" panose="02040503050406030204" pitchFamily="18" charset="0"/>
                            <a:cs typeface="B Nazanin" panose="00000400000000000000" pitchFamily="2" charset="-78"/>
                          </a:rPr>
                          <m:t>/</m:t>
                        </m:r>
                        <m:r>
                          <a:rPr lang="fa-IR" sz="2400" i="1">
                            <a:solidFill>
                              <a:srgbClr val="146194">
                                <a:lumMod val="75000"/>
                              </a:srgbClr>
                            </a:solidFill>
                            <a:latin typeface="Cambria Math" panose="02040503050406030204" pitchFamily="18" charset="0"/>
                            <a:cs typeface="B Nazanin" panose="00000400000000000000" pitchFamily="2" charset="-78"/>
                          </a:rPr>
                          <m:t>136</m:t>
                        </m:r>
                        <m:r>
                          <m:rPr>
                            <m:nor/>
                          </m:rPr>
                          <a:rPr lang="fa-IR" sz="2400" b="1" dirty="0">
                            <a:solidFill>
                              <a:srgbClr val="146194">
                                <a:lumMod val="75000"/>
                              </a:srgbClr>
                            </a:solidFill>
                            <a:cs typeface="B Nazanin" panose="00000400000000000000" pitchFamily="2" charset="-78"/>
                          </a:rPr>
                          <m:t>×</m:t>
                        </m:r>
                        <m:r>
                          <a:rPr lang="fa-IR" sz="2400" i="1" dirty="0">
                            <a:solidFill>
                              <a:srgbClr val="146194">
                                <a:lumMod val="75000"/>
                              </a:srgbClr>
                            </a:solidFill>
                            <a:latin typeface="Cambria Math" panose="02040503050406030204" pitchFamily="18" charset="0"/>
                            <a:cs typeface="B Nazanin" panose="00000400000000000000" pitchFamily="2" charset="-78"/>
                          </a:rPr>
                          <m:t>900</m:t>
                        </m:r>
                      </m:num>
                      <m:den>
                        <m:r>
                          <a:rPr lang="fa-IR" sz="2400" b="0" i="1" smtClean="0">
                            <a:solidFill>
                              <a:srgbClr val="146194">
                                <a:lumMod val="75000"/>
                              </a:srgbClr>
                            </a:solidFill>
                            <a:latin typeface="Cambria Math" panose="02040503050406030204" pitchFamily="18" charset="0"/>
                            <a:cs typeface="B Nazanin" panose="00000400000000000000" pitchFamily="2" charset="-78"/>
                          </a:rPr>
                          <m:t>750</m:t>
                        </m:r>
                      </m:den>
                    </m:f>
                  </m:oMath>
                </a14:m>
                <a:r>
                  <a:rPr lang="fa-IR" sz="2800" dirty="0" smtClean="0">
                    <a:cs typeface="B Nazanin" panose="00000400000000000000" pitchFamily="2" charset="-78"/>
                  </a:rPr>
                  <a:t>      </a:t>
                </a:r>
              </a:p>
              <a:p>
                <a:pPr marL="0" indent="0">
                  <a:buNone/>
                </a:pPr>
                <a:r>
                  <a:rPr lang="fa-IR" sz="2800" dirty="0" smtClean="0">
                    <a:cs typeface="B Nazanin" panose="00000400000000000000" pitchFamily="2" charset="-78"/>
                  </a:rPr>
                  <a:t> 12/559</a:t>
                </a:r>
                <a:r>
                  <a:rPr lang="fa-IR" sz="3200" dirty="0" smtClean="0">
                    <a:cs typeface="B Nazanin" panose="00000400000000000000" pitchFamily="2" charset="-78"/>
                  </a:rPr>
                  <a:t>=</a:t>
                </a:r>
                <a:r>
                  <a:rPr lang="fa-IR" sz="2800" dirty="0" smtClean="0">
                    <a:cs typeface="B Nazanin" panose="00000400000000000000" pitchFamily="2" charset="-78"/>
                  </a:rPr>
                  <a:t> </a:t>
                </a:r>
                <a14:m>
                  <m:oMath xmlns:m="http://schemas.openxmlformats.org/officeDocument/2006/math">
                    <m:f>
                      <m:fPr>
                        <m:ctrlPr>
                          <a:rPr lang="fa-IR" sz="2400" i="1">
                            <a:solidFill>
                              <a:srgbClr val="146194">
                                <a:lumMod val="75000"/>
                              </a:srgbClr>
                            </a:solidFill>
                            <a:latin typeface="Cambria Math" panose="02040503050406030204" pitchFamily="18" charset="0"/>
                            <a:cs typeface="B Nazanin" panose="00000400000000000000" pitchFamily="2" charset="-78"/>
                          </a:rPr>
                        </m:ctrlPr>
                      </m:fPr>
                      <m:num>
                        <m:r>
                          <a:rPr lang="fa-IR" sz="2400" i="1">
                            <a:solidFill>
                              <a:srgbClr val="146194">
                                <a:lumMod val="75000"/>
                              </a:srgbClr>
                            </a:solidFill>
                            <a:latin typeface="Cambria Math" panose="02040503050406030204" pitchFamily="18" charset="0"/>
                            <a:cs typeface="B Nazanin" panose="00000400000000000000" pitchFamily="2" charset="-78"/>
                          </a:rPr>
                          <m:t>8</m:t>
                        </m:r>
                        <m:r>
                          <a:rPr lang="fa-IR" sz="2400" i="1">
                            <a:solidFill>
                              <a:srgbClr val="146194">
                                <a:lumMod val="75000"/>
                              </a:srgbClr>
                            </a:solidFill>
                            <a:latin typeface="Cambria Math" panose="02040503050406030204" pitchFamily="18" charset="0"/>
                            <a:cs typeface="B Nazanin" panose="00000400000000000000" pitchFamily="2" charset="-78"/>
                          </a:rPr>
                          <m:t>/</m:t>
                        </m:r>
                        <m:r>
                          <a:rPr lang="fa-IR" sz="2400" i="1">
                            <a:solidFill>
                              <a:srgbClr val="146194">
                                <a:lumMod val="75000"/>
                              </a:srgbClr>
                            </a:solidFill>
                            <a:latin typeface="Cambria Math" panose="02040503050406030204" pitchFamily="18" charset="0"/>
                            <a:cs typeface="B Nazanin" panose="00000400000000000000" pitchFamily="2" charset="-78"/>
                          </a:rPr>
                          <m:t>136</m:t>
                        </m:r>
                        <m:r>
                          <m:rPr>
                            <m:nor/>
                          </m:rPr>
                          <a:rPr lang="fa-IR" sz="2400" b="1" dirty="0">
                            <a:solidFill>
                              <a:srgbClr val="146194">
                                <a:lumMod val="75000"/>
                              </a:srgbClr>
                            </a:solidFill>
                            <a:cs typeface="B Nazanin" panose="00000400000000000000" pitchFamily="2" charset="-78"/>
                          </a:rPr>
                          <m:t>×</m:t>
                        </m:r>
                        <m:r>
                          <a:rPr lang="fa-IR" sz="2400" i="1" dirty="0">
                            <a:solidFill>
                              <a:srgbClr val="146194">
                                <a:lumMod val="75000"/>
                              </a:srgbClr>
                            </a:solidFill>
                            <a:latin typeface="Cambria Math" panose="02040503050406030204" pitchFamily="18" charset="0"/>
                            <a:cs typeface="B Nazanin" panose="00000400000000000000" pitchFamily="2" charset="-78"/>
                          </a:rPr>
                          <m:t>900</m:t>
                        </m:r>
                      </m:num>
                      <m:den>
                        <m:r>
                          <a:rPr lang="fa-IR" sz="2400" b="0" i="1" dirty="0" smtClean="0">
                            <a:solidFill>
                              <a:srgbClr val="146194">
                                <a:lumMod val="75000"/>
                              </a:srgbClr>
                            </a:solidFill>
                            <a:latin typeface="Cambria Math" panose="02040503050406030204" pitchFamily="18" charset="0"/>
                            <a:cs typeface="B Nazanin" panose="00000400000000000000" pitchFamily="2" charset="-78"/>
                          </a:rPr>
                          <m:t>585</m:t>
                        </m:r>
                      </m:den>
                    </m:f>
                  </m:oMath>
                </a14:m>
                <a:endParaRPr lang="fa-IR" sz="2800" dirty="0" smtClean="0">
                  <a:cs typeface="B Nazanin" panose="00000400000000000000" pitchFamily="2" charset="-78"/>
                </a:endParaRPr>
              </a:p>
              <a:p>
                <a:pPr marL="0" indent="0" algn="l">
                  <a:buNone/>
                </a:pPr>
                <a:r>
                  <a:rPr lang="fa-IR" sz="2400" dirty="0" smtClean="0">
                    <a:cs typeface="B Nazanin" panose="00000400000000000000" pitchFamily="2" charset="-78"/>
                  </a:rPr>
                  <a:t>=</a:t>
                </a:r>
                <a:endParaRPr lang="fa-IR" sz="24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5600" y="1130299"/>
                <a:ext cx="11442699" cy="5348849"/>
              </a:xfrm>
              <a:blipFill>
                <a:blip r:embed="rId2"/>
                <a:stretch>
                  <a:fillRect l="-799" r="-1172"/>
                </a:stretch>
              </a:blipFill>
            </p:spPr>
            <p:txBody>
              <a:bodyPr/>
              <a:lstStyle/>
              <a:p>
                <a:r>
                  <a:rPr lang="fa-IR">
                    <a:noFill/>
                  </a:rPr>
                  <a:t> </a:t>
                </a:r>
              </a:p>
            </p:txBody>
          </p:sp>
        </mc:Fallback>
      </mc:AlternateContent>
    </p:spTree>
    <p:extLst>
      <p:ext uri="{BB962C8B-B14F-4D97-AF65-F5344CB8AC3E}">
        <p14:creationId xmlns:p14="http://schemas.microsoft.com/office/powerpoint/2010/main" val="3844428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358" y="317438"/>
            <a:ext cx="5232147" cy="641445"/>
          </a:xfrm>
        </p:spPr>
        <p:txBody>
          <a:bodyPr>
            <a:normAutofit fontScale="90000"/>
          </a:bodyPr>
          <a:lstStyle/>
          <a:p>
            <a:pPr algn="ctr" rtl="1">
              <a:lnSpc>
                <a:spcPct val="107000"/>
              </a:lnSpc>
              <a:spcAft>
                <a:spcPts val="800"/>
              </a:spcAft>
            </a:pPr>
            <a:r>
              <a:rPr lang="fa-IR" sz="3600" dirty="0" smtClean="0">
                <a:latin typeface="Calibri" panose="020F0502020204030204" pitchFamily="34" charset="0"/>
                <a:ea typeface="Calibri" panose="020F0502020204030204" pitchFamily="34" charset="0"/>
                <a:cs typeface="Titr" panose="00000700000000000000" pitchFamily="2" charset="-78"/>
              </a:rPr>
              <a:t>علت ذوب سکه و زمان آن؟!!</a:t>
            </a:r>
            <a:r>
              <a:rPr lang="en-US" sz="3600" dirty="0" smtClean="0">
                <a:effectLst/>
                <a:latin typeface="Calibri" panose="020F0502020204030204" pitchFamily="34" charset="0"/>
                <a:ea typeface="Calibri" panose="020F0502020204030204" pitchFamily="34" charset="0"/>
                <a:cs typeface="Titr" panose="00000700000000000000" pitchFamily="2" charset="-78"/>
              </a:rPr>
              <a:t/>
            </a:r>
            <a:br>
              <a:rPr lang="en-US" sz="3600" dirty="0" smtClean="0">
                <a:effectLst/>
                <a:latin typeface="Calibri" panose="020F0502020204030204" pitchFamily="34" charset="0"/>
                <a:ea typeface="Calibri" panose="020F0502020204030204" pitchFamily="34" charset="0"/>
                <a:cs typeface="Titr" panose="00000700000000000000" pitchFamily="2" charset="-78"/>
              </a:rPr>
            </a:br>
            <a:endParaRPr lang="fa-IR" dirty="0">
              <a:cs typeface="Titr" panose="00000700000000000000" pitchFamily="2" charset="-78"/>
            </a:endParaRPr>
          </a:p>
        </p:txBody>
      </p:sp>
      <p:sp>
        <p:nvSpPr>
          <p:cNvPr id="3" name="Content Placeholder 2"/>
          <p:cNvSpPr>
            <a:spLocks noGrp="1"/>
          </p:cNvSpPr>
          <p:nvPr>
            <p:ph idx="1"/>
          </p:nvPr>
        </p:nvSpPr>
        <p:spPr>
          <a:xfrm>
            <a:off x="1" y="958883"/>
            <a:ext cx="10090448" cy="5520266"/>
          </a:xfrm>
        </p:spPr>
        <p:txBody>
          <a:bodyPr anchor="ctr">
            <a:normAutofit fontScale="47500" lnSpcReduction="20000"/>
          </a:bodyPr>
          <a:lstStyle/>
          <a:p>
            <a:pPr marL="0" indent="0" algn="ctr" rtl="1">
              <a:lnSpc>
                <a:spcPct val="107000"/>
              </a:lnSpc>
              <a:spcAft>
                <a:spcPts val="800"/>
              </a:spcAft>
              <a:buNone/>
            </a:pPr>
            <a:r>
              <a:rPr lang="fa-IR" sz="7600" b="1"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2/253 × مظنه </a:t>
            </a:r>
          </a:p>
          <a:p>
            <a:pPr marL="0" indent="0" rtl="1">
              <a:lnSpc>
                <a:spcPct val="107000"/>
              </a:lnSpc>
              <a:spcAft>
                <a:spcPts val="800"/>
              </a:spcAft>
              <a:buNone/>
            </a:pPr>
            <a:r>
              <a:rPr lang="fa-IR" sz="67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نکته:</a:t>
            </a:r>
          </a:p>
          <a:p>
            <a:pPr algn="just" rtl="1">
              <a:lnSpc>
                <a:spcPct val="220000"/>
              </a:lnSpc>
              <a:spcAft>
                <a:spcPts val="800"/>
              </a:spcAft>
              <a:buSzPct val="100000"/>
              <a:buFont typeface="Wingdings" panose="05000000000000000000" pitchFamily="2" charset="2"/>
              <a:buChar char="ü"/>
            </a:pPr>
            <a:r>
              <a:rPr lang="fa-IR" sz="2900" dirty="0" smtClean="0">
                <a:effectLst/>
                <a:latin typeface="Calibri" panose="020F0502020204030204" pitchFamily="34" charset="0"/>
                <a:ea typeface="Calibri" panose="020F0502020204030204" pitchFamily="34" charset="0"/>
                <a:cs typeface="B Nazanin" panose="00000400000000000000" pitchFamily="2" charset="-78"/>
              </a:rPr>
              <a:t> </a:t>
            </a:r>
            <a:r>
              <a:rPr lang="fa-IR" sz="5100" b="1" dirty="0" smtClean="0">
                <a:effectLst/>
                <a:latin typeface="Calibri" panose="020F0502020204030204" pitchFamily="34" charset="0"/>
                <a:ea typeface="Calibri" panose="020F0502020204030204" pitchFamily="34" charset="0"/>
                <a:cs typeface="B Nazanin" panose="00000400000000000000" pitchFamily="2" charset="-78"/>
              </a:rPr>
              <a:t>اگر قیمت سکه بدون اجرت ضرب کمتر از قیمت سکه در بازار بود، سکه آب نمی‌شود چون هدف از آب کردن سکه بدست آوردن طلا با عیار بالا برای ساخت طلا با عیار بالا و طلای سفید می‌باشد. </a:t>
            </a:r>
          </a:p>
          <a:p>
            <a:pPr algn="just" rtl="1">
              <a:lnSpc>
                <a:spcPct val="220000"/>
              </a:lnSpc>
              <a:spcAft>
                <a:spcPts val="800"/>
              </a:spcAft>
              <a:buFont typeface="Wingdings" panose="05000000000000000000" pitchFamily="2" charset="2"/>
              <a:buChar char="ü"/>
            </a:pPr>
            <a:r>
              <a:rPr lang="fa-IR" sz="5100" b="1" dirty="0" smtClean="0">
                <a:effectLst/>
                <a:latin typeface="Calibri" panose="020F0502020204030204" pitchFamily="34" charset="0"/>
                <a:ea typeface="Calibri" panose="020F0502020204030204" pitchFamily="34" charset="0"/>
                <a:cs typeface="B Nazanin" panose="00000400000000000000" pitchFamily="2" charset="-78"/>
              </a:rPr>
              <a:t>اگر قیمت سکه بدون اجرت ضرب بیشتر از قیمت سکه در بازار بود، سکه آب می‌شود.</a:t>
            </a:r>
            <a:endParaRPr lang="en-US" sz="5100" b="1" dirty="0" smtClean="0">
              <a:effectLst/>
              <a:latin typeface="Calibri" panose="020F0502020204030204" pitchFamily="34" charset="0"/>
              <a:ea typeface="Calibri" panose="020F0502020204030204" pitchFamily="34" charset="0"/>
              <a:cs typeface="B Nazanin" panose="00000400000000000000" pitchFamily="2" charset="-78"/>
            </a:endParaRPr>
          </a:p>
          <a:p>
            <a:pPr algn="r" rtl="1"/>
            <a:endParaRPr lang="fa-IR" dirty="0"/>
          </a:p>
        </p:txBody>
      </p:sp>
    </p:spTree>
    <p:extLst>
      <p:ext uri="{BB962C8B-B14F-4D97-AF65-F5344CB8AC3E}">
        <p14:creationId xmlns:p14="http://schemas.microsoft.com/office/powerpoint/2010/main" val="1670239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423" y="154546"/>
            <a:ext cx="3157945" cy="2781838"/>
          </a:xfrm>
          <a:prstGeom prst="rect">
            <a:avLst/>
          </a:prstGeom>
        </p:spPr>
      </p:pic>
      <p:sp>
        <p:nvSpPr>
          <p:cNvPr id="2" name="Title 1"/>
          <p:cNvSpPr>
            <a:spLocks noGrp="1"/>
          </p:cNvSpPr>
          <p:nvPr>
            <p:ph type="title"/>
          </p:nvPr>
        </p:nvSpPr>
        <p:spPr>
          <a:xfrm>
            <a:off x="1514460" y="484816"/>
            <a:ext cx="6096000" cy="532946"/>
          </a:xfrm>
        </p:spPr>
        <p:txBody>
          <a:bodyPr>
            <a:normAutofit fontScale="90000"/>
          </a:bodyPr>
          <a:lstStyle/>
          <a:p>
            <a:pPr algn="ctr"/>
            <a:r>
              <a:rPr lang="fa-IR" dirty="0" smtClean="0">
                <a:cs typeface="Titr" panose="00000700000000000000" pitchFamily="2" charset="-78"/>
              </a:rPr>
              <a:t>تعاريف مربوط به محک زدن</a:t>
            </a:r>
            <a:endParaRPr lang="fa-IR" dirty="0">
              <a:cs typeface="Titr" panose="00000700000000000000" pitchFamily="2" charset="-78"/>
            </a:endParaRPr>
          </a:p>
        </p:txBody>
      </p:sp>
      <p:sp>
        <p:nvSpPr>
          <p:cNvPr id="3" name="Content Placeholder 2"/>
          <p:cNvSpPr>
            <a:spLocks noGrp="1"/>
          </p:cNvSpPr>
          <p:nvPr>
            <p:ph idx="1"/>
          </p:nvPr>
        </p:nvSpPr>
        <p:spPr>
          <a:xfrm>
            <a:off x="677333" y="1133341"/>
            <a:ext cx="8044544" cy="5409127"/>
          </a:xfrm>
        </p:spPr>
        <p:txBody>
          <a:bodyPr>
            <a:normAutofit/>
          </a:bodyPr>
          <a:lstStyle/>
          <a:p>
            <a:pPr algn="just" rtl="1">
              <a:lnSpc>
                <a:spcPct val="107000"/>
              </a:lnSpc>
              <a:spcAft>
                <a:spcPts val="800"/>
              </a:spcAft>
              <a:buFont typeface="Wingdings" panose="05000000000000000000" pitchFamily="2" charset="2"/>
              <a:buChar char="ü"/>
            </a:pPr>
            <a:r>
              <a:rPr lang="fa-IR" sz="2800" dirty="0">
                <a:latin typeface="Calibri" panose="020F0502020204030204" pitchFamily="34" charset="0"/>
                <a:ea typeface="Calibri" panose="020F0502020204030204" pitchFamily="34" charset="0"/>
                <a:cs typeface="B Nazanin" panose="00000400000000000000" pitchFamily="2" charset="-78"/>
              </a:rPr>
              <a:t>جوهر گوگرد (اسید سولفوریک): مورد استفاده در گذشته برای زاغاب‌کاری نقره (سه قسمت آب و یک قسمت اسید سولفوریک)</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buFont typeface="Wingdings" panose="05000000000000000000" pitchFamily="2" charset="2"/>
              <a:buChar char="ü"/>
            </a:pPr>
            <a:r>
              <a:rPr lang="fa-IR" sz="2800" dirty="0">
                <a:latin typeface="Calibri" panose="020F0502020204030204" pitchFamily="34" charset="0"/>
                <a:ea typeface="Calibri" panose="020F0502020204030204" pitchFamily="34" charset="0"/>
                <a:cs typeface="B Nazanin" panose="00000400000000000000" pitchFamily="2" charset="-78"/>
              </a:rPr>
              <a:t>جوهر </a:t>
            </a:r>
            <a:r>
              <a:rPr lang="fa-IR" sz="2800" dirty="0" smtClean="0">
                <a:latin typeface="Calibri" panose="020F0502020204030204" pitchFamily="34" charset="0"/>
                <a:ea typeface="Calibri" panose="020F0502020204030204" pitchFamily="34" charset="0"/>
                <a:cs typeface="B Nazanin" panose="00000400000000000000" pitchFamily="2" charset="-78"/>
              </a:rPr>
              <a:t>نمک (اسید کلریدریک): مورد استفاده </a:t>
            </a:r>
            <a:r>
              <a:rPr lang="fa-IR" sz="2800" dirty="0">
                <a:latin typeface="Calibri" panose="020F0502020204030204" pitchFamily="34" charset="0"/>
                <a:ea typeface="Calibri" panose="020F0502020204030204" pitchFamily="34" charset="0"/>
                <a:cs typeface="B Nazanin" panose="00000400000000000000" pitchFamily="2" charset="-78"/>
              </a:rPr>
              <a:t>در زاغاب‌کاری طلا و </a:t>
            </a:r>
            <a:r>
              <a:rPr lang="fa-IR" sz="2800" dirty="0" smtClean="0">
                <a:latin typeface="Calibri" panose="020F0502020204030204" pitchFamily="34" charset="0"/>
                <a:ea typeface="Calibri" panose="020F0502020204030204" pitchFamily="34" charset="0"/>
                <a:cs typeface="B Nazanin" panose="00000400000000000000" pitchFamily="2" charset="-78"/>
              </a:rPr>
              <a:t>نقره.</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Font typeface="Wingdings" panose="05000000000000000000" pitchFamily="2" charset="2"/>
              <a:buChar char="ü"/>
            </a:pPr>
            <a:r>
              <a:rPr lang="fa-IR" sz="2800" dirty="0">
                <a:latin typeface="Calibri" panose="020F0502020204030204" pitchFamily="34" charset="0"/>
                <a:ea typeface="Calibri" panose="020F0502020204030204" pitchFamily="34" charset="0"/>
                <a:cs typeface="B Nazanin" panose="00000400000000000000" pitchFamily="2" charset="-78"/>
              </a:rPr>
              <a:t>اسيد تيزاب: اسید نیتریک (جوهر شوره</a:t>
            </a:r>
            <a:r>
              <a:rPr lang="fa-IR" sz="2800" dirty="0" smtClean="0">
                <a:latin typeface="Calibri" panose="020F0502020204030204" pitchFamily="34" charset="0"/>
                <a:ea typeface="Calibri" panose="020F0502020204030204" pitchFamily="34" charset="0"/>
                <a:cs typeface="B Nazanin" panose="00000400000000000000" pitchFamily="2" charset="-78"/>
              </a:rPr>
              <a:t>)</a:t>
            </a:r>
          </a:p>
          <a:p>
            <a:pPr algn="just" rtl="1">
              <a:lnSpc>
                <a:spcPct val="107000"/>
              </a:lnSpc>
              <a:spcAft>
                <a:spcPts val="800"/>
              </a:spcAft>
              <a:buFont typeface="Wingdings" panose="05000000000000000000" pitchFamily="2" charset="2"/>
              <a:buChar char="ü"/>
            </a:pPr>
            <a:r>
              <a:rPr lang="fa-IR" sz="2800" dirty="0" smtClean="0">
                <a:latin typeface="Calibri" panose="020F0502020204030204" pitchFamily="34" charset="0"/>
                <a:ea typeface="Calibri" panose="020F0502020204030204" pitchFamily="34" charset="0"/>
                <a:cs typeface="B Nazanin" panose="00000400000000000000" pitchFamily="2" charset="-78"/>
              </a:rPr>
              <a:t>تيزاب </a:t>
            </a:r>
            <a:r>
              <a:rPr lang="fa-IR" sz="2800" dirty="0">
                <a:latin typeface="Calibri" panose="020F0502020204030204" pitchFamily="34" charset="0"/>
                <a:ea typeface="Calibri" panose="020F0502020204030204" pitchFamily="34" charset="0"/>
                <a:cs typeface="B Nazanin" panose="00000400000000000000" pitchFamily="2" charset="-78"/>
              </a:rPr>
              <a:t>سلطانی: </a:t>
            </a:r>
            <a:r>
              <a:rPr lang="fa-IR" sz="2800" dirty="0" smtClean="0">
                <a:latin typeface="Calibri" panose="020F0502020204030204" pitchFamily="34" charset="0"/>
                <a:ea typeface="Calibri" panose="020F0502020204030204" pitchFamily="34" charset="0"/>
                <a:cs typeface="B Nazanin" panose="00000400000000000000" pitchFamily="2" charset="-78"/>
              </a:rPr>
              <a:t>اسید </a:t>
            </a:r>
            <a:r>
              <a:rPr lang="fa-IR" sz="2800" dirty="0">
                <a:latin typeface="Calibri" panose="020F0502020204030204" pitchFamily="34" charset="0"/>
                <a:ea typeface="Calibri" panose="020F0502020204030204" pitchFamily="34" charset="0"/>
                <a:cs typeface="B Nazanin" panose="00000400000000000000" pitchFamily="2" charset="-78"/>
              </a:rPr>
              <a:t>ترکیبی </a:t>
            </a:r>
            <a:r>
              <a:rPr lang="fa-IR" sz="2800" dirty="0" smtClean="0">
                <a:latin typeface="Calibri" panose="020F0502020204030204" pitchFamily="34" charset="0"/>
                <a:ea typeface="Calibri" panose="020F0502020204030204" pitchFamily="34" charset="0"/>
                <a:cs typeface="B Nazanin" panose="00000400000000000000" pitchFamily="2" charset="-78"/>
              </a:rPr>
              <a:t>متشکل از سه </a:t>
            </a:r>
            <a:r>
              <a:rPr lang="fa-IR" sz="2800" dirty="0">
                <a:latin typeface="Calibri" panose="020F0502020204030204" pitchFamily="34" charset="0"/>
                <a:ea typeface="Calibri" panose="020F0502020204030204" pitchFamily="34" charset="0"/>
                <a:cs typeface="B Nazanin" panose="00000400000000000000" pitchFamily="2" charset="-78"/>
              </a:rPr>
              <a:t>قسمت اسید </a:t>
            </a:r>
            <a:r>
              <a:rPr lang="fa-IR" sz="2800" dirty="0" smtClean="0">
                <a:latin typeface="Calibri" panose="020F0502020204030204" pitchFamily="34" charset="0"/>
                <a:ea typeface="Calibri" panose="020F0502020204030204" pitchFamily="34" charset="0"/>
                <a:cs typeface="B Nazanin" panose="00000400000000000000" pitchFamily="2" charset="-78"/>
              </a:rPr>
              <a:t>کلریدریک (جوهر نمک) </a:t>
            </a:r>
            <a:r>
              <a:rPr lang="fa-IR" sz="2800" dirty="0">
                <a:latin typeface="Calibri" panose="020F0502020204030204" pitchFamily="34" charset="0"/>
                <a:ea typeface="Calibri" panose="020F0502020204030204" pitchFamily="34" charset="0"/>
                <a:cs typeface="B Nazanin" panose="00000400000000000000" pitchFamily="2" charset="-78"/>
              </a:rPr>
              <a:t>و یک قسمت اسید نیتریک</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r" rtl="1"/>
            <a:endParaRPr lang="fa-IR" dirty="0"/>
          </a:p>
        </p:txBody>
      </p:sp>
    </p:spTree>
    <p:extLst>
      <p:ext uri="{BB962C8B-B14F-4D97-AF65-F5344CB8AC3E}">
        <p14:creationId xmlns:p14="http://schemas.microsoft.com/office/powerpoint/2010/main" val="4211067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733" y="183593"/>
            <a:ext cx="3065829" cy="3125091"/>
          </a:xfrm>
          <a:prstGeom prst="rect">
            <a:avLst/>
          </a:prstGeom>
        </p:spPr>
      </p:pic>
      <p:sp>
        <p:nvSpPr>
          <p:cNvPr id="2" name="Title 1"/>
          <p:cNvSpPr>
            <a:spLocks noGrp="1"/>
          </p:cNvSpPr>
          <p:nvPr>
            <p:ph type="title"/>
          </p:nvPr>
        </p:nvSpPr>
        <p:spPr>
          <a:xfrm>
            <a:off x="2431100" y="916186"/>
            <a:ext cx="2953699" cy="1166613"/>
          </a:xfrm>
        </p:spPr>
        <p:txBody>
          <a:bodyPr>
            <a:normAutofit/>
          </a:bodyPr>
          <a:lstStyle/>
          <a:p>
            <a:pPr algn="ctr" rtl="1">
              <a:lnSpc>
                <a:spcPct val="107000"/>
              </a:lnSpc>
              <a:spcAft>
                <a:spcPts val="800"/>
              </a:spcAft>
            </a:pPr>
            <a:r>
              <a:rPr lang="fa-IR" dirty="0">
                <a:latin typeface="Calibri" panose="020F0502020204030204" pitchFamily="34" charset="0"/>
                <a:ea typeface="Calibri" panose="020F0502020204030204" pitchFamily="34" charset="0"/>
                <a:cs typeface="Titr" panose="00000700000000000000" pitchFamily="2" charset="-78"/>
              </a:rPr>
              <a:t>محک </a:t>
            </a:r>
            <a:r>
              <a:rPr lang="fa-IR" dirty="0" smtClean="0">
                <a:latin typeface="Calibri" panose="020F0502020204030204" pitchFamily="34" charset="0"/>
                <a:ea typeface="Calibri" panose="020F0502020204030204" pitchFamily="34" charset="0"/>
                <a:cs typeface="Titr" panose="00000700000000000000" pitchFamily="2" charset="-78"/>
              </a:rPr>
              <a:t>زدن</a:t>
            </a:r>
            <a:endParaRPr lang="fa-IR" dirty="0">
              <a:cs typeface="Titr" panose="00000700000000000000" pitchFamily="2" charset="-78"/>
            </a:endParaRPr>
          </a:p>
        </p:txBody>
      </p:sp>
      <p:sp>
        <p:nvSpPr>
          <p:cNvPr id="3" name="Content Placeholder 2"/>
          <p:cNvSpPr>
            <a:spLocks noGrp="1"/>
          </p:cNvSpPr>
          <p:nvPr>
            <p:ph idx="1"/>
          </p:nvPr>
        </p:nvSpPr>
        <p:spPr>
          <a:xfrm>
            <a:off x="160032" y="1944157"/>
            <a:ext cx="8289701" cy="4678207"/>
          </a:xfrm>
        </p:spPr>
        <p:txBody>
          <a:bodyPr anchor="ctr">
            <a:normAutofit/>
          </a:bodyPr>
          <a:lstStyle/>
          <a:p>
            <a:pPr algn="just" rtl="1">
              <a:lnSpc>
                <a:spcPct val="107000"/>
              </a:lnSpc>
              <a:spcAft>
                <a:spcPts val="800"/>
              </a:spcAft>
              <a:buFont typeface="Wingdings" panose="05000000000000000000" pitchFamily="2" charset="2"/>
              <a:buChar char="ü"/>
            </a:pPr>
            <a:r>
              <a:rPr lang="fa-IR" sz="3600" dirty="0" smtClean="0">
                <a:latin typeface="Calibri" panose="020F0502020204030204" pitchFamily="34" charset="0"/>
                <a:ea typeface="Calibri" panose="020F0502020204030204" pitchFamily="34" charset="0"/>
                <a:cs typeface="B Nazanin" panose="00000400000000000000" pitchFamily="2" charset="-78"/>
              </a:rPr>
              <a:t>ابزارهای تعیین حدودی عیار طلا: سنگ محک، </a:t>
            </a:r>
            <a:r>
              <a:rPr lang="fa-IR" sz="3600" dirty="0">
                <a:latin typeface="Calibri" panose="020F0502020204030204" pitchFamily="34" charset="0"/>
                <a:ea typeface="Calibri" panose="020F0502020204030204" pitchFamily="34" charset="0"/>
                <a:cs typeface="B Nazanin" panose="00000400000000000000" pitchFamily="2" charset="-78"/>
              </a:rPr>
              <a:t>کلید شاهد و </a:t>
            </a:r>
            <a:r>
              <a:rPr lang="fa-IR" sz="3600" dirty="0" smtClean="0">
                <a:latin typeface="Calibri" panose="020F0502020204030204" pitchFamily="34" charset="0"/>
                <a:ea typeface="Calibri" panose="020F0502020204030204" pitchFamily="34" charset="0"/>
                <a:cs typeface="B Nazanin" panose="00000400000000000000" pitchFamily="2" charset="-78"/>
              </a:rPr>
              <a:t>تیزآب.</a:t>
            </a:r>
          </a:p>
          <a:p>
            <a:pPr algn="r" rtl="1">
              <a:lnSpc>
                <a:spcPct val="107000"/>
              </a:lnSpc>
              <a:spcAft>
                <a:spcPts val="800"/>
              </a:spcAft>
              <a:buFont typeface="Wingdings" panose="05000000000000000000" pitchFamily="2" charset="2"/>
              <a:buChar char="ü"/>
            </a:pPr>
            <a:r>
              <a:rPr lang="fa-IR" sz="3600" dirty="0">
                <a:latin typeface="Calibri" panose="020F0502020204030204" pitchFamily="34" charset="0"/>
                <a:ea typeface="Calibri" panose="020F0502020204030204" pitchFamily="34" charset="0"/>
                <a:cs typeface="B Nazanin" panose="00000400000000000000" pitchFamily="2" charset="-78"/>
              </a:rPr>
              <a:t>سنگ </a:t>
            </a:r>
            <a:r>
              <a:rPr lang="fa-IR" sz="3600" dirty="0" smtClean="0">
                <a:latin typeface="Calibri" panose="020F0502020204030204" pitchFamily="34" charset="0"/>
                <a:ea typeface="Calibri" panose="020F0502020204030204" pitchFamily="34" charset="0"/>
                <a:cs typeface="B Nazanin" panose="00000400000000000000" pitchFamily="2" charset="-78"/>
              </a:rPr>
              <a:t>محک </a:t>
            </a:r>
            <a:r>
              <a:rPr lang="fa-IR" sz="3600" dirty="0">
                <a:latin typeface="Calibri" panose="020F0502020204030204" pitchFamily="34" charset="0"/>
                <a:ea typeface="Calibri" panose="020F0502020204030204" pitchFamily="34" charset="0"/>
                <a:cs typeface="B Nazanin" panose="00000400000000000000" pitchFamily="2" charset="-78"/>
              </a:rPr>
              <a:t>(سنگ لیدی): سنگی </a:t>
            </a:r>
            <a:r>
              <a:rPr lang="fa-IR" sz="3600" dirty="0" smtClean="0">
                <a:latin typeface="Calibri" panose="020F0502020204030204" pitchFamily="34" charset="0"/>
                <a:ea typeface="Calibri" panose="020F0502020204030204" pitchFamily="34" charset="0"/>
                <a:cs typeface="B Nazanin" panose="00000400000000000000" pitchFamily="2" charset="-78"/>
              </a:rPr>
              <a:t>سیلیسی، آذرین و معمولاً </a:t>
            </a:r>
            <a:r>
              <a:rPr lang="fa-IR" sz="3600" dirty="0">
                <a:latin typeface="Calibri" panose="020F0502020204030204" pitchFamily="34" charset="0"/>
                <a:ea typeface="Calibri" panose="020F0502020204030204" pitchFamily="34" charset="0"/>
                <a:cs typeface="B Nazanin" panose="00000400000000000000" pitchFamily="2" charset="-78"/>
              </a:rPr>
              <a:t>سیاه </a:t>
            </a:r>
            <a:r>
              <a:rPr lang="fa-IR" sz="3600" dirty="0" smtClean="0">
                <a:latin typeface="Calibri" panose="020F0502020204030204" pitchFamily="34" charset="0"/>
                <a:ea typeface="Calibri" panose="020F0502020204030204" pitchFamily="34" charset="0"/>
                <a:cs typeface="B Nazanin" panose="00000400000000000000" pitchFamily="2" charset="-78"/>
              </a:rPr>
              <a:t>رنگ.</a:t>
            </a:r>
            <a:endParaRPr lang="fa-IR" sz="3600" dirty="0">
              <a:latin typeface="Calibri" panose="020F0502020204030204" pitchFamily="34" charset="0"/>
              <a:ea typeface="Calibri" panose="020F0502020204030204" pitchFamily="34" charset="0"/>
              <a:cs typeface="B Nazanin" panose="00000400000000000000" pitchFamily="2" charset="-78"/>
            </a:endParaRPr>
          </a:p>
          <a:p>
            <a:pPr algn="r" rtl="1"/>
            <a:endParaRPr lang="fa-IR" dirty="0"/>
          </a:p>
        </p:txBody>
      </p:sp>
    </p:spTree>
    <p:extLst>
      <p:ext uri="{BB962C8B-B14F-4D97-AF65-F5344CB8AC3E}">
        <p14:creationId xmlns:p14="http://schemas.microsoft.com/office/powerpoint/2010/main" val="2186363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04157"/>
          </a:xfrm>
          <a:noFill/>
        </p:spPr>
        <p:txBody>
          <a:bodyPr/>
          <a:lstStyle/>
          <a:p>
            <a:pPr algn="ctr"/>
            <a:r>
              <a:rPr lang="fa-IR" sz="2600" dirty="0" smtClean="0">
                <a:latin typeface="Calibri" panose="020F0502020204030204" pitchFamily="34" charset="0"/>
                <a:ea typeface="Calibri" panose="020F0502020204030204" pitchFamily="34" charset="0"/>
                <a:cs typeface="Titr" panose="00000700000000000000" pitchFamily="2" charset="-78"/>
              </a:rPr>
              <a:t>شيوه محک زدن</a:t>
            </a:r>
            <a:endParaRPr lang="fa-IR" dirty="0">
              <a:cs typeface="Titr" panose="00000700000000000000" pitchFamily="2" charset="-78"/>
            </a:endParaRPr>
          </a:p>
        </p:txBody>
      </p:sp>
      <p:sp>
        <p:nvSpPr>
          <p:cNvPr id="3" name="Content Placeholder 2"/>
          <p:cNvSpPr>
            <a:spLocks noGrp="1"/>
          </p:cNvSpPr>
          <p:nvPr>
            <p:ph idx="1"/>
          </p:nvPr>
        </p:nvSpPr>
        <p:spPr>
          <a:xfrm>
            <a:off x="0" y="604156"/>
            <a:ext cx="12192000" cy="6253843"/>
          </a:xfrm>
          <a:noFill/>
        </p:spPr>
        <p:txBody>
          <a:bodyPr>
            <a:normAutofit fontScale="85000" lnSpcReduction="20000"/>
          </a:bodyPr>
          <a:lstStyle/>
          <a:p>
            <a:pPr marL="271463" lvl="0" indent="-271463" algn="just" rtl="1">
              <a:lnSpc>
                <a:spcPct val="120000"/>
              </a:lnSpc>
              <a:spcAft>
                <a:spcPts val="800"/>
              </a:spcAft>
              <a:buFont typeface="+mj-lt"/>
              <a:buAutoNum type="arabicPeriod"/>
            </a:pPr>
            <a:r>
              <a:rPr lang="fa-IR" sz="3000" dirty="0">
                <a:latin typeface="Calibri" panose="020F0502020204030204" pitchFamily="34" charset="0"/>
                <a:ea typeface="Calibri" panose="020F0502020204030204" pitchFamily="34" charset="0"/>
                <a:cs typeface="B Nazanin" panose="00000400000000000000" pitchFamily="2" charset="-78"/>
              </a:rPr>
              <a:t>سنگ محک را یک دقیقه در دست نگه می‌داریم تا حرارت بدن را </a:t>
            </a:r>
            <a:r>
              <a:rPr lang="fa-IR" sz="3000" dirty="0" smtClean="0">
                <a:latin typeface="Calibri" panose="020F0502020204030204" pitchFamily="34" charset="0"/>
                <a:ea typeface="Calibri" panose="020F0502020204030204" pitchFamily="34" charset="0"/>
                <a:cs typeface="B Nazanin" panose="00000400000000000000" pitchFamily="2" charset="-78"/>
              </a:rPr>
              <a:t>بگیرد و گرم شود.</a:t>
            </a:r>
            <a:endParaRPr lang="fa-IR" sz="3000" dirty="0">
              <a:latin typeface="Calibri" panose="020F0502020204030204" pitchFamily="34" charset="0"/>
              <a:ea typeface="Calibri" panose="020F0502020204030204" pitchFamily="34" charset="0"/>
              <a:cs typeface="B Nazanin" panose="00000400000000000000" pitchFamily="2" charset="-78"/>
            </a:endParaRPr>
          </a:p>
          <a:p>
            <a:pPr marL="271463" lvl="0" indent="-271463" algn="just" rtl="1">
              <a:lnSpc>
                <a:spcPct val="120000"/>
              </a:lnSpc>
              <a:spcAft>
                <a:spcPts val="800"/>
              </a:spcAft>
              <a:buFont typeface="+mj-lt"/>
              <a:buAutoNum type="arabicPeriod"/>
            </a:pPr>
            <a:r>
              <a:rPr lang="fa-IR" sz="3000" dirty="0">
                <a:latin typeface="Calibri" panose="020F0502020204030204" pitchFamily="34" charset="0"/>
                <a:ea typeface="Calibri" panose="020F0502020204030204" pitchFamily="34" charset="0"/>
                <a:cs typeface="B Nazanin" panose="00000400000000000000" pitchFamily="2" charset="-78"/>
              </a:rPr>
              <a:t> طلا را 20 بار روی سنگ محک می‌کشیم (اگر آب طلا روی آن باشد ضخامتش 20 میکرون است.)</a:t>
            </a:r>
          </a:p>
          <a:p>
            <a:pPr marL="271463" lvl="0" indent="-271463" algn="just" rtl="1">
              <a:lnSpc>
                <a:spcPct val="120000"/>
              </a:lnSpc>
              <a:spcAft>
                <a:spcPts val="800"/>
              </a:spcAft>
              <a:buFont typeface="+mj-lt"/>
              <a:buAutoNum type="arabicPeriod"/>
            </a:pPr>
            <a:r>
              <a:rPr lang="fa-IR" sz="3000" dirty="0">
                <a:latin typeface="Calibri" panose="020F0502020204030204" pitchFamily="34" charset="0"/>
                <a:ea typeface="Calibri" panose="020F0502020204030204" pitchFamily="34" charset="0"/>
                <a:cs typeface="B Nazanin" panose="00000400000000000000" pitchFamily="2" charset="-78"/>
              </a:rPr>
              <a:t>روی آن تیزاب 18 عیار می‌ریزیم. اگر عیار طلا 18 بود که رنگش با رنگ کلید شاهد که قبلاً آن را 20 بار روی سنگ محک کشیده بودیم، فرقی نمی‌کند.</a:t>
            </a:r>
          </a:p>
          <a:p>
            <a:pPr marL="271463" lvl="0" indent="-271463" algn="just" rtl="1">
              <a:lnSpc>
                <a:spcPct val="120000"/>
              </a:lnSpc>
              <a:spcAft>
                <a:spcPts val="800"/>
              </a:spcAft>
              <a:buFont typeface="+mj-lt"/>
              <a:buAutoNum type="arabicPeriod"/>
            </a:pPr>
            <a:r>
              <a:rPr lang="fa-IR" sz="3000" dirty="0">
                <a:latin typeface="Calibri" panose="020F0502020204030204" pitchFamily="34" charset="0"/>
                <a:ea typeface="Calibri" panose="020F0502020204030204" pitchFamily="34" charset="0"/>
                <a:cs typeface="B Nazanin" panose="00000400000000000000" pitchFamily="2" charset="-78"/>
              </a:rPr>
              <a:t> اگر کم رنگ شد، یعنی عیارش پایین است و باید از تیزاب 17 استفاده کنیم و الی آخر.</a:t>
            </a:r>
          </a:p>
          <a:p>
            <a:pPr marL="0" lvl="0" indent="0" algn="just" rtl="1">
              <a:lnSpc>
                <a:spcPct val="120000"/>
              </a:lnSpc>
              <a:spcAft>
                <a:spcPts val="800"/>
              </a:spcAft>
              <a:buNone/>
            </a:pPr>
            <a:r>
              <a:rPr lang="fa-IR" sz="3000" dirty="0">
                <a:latin typeface="Calibri" panose="020F0502020204030204" pitchFamily="34" charset="0"/>
                <a:ea typeface="Calibri" panose="020F0502020204030204" pitchFamily="34" charset="0"/>
                <a:cs typeface="B Nazanin" panose="00000400000000000000" pitchFamily="2" charset="-78"/>
              </a:rPr>
              <a:t>نکته 1: اگر کار نقره باشد، پنیری می‌شود. رنگ آلومنیوم و روی تغییر نمی‌‌کند و باید دقت شود که با طلای سفید اشتباه گرفته </a:t>
            </a:r>
            <a:r>
              <a:rPr lang="fa-IR" sz="3000" dirty="0" smtClean="0">
                <a:latin typeface="Calibri" panose="020F0502020204030204" pitchFamily="34" charset="0"/>
                <a:ea typeface="Calibri" panose="020F0502020204030204" pitchFamily="34" charset="0"/>
                <a:cs typeface="B Nazanin" panose="00000400000000000000" pitchFamily="2" charset="-78"/>
              </a:rPr>
              <a:t>نشود.</a:t>
            </a:r>
            <a:endParaRPr lang="fa-IR" sz="3000" dirty="0">
              <a:latin typeface="Calibri" panose="020F0502020204030204" pitchFamily="34" charset="0"/>
              <a:ea typeface="Calibri" panose="020F0502020204030204" pitchFamily="34" charset="0"/>
              <a:cs typeface="B Nazanin" panose="00000400000000000000" pitchFamily="2" charset="-78"/>
            </a:endParaRPr>
          </a:p>
          <a:p>
            <a:pPr marL="0" lvl="0" indent="0" algn="just" rtl="1">
              <a:lnSpc>
                <a:spcPct val="120000"/>
              </a:lnSpc>
              <a:spcAft>
                <a:spcPts val="800"/>
              </a:spcAft>
              <a:buNone/>
            </a:pPr>
            <a:r>
              <a:rPr lang="fa-IR" sz="3000" dirty="0">
                <a:latin typeface="Calibri" panose="020F0502020204030204" pitchFamily="34" charset="0"/>
                <a:ea typeface="Calibri" panose="020F0502020204030204" pitchFamily="34" charset="0"/>
                <a:cs typeface="B Nazanin" panose="00000400000000000000" pitchFamily="2" charset="-78"/>
              </a:rPr>
              <a:t>نکته 2: وزن طلای سفید و پلاتین با نقره متفاوت است.</a:t>
            </a:r>
          </a:p>
          <a:p>
            <a:pPr marL="0" lvl="0" indent="0" algn="just" rtl="1">
              <a:lnSpc>
                <a:spcPct val="120000"/>
              </a:lnSpc>
              <a:spcAft>
                <a:spcPts val="800"/>
              </a:spcAft>
              <a:buNone/>
            </a:pPr>
            <a:r>
              <a:rPr lang="fa-IR" sz="3000" dirty="0">
                <a:latin typeface="Calibri" panose="020F0502020204030204" pitchFamily="34" charset="0"/>
                <a:ea typeface="Calibri" panose="020F0502020204030204" pitchFamily="34" charset="0"/>
                <a:cs typeface="B Nazanin" panose="00000400000000000000" pitchFamily="2" charset="-78"/>
              </a:rPr>
              <a:t>نکته 3: رنگ طلای شمش و طلای 22 عیار با تیزآب تغییر نمی‌کند.</a:t>
            </a:r>
          </a:p>
          <a:p>
            <a:pPr marL="0" lvl="0" indent="0" algn="just" rtl="1">
              <a:lnSpc>
                <a:spcPct val="120000"/>
              </a:lnSpc>
              <a:spcAft>
                <a:spcPts val="800"/>
              </a:spcAft>
              <a:buNone/>
            </a:pPr>
            <a:r>
              <a:rPr lang="fa-IR" sz="3000" dirty="0">
                <a:latin typeface="Calibri" panose="020F0502020204030204" pitchFamily="34" charset="0"/>
                <a:ea typeface="Calibri" panose="020F0502020204030204" pitchFamily="34" charset="0"/>
                <a:cs typeface="B Nazanin" panose="00000400000000000000" pitchFamily="2" charset="-78"/>
              </a:rPr>
              <a:t> نکته 4: تیزآب، مس و برنج را می‌خورد.</a:t>
            </a:r>
          </a:p>
          <a:p>
            <a:pPr marL="0" lvl="0" indent="0" algn="just" rtl="1">
              <a:lnSpc>
                <a:spcPct val="120000"/>
              </a:lnSpc>
              <a:spcAft>
                <a:spcPts val="800"/>
              </a:spcAft>
              <a:buNone/>
            </a:pPr>
            <a:r>
              <a:rPr lang="fa-IR" sz="3000" dirty="0">
                <a:latin typeface="Calibri" panose="020F0502020204030204" pitchFamily="34" charset="0"/>
                <a:ea typeface="Calibri" panose="020F0502020204030204" pitchFamily="34" charset="0"/>
                <a:cs typeface="B Nazanin" panose="00000400000000000000" pitchFamily="2" charset="-78"/>
              </a:rPr>
              <a:t>نکته 5 رنگ آهن با تیزآب کاملاً محو می‌شود.</a:t>
            </a:r>
            <a:endParaRPr lang="en-US" sz="3000" dirty="0">
              <a:latin typeface="Calibri" panose="020F0502020204030204" pitchFamily="34" charset="0"/>
              <a:ea typeface="Calibri" panose="020F0502020204030204" pitchFamily="34" charset="0"/>
              <a:cs typeface="B Nazanin" panose="00000400000000000000" pitchFamily="2" charset="-78"/>
            </a:endParaRPr>
          </a:p>
          <a:p>
            <a:pPr algn="r" rtl="1"/>
            <a:endParaRPr lang="fa-IR" dirty="0"/>
          </a:p>
        </p:txBody>
      </p:sp>
    </p:spTree>
    <p:extLst>
      <p:ext uri="{BB962C8B-B14F-4D97-AF65-F5344CB8AC3E}">
        <p14:creationId xmlns:p14="http://schemas.microsoft.com/office/powerpoint/2010/main" val="3223472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307" y="210235"/>
            <a:ext cx="6260206" cy="880534"/>
          </a:xfrm>
        </p:spPr>
        <p:txBody>
          <a:bodyPr>
            <a:normAutofit/>
          </a:bodyPr>
          <a:lstStyle/>
          <a:p>
            <a:pPr algn="ctr"/>
            <a:r>
              <a:rPr lang="fa-IR" sz="3600" dirty="0" smtClean="0">
                <a:cs typeface="Titr" panose="00000700000000000000" pitchFamily="2" charset="-78"/>
              </a:rPr>
              <a:t>ادامه مباحث مربوط به محک زدن</a:t>
            </a:r>
            <a:endParaRPr lang="fa-IR" sz="3600" dirty="0">
              <a:cs typeface="Titr" panose="00000700000000000000" pitchFamily="2" charset="-78"/>
            </a:endParaRPr>
          </a:p>
        </p:txBody>
      </p:sp>
      <p:sp>
        <p:nvSpPr>
          <p:cNvPr id="3" name="Content Placeholder 2"/>
          <p:cNvSpPr>
            <a:spLocks noGrp="1"/>
          </p:cNvSpPr>
          <p:nvPr>
            <p:ph idx="1"/>
          </p:nvPr>
        </p:nvSpPr>
        <p:spPr>
          <a:xfrm>
            <a:off x="496553" y="1090769"/>
            <a:ext cx="9702800" cy="4591199"/>
          </a:xfrm>
        </p:spPr>
        <p:txBody>
          <a:bodyPr>
            <a:normAutofit/>
          </a:bodyPr>
          <a:lstStyle/>
          <a:p>
            <a:pPr algn="just" rtl="1">
              <a:lnSpc>
                <a:spcPct val="107000"/>
              </a:lnSpc>
              <a:spcAft>
                <a:spcPts val="800"/>
              </a:spcAft>
              <a:buFont typeface="Wingdings" panose="05000000000000000000" pitchFamily="2" charset="2"/>
              <a:buChar char="ü"/>
            </a:pPr>
            <a:r>
              <a:rPr lang="fa-IR" sz="2800" dirty="0" smtClean="0">
                <a:latin typeface="Calibri" panose="020F0502020204030204" pitchFamily="34" charset="0"/>
                <a:ea typeface="Calibri" panose="020F0502020204030204" pitchFamily="34" charset="0"/>
                <a:cs typeface="B Nazanin" panose="00000400000000000000" pitchFamily="2" charset="-78"/>
              </a:rPr>
              <a:t>روش تبدیل تیزاب </a:t>
            </a:r>
            <a:r>
              <a:rPr lang="fa-IR" sz="2800" dirty="0">
                <a:latin typeface="Calibri" panose="020F0502020204030204" pitchFamily="34" charset="0"/>
                <a:ea typeface="Calibri" panose="020F0502020204030204" pitchFamily="34" charset="0"/>
                <a:cs typeface="B Nazanin" panose="00000400000000000000" pitchFamily="2" charset="-78"/>
              </a:rPr>
              <a:t>18 </a:t>
            </a:r>
            <a:r>
              <a:rPr lang="fa-IR" sz="2800" dirty="0" smtClean="0">
                <a:latin typeface="Calibri" panose="020F0502020204030204" pitchFamily="34" charset="0"/>
                <a:ea typeface="Calibri" panose="020F0502020204030204" pitchFamily="34" charset="0"/>
                <a:cs typeface="B Nazanin" panose="00000400000000000000" pitchFamily="2" charset="-78"/>
              </a:rPr>
              <a:t>به 19: روی تیزاب با عیار کمتر به ازای هر یک درجه بالاتر سه قطره جوهر نمک اضافه می‌کنیم.</a:t>
            </a:r>
          </a:p>
          <a:p>
            <a:pPr marL="0" indent="0" algn="just" rtl="1">
              <a:lnSpc>
                <a:spcPct val="107000"/>
              </a:lnSpc>
              <a:spcAft>
                <a:spcPts val="800"/>
              </a:spcAft>
              <a:buNone/>
            </a:pPr>
            <a:r>
              <a:rPr lang="fa-IR" sz="2800" dirty="0" smtClean="0">
                <a:latin typeface="Calibri" panose="020F0502020204030204" pitchFamily="34" charset="0"/>
                <a:ea typeface="Calibri" panose="020F0502020204030204" pitchFamily="34" charset="0"/>
                <a:cs typeface="B Nazanin" panose="00000400000000000000" pitchFamily="2" charset="-78"/>
              </a:rPr>
              <a:t>نکته: </a:t>
            </a:r>
            <a:r>
              <a:rPr lang="fa-IR" sz="2800" dirty="0">
                <a:latin typeface="Calibri" panose="020F0502020204030204" pitchFamily="34" charset="0"/>
                <a:ea typeface="Calibri" panose="020F0502020204030204" pitchFamily="34" charset="0"/>
                <a:cs typeface="B Nazanin" panose="00000400000000000000" pitchFamily="2" charset="-78"/>
              </a:rPr>
              <a:t>بعد از تمام شدن </a:t>
            </a:r>
            <a:r>
              <a:rPr lang="fa-IR" sz="2800" dirty="0" smtClean="0">
                <a:latin typeface="Calibri" panose="020F0502020204030204" pitchFamily="34" charset="0"/>
                <a:ea typeface="Calibri" panose="020F0502020204030204" pitchFamily="34" charset="0"/>
                <a:cs typeface="B Nazanin" panose="00000400000000000000" pitchFamily="2" charset="-78"/>
              </a:rPr>
              <a:t>فرآیند </a:t>
            </a:r>
            <a:r>
              <a:rPr lang="fa-IR" sz="2800" dirty="0">
                <a:latin typeface="Calibri" panose="020F0502020204030204" pitchFamily="34" charset="0"/>
                <a:ea typeface="Calibri" panose="020F0502020204030204" pitchFamily="34" charset="0"/>
                <a:cs typeface="B Nazanin" panose="00000400000000000000" pitchFamily="2" charset="-78"/>
              </a:rPr>
              <a:t>محک زدن، روی آن نمک </a:t>
            </a:r>
            <a:r>
              <a:rPr lang="fa-IR" sz="2800" dirty="0" smtClean="0">
                <a:latin typeface="Calibri" panose="020F0502020204030204" pitchFamily="34" charset="0"/>
                <a:ea typeface="Calibri" panose="020F0502020204030204" pitchFamily="34" charset="0"/>
                <a:cs typeface="B Nazanin" panose="00000400000000000000" pitchFamily="2" charset="-78"/>
              </a:rPr>
              <a:t>ریخته </a:t>
            </a:r>
            <a:r>
              <a:rPr lang="fa-IR" sz="2800" dirty="0">
                <a:latin typeface="Calibri" panose="020F0502020204030204" pitchFamily="34" charset="0"/>
                <a:ea typeface="Calibri" panose="020F0502020204030204" pitchFamily="34" charset="0"/>
                <a:cs typeface="B Nazanin" panose="00000400000000000000" pitchFamily="2" charset="-78"/>
              </a:rPr>
              <a:t>و </a:t>
            </a:r>
            <a:r>
              <a:rPr lang="fa-IR" sz="2800" dirty="0" smtClean="0">
                <a:latin typeface="Calibri" panose="020F0502020204030204" pitchFamily="34" charset="0"/>
                <a:ea typeface="Calibri" panose="020F0502020204030204" pitchFamily="34" charset="0"/>
                <a:cs typeface="B Nazanin" panose="00000400000000000000" pitchFamily="2" charset="-78"/>
              </a:rPr>
              <a:t> </a:t>
            </a:r>
            <a:r>
              <a:rPr lang="fa-IR" sz="2800" dirty="0">
                <a:latin typeface="Calibri" panose="020F0502020204030204" pitchFamily="34" charset="0"/>
                <a:ea typeface="Calibri" panose="020F0502020204030204" pitchFamily="34" charset="0"/>
                <a:cs typeface="B Nazanin" panose="00000400000000000000" pitchFamily="2" charset="-78"/>
              </a:rPr>
              <a:t>تیزاب را </a:t>
            </a:r>
            <a:r>
              <a:rPr lang="fa-IR" sz="2800" dirty="0" smtClean="0">
                <a:latin typeface="Calibri" panose="020F0502020204030204" pitchFamily="34" charset="0"/>
                <a:ea typeface="Calibri" panose="020F0502020204030204" pitchFamily="34" charset="0"/>
                <a:cs typeface="B Nazanin" panose="00000400000000000000" pitchFamily="2" charset="-78"/>
              </a:rPr>
              <a:t>به صورت کامل از </a:t>
            </a:r>
            <a:r>
              <a:rPr lang="fa-IR" sz="2800" dirty="0">
                <a:latin typeface="Calibri" panose="020F0502020204030204" pitchFamily="34" charset="0"/>
                <a:ea typeface="Calibri" panose="020F0502020204030204" pitchFamily="34" charset="0"/>
                <a:cs typeface="B Nazanin" panose="00000400000000000000" pitchFamily="2" charset="-78"/>
              </a:rPr>
              <a:t>روی سنگ پاک می‌کنیم.</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2539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726" y="173387"/>
            <a:ext cx="2989807" cy="2840745"/>
          </a:xfrm>
          <a:prstGeom prst="rect">
            <a:avLst/>
          </a:prstGeom>
        </p:spPr>
      </p:pic>
      <p:sp>
        <p:nvSpPr>
          <p:cNvPr id="2" name="Title 1"/>
          <p:cNvSpPr>
            <a:spLocks noGrp="1"/>
          </p:cNvSpPr>
          <p:nvPr>
            <p:ph type="title"/>
          </p:nvPr>
        </p:nvSpPr>
        <p:spPr>
          <a:xfrm>
            <a:off x="1402272" y="577251"/>
            <a:ext cx="6117082" cy="816429"/>
          </a:xfrm>
        </p:spPr>
        <p:txBody>
          <a:bodyPr>
            <a:normAutofit/>
          </a:bodyPr>
          <a:lstStyle/>
          <a:p>
            <a:pPr algn="ctr"/>
            <a:r>
              <a:rPr lang="fa-IR" sz="3600" dirty="0" smtClean="0">
                <a:cs typeface="Titr" panose="00000700000000000000" pitchFamily="2" charset="-78"/>
              </a:rPr>
              <a:t>تأثير حرارت بر عيارهای مختلف طلا</a:t>
            </a:r>
            <a:endParaRPr lang="fa-IR" sz="3600" dirty="0">
              <a:cs typeface="Titr" panose="00000700000000000000" pitchFamily="2" charset="-78"/>
            </a:endParaRPr>
          </a:p>
        </p:txBody>
      </p:sp>
      <p:sp>
        <p:nvSpPr>
          <p:cNvPr id="3" name="Content Placeholder 2"/>
          <p:cNvSpPr>
            <a:spLocks noGrp="1"/>
          </p:cNvSpPr>
          <p:nvPr>
            <p:ph idx="1"/>
          </p:nvPr>
        </p:nvSpPr>
        <p:spPr>
          <a:xfrm>
            <a:off x="116294" y="702130"/>
            <a:ext cx="8689039" cy="6020403"/>
          </a:xfrm>
        </p:spPr>
        <p:txBody>
          <a:bodyPr anchor="ctr">
            <a:normAutofit/>
          </a:bodyPr>
          <a:lstStyle/>
          <a:p>
            <a:pPr lvl="0" algn="just" rtl="1">
              <a:lnSpc>
                <a:spcPct val="107000"/>
              </a:lnSpc>
              <a:spcAft>
                <a:spcPts val="800"/>
              </a:spcAft>
              <a:buFont typeface="Wingdings" panose="05000000000000000000" pitchFamily="2" charset="2"/>
              <a:buChar char="ü"/>
            </a:pPr>
            <a:r>
              <a:rPr lang="fa-IR" sz="2800" dirty="0">
                <a:latin typeface="Calibri" panose="020F0502020204030204" pitchFamily="34" charset="0"/>
                <a:ea typeface="Calibri" panose="020F0502020204030204" pitchFamily="34" charset="0"/>
                <a:cs typeface="B Nazanin" panose="00000400000000000000" pitchFamily="2" charset="-78"/>
              </a:rPr>
              <a:t>طلای شمش: با حرارت دادن سرخ می‌شود و پس از سرد شدن تغییر رنگ نمی‌دهد.</a:t>
            </a:r>
          </a:p>
          <a:p>
            <a:pPr lvl="0" algn="just" rtl="1">
              <a:lnSpc>
                <a:spcPct val="107000"/>
              </a:lnSpc>
              <a:spcAft>
                <a:spcPts val="800"/>
              </a:spcAft>
              <a:buFont typeface="Wingdings" panose="05000000000000000000" pitchFamily="2" charset="2"/>
              <a:buChar char="ü"/>
            </a:pPr>
            <a:endParaRPr lang="en-US" sz="2800" dirty="0">
              <a:latin typeface="Calibri" panose="020F0502020204030204" pitchFamily="34" charset="0"/>
              <a:ea typeface="Calibri" panose="020F0502020204030204" pitchFamily="34" charset="0"/>
              <a:cs typeface="B Nazanin" panose="00000400000000000000" pitchFamily="2" charset="-78"/>
            </a:endParaRPr>
          </a:p>
          <a:p>
            <a:pPr lvl="0" algn="just" rtl="1">
              <a:lnSpc>
                <a:spcPct val="107000"/>
              </a:lnSpc>
              <a:spcAft>
                <a:spcPts val="800"/>
              </a:spcAft>
              <a:buFont typeface="Wingdings" panose="05000000000000000000" pitchFamily="2" charset="2"/>
              <a:buChar char="ü"/>
            </a:pPr>
            <a:r>
              <a:rPr lang="fa-IR" sz="2800" dirty="0">
                <a:latin typeface="Calibri" panose="020F0502020204030204" pitchFamily="34" charset="0"/>
                <a:ea typeface="Calibri" panose="020F0502020204030204" pitchFamily="34" charset="0"/>
                <a:cs typeface="B Nazanin" panose="00000400000000000000" pitchFamily="2" charset="-78"/>
              </a:rPr>
              <a:t>طلای سکه (900): با حرارت دادن سرخ می‌شود و پس از سرد شدن رنگ آن خرمایی می‌شود.</a:t>
            </a:r>
          </a:p>
          <a:p>
            <a:pPr lvl="0" algn="just" rtl="1">
              <a:lnSpc>
                <a:spcPct val="107000"/>
              </a:lnSpc>
              <a:spcAft>
                <a:spcPts val="800"/>
              </a:spcAft>
              <a:buFont typeface="Wingdings" panose="05000000000000000000" pitchFamily="2" charset="2"/>
              <a:buChar char="ü"/>
            </a:pPr>
            <a:endParaRPr lang="en-US" sz="2800" dirty="0">
              <a:latin typeface="Calibri" panose="020F0502020204030204" pitchFamily="34" charset="0"/>
              <a:ea typeface="Calibri" panose="020F0502020204030204" pitchFamily="34" charset="0"/>
              <a:cs typeface="B Nazanin" panose="00000400000000000000" pitchFamily="2" charset="-78"/>
            </a:endParaRPr>
          </a:p>
          <a:p>
            <a:pPr lvl="0" algn="just" rtl="1">
              <a:lnSpc>
                <a:spcPct val="107000"/>
              </a:lnSpc>
              <a:spcAft>
                <a:spcPts val="800"/>
              </a:spcAft>
              <a:buFont typeface="Wingdings" panose="05000000000000000000" pitchFamily="2" charset="2"/>
              <a:buChar char="ü"/>
            </a:pPr>
            <a:r>
              <a:rPr lang="fa-IR" sz="2800" dirty="0">
                <a:latin typeface="Calibri" panose="020F0502020204030204" pitchFamily="34" charset="0"/>
                <a:ea typeface="Calibri" panose="020F0502020204030204" pitchFamily="34" charset="0"/>
                <a:cs typeface="B Nazanin" panose="00000400000000000000" pitchFamily="2" charset="-78"/>
              </a:rPr>
              <a:t>طلای 18 عیار: با حرارت دادن سرخ می‌شود و پس از سرد شدن رنگ آن سیاه و تیره می‌شود.</a:t>
            </a:r>
            <a:endParaRPr lang="en-US" sz="28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679190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014413" y="302937"/>
            <a:ext cx="5157787" cy="823912"/>
          </a:xfrm>
        </p:spPr>
        <p:txBody>
          <a:bodyPr anchor="ctr">
            <a:normAutofit/>
          </a:bodyPr>
          <a:lstStyle/>
          <a:p>
            <a:pPr algn="ctr"/>
            <a:r>
              <a:rPr lang="fa-IR" sz="3200" b="0" dirty="0">
                <a:latin typeface="Calibri Light" panose="020F0302020204030204"/>
                <a:ea typeface="+mj-ea"/>
                <a:cs typeface="Titr" panose="00000700000000000000" pitchFamily="2" charset="-78"/>
              </a:rPr>
              <a:t>سکه‌های قاجار (اشرفی)</a:t>
            </a:r>
            <a:endParaRPr lang="fa-IR" sz="1600" dirty="0"/>
          </a:p>
        </p:txBody>
      </p:sp>
      <p:sp>
        <p:nvSpPr>
          <p:cNvPr id="3" name="Content Placeholder 2"/>
          <p:cNvSpPr>
            <a:spLocks noGrp="1"/>
          </p:cNvSpPr>
          <p:nvPr>
            <p:ph sz="half" idx="2"/>
          </p:nvPr>
        </p:nvSpPr>
        <p:spPr>
          <a:xfrm>
            <a:off x="733770" y="1140515"/>
            <a:ext cx="5157787" cy="2637907"/>
          </a:xfrm>
        </p:spPr>
        <p:txBody>
          <a:bodyPr anchor="ctr"/>
          <a:lstStyle/>
          <a:p>
            <a:pPr algn="r" rtl="1">
              <a:lnSpc>
                <a:spcPct val="107000"/>
              </a:lnSpc>
              <a:spcAft>
                <a:spcPts val="800"/>
              </a:spcAft>
              <a:buFont typeface="Wingdings" panose="05000000000000000000" pitchFamily="2" charset="2"/>
              <a:buChar char="ü"/>
            </a:pPr>
            <a:r>
              <a:rPr lang="fa-IR" sz="2400" dirty="0">
                <a:latin typeface="Calibri" panose="020F0502020204030204" pitchFamily="34" charset="0"/>
                <a:ea typeface="Calibri" panose="020F0502020204030204" pitchFamily="34" charset="0"/>
                <a:cs typeface="B Nazanin" panose="00000400000000000000" pitchFamily="2" charset="-78"/>
              </a:rPr>
              <a:t>ناصرالدین شاهی: </a:t>
            </a:r>
            <a:r>
              <a:rPr lang="fa-IR" sz="2400" dirty="0" smtClean="0">
                <a:latin typeface="Calibri" panose="020F0502020204030204" pitchFamily="34" charset="0"/>
                <a:ea typeface="Calibri" panose="020F0502020204030204" pitchFamily="34" charset="0"/>
                <a:cs typeface="B Nazanin" panose="00000400000000000000" pitchFamily="2" charset="-78"/>
              </a:rPr>
              <a:t>2/730 </a:t>
            </a:r>
            <a:r>
              <a:rPr lang="fa-IR" sz="2400" dirty="0">
                <a:latin typeface="Calibri" panose="020F0502020204030204" pitchFamily="34" charset="0"/>
                <a:ea typeface="Calibri" panose="020F0502020204030204" pitchFamily="34" charset="0"/>
                <a:cs typeface="B Nazanin" panose="00000400000000000000" pitchFamily="2" charset="-78"/>
              </a:rPr>
              <a:t>گرم (عیار 22)</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buFont typeface="Wingdings" panose="05000000000000000000" pitchFamily="2" charset="2"/>
              <a:buChar char="ü"/>
            </a:pPr>
            <a:r>
              <a:rPr lang="fa-IR" sz="2400" dirty="0">
                <a:latin typeface="Calibri" panose="020F0502020204030204" pitchFamily="34" charset="0"/>
                <a:ea typeface="Calibri" panose="020F0502020204030204" pitchFamily="34" charset="0"/>
                <a:cs typeface="B Nazanin" panose="00000400000000000000" pitchFamily="2" charset="-78"/>
              </a:rPr>
              <a:t>مظفرالدین شاهی: </a:t>
            </a:r>
            <a:r>
              <a:rPr lang="fa-IR" sz="2400" dirty="0" smtClean="0">
                <a:latin typeface="Calibri" panose="020F0502020204030204" pitchFamily="34" charset="0"/>
                <a:ea typeface="Calibri" panose="020F0502020204030204" pitchFamily="34" charset="0"/>
                <a:cs typeface="B Nazanin" panose="00000400000000000000" pitchFamily="2" charset="-78"/>
              </a:rPr>
              <a:t>2/730 </a:t>
            </a:r>
            <a:r>
              <a:rPr lang="fa-IR" sz="2400" dirty="0">
                <a:latin typeface="Calibri" panose="020F0502020204030204" pitchFamily="34" charset="0"/>
                <a:ea typeface="Calibri" panose="020F0502020204030204" pitchFamily="34" charset="0"/>
                <a:cs typeface="B Nazanin" panose="00000400000000000000" pitchFamily="2" charset="-78"/>
              </a:rPr>
              <a:t>گرم (عیار 22)</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buFont typeface="Wingdings" panose="05000000000000000000" pitchFamily="2" charset="2"/>
              <a:buChar char="ü"/>
            </a:pPr>
            <a:r>
              <a:rPr lang="fa-IR" sz="2400" dirty="0">
                <a:latin typeface="Calibri" panose="020F0502020204030204" pitchFamily="34" charset="0"/>
                <a:ea typeface="Calibri" panose="020F0502020204030204" pitchFamily="34" charset="0"/>
                <a:cs typeface="B Nazanin" panose="00000400000000000000" pitchFamily="2" charset="-78"/>
              </a:rPr>
              <a:t>احمد شاهی: </a:t>
            </a:r>
            <a:r>
              <a:rPr lang="fa-IR" sz="2400" dirty="0" smtClean="0">
                <a:latin typeface="Calibri" panose="020F0502020204030204" pitchFamily="34" charset="0"/>
                <a:ea typeface="Calibri" panose="020F0502020204030204" pitchFamily="34" charset="0"/>
                <a:cs typeface="B Nazanin" panose="00000400000000000000" pitchFamily="2" charset="-78"/>
              </a:rPr>
              <a:t>2/730 </a:t>
            </a:r>
            <a:r>
              <a:rPr lang="fa-IR" sz="2400" dirty="0">
                <a:latin typeface="Calibri" panose="020F0502020204030204" pitchFamily="34" charset="0"/>
                <a:ea typeface="Calibri" panose="020F0502020204030204" pitchFamily="34" charset="0"/>
                <a:cs typeface="B Nazanin" panose="00000400000000000000" pitchFamily="2" charset="-78"/>
              </a:rPr>
              <a:t>گرم (22 عیار)</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endParaRPr lang="fa-IR" dirty="0"/>
          </a:p>
        </p:txBody>
      </p:sp>
      <p:sp>
        <p:nvSpPr>
          <p:cNvPr id="6" name="Text Placeholder 5"/>
          <p:cNvSpPr>
            <a:spLocks noGrp="1"/>
          </p:cNvSpPr>
          <p:nvPr>
            <p:ph type="body" sz="quarter" idx="3"/>
          </p:nvPr>
        </p:nvSpPr>
        <p:spPr>
          <a:xfrm>
            <a:off x="6172200" y="302937"/>
            <a:ext cx="5183188" cy="823912"/>
          </a:xfrm>
        </p:spPr>
        <p:txBody>
          <a:bodyPr anchor="ctr">
            <a:normAutofit/>
          </a:bodyPr>
          <a:lstStyle/>
          <a:p>
            <a:pPr algn="ctr"/>
            <a:r>
              <a:rPr lang="fa-IR" sz="3200" dirty="0" smtClean="0">
                <a:cs typeface="Titr" panose="00000700000000000000" pitchFamily="2" charset="-78"/>
              </a:rPr>
              <a:t>سکه‌های صفوی </a:t>
            </a:r>
            <a:endParaRPr lang="fa-IR" sz="3200" dirty="0">
              <a:cs typeface="Titr" panose="00000700000000000000" pitchFamily="2" charset="-78"/>
            </a:endParaRPr>
          </a:p>
        </p:txBody>
      </p:sp>
      <p:sp>
        <p:nvSpPr>
          <p:cNvPr id="7" name="Content Placeholder 6"/>
          <p:cNvSpPr>
            <a:spLocks noGrp="1"/>
          </p:cNvSpPr>
          <p:nvPr>
            <p:ph sz="quarter" idx="4"/>
          </p:nvPr>
        </p:nvSpPr>
        <p:spPr>
          <a:xfrm>
            <a:off x="6172200" y="1140515"/>
            <a:ext cx="5183188" cy="2212285"/>
          </a:xfrm>
        </p:spPr>
        <p:txBody>
          <a:bodyPr anchor="ctr">
            <a:noAutofit/>
          </a:bodyPr>
          <a:lstStyle/>
          <a:p>
            <a:pPr algn="r" rtl="1">
              <a:lnSpc>
                <a:spcPct val="107000"/>
              </a:lnSpc>
              <a:spcAft>
                <a:spcPts val="800"/>
              </a:spcAft>
              <a:buFont typeface="Wingdings" panose="05000000000000000000" pitchFamily="2" charset="2"/>
              <a:buChar char="ü"/>
            </a:pPr>
            <a:r>
              <a:rPr lang="fa-IR" sz="2400" dirty="0">
                <a:latin typeface="Calibri" panose="020F0502020204030204" pitchFamily="34" charset="0"/>
                <a:ea typeface="Calibri" panose="020F0502020204030204" pitchFamily="34" charset="0"/>
                <a:cs typeface="B Nazanin" panose="00000400000000000000" pitchFamily="2" charset="-78"/>
              </a:rPr>
              <a:t>سکه عباسی= نقره (صفویه)</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buFont typeface="Wingdings" panose="05000000000000000000" pitchFamily="2" charset="2"/>
              <a:buChar char="ü"/>
            </a:pPr>
            <a:r>
              <a:rPr lang="fa-IR" sz="2400" dirty="0">
                <a:latin typeface="Calibri" panose="020F0502020204030204" pitchFamily="34" charset="0"/>
                <a:ea typeface="Calibri" panose="020F0502020204030204" pitchFamily="34" charset="0"/>
                <a:cs typeface="B Nazanin" panose="00000400000000000000" pitchFamily="2" charset="-78"/>
              </a:rPr>
              <a:t>سکه اشرفی عصر صفویه= </a:t>
            </a:r>
            <a:r>
              <a:rPr lang="fa-IR" sz="2400" dirty="0" smtClean="0">
                <a:latin typeface="Calibri" panose="020F0502020204030204" pitchFamily="34" charset="0"/>
                <a:ea typeface="Calibri" panose="020F0502020204030204" pitchFamily="34" charset="0"/>
                <a:cs typeface="B Nazanin" panose="00000400000000000000" pitchFamily="2" charset="-78"/>
              </a:rPr>
              <a:t>2/88 </a:t>
            </a:r>
            <a:r>
              <a:rPr lang="fa-IR" sz="2400" dirty="0">
                <a:latin typeface="Calibri" panose="020F0502020204030204" pitchFamily="34" charset="0"/>
                <a:ea typeface="Calibri" panose="020F0502020204030204" pitchFamily="34" charset="0"/>
                <a:cs typeface="B Nazanin" panose="00000400000000000000" pitchFamily="2" charset="-78"/>
              </a:rPr>
              <a:t>گرم (24 عیار)</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buFont typeface="Wingdings" panose="05000000000000000000" pitchFamily="2" charset="2"/>
              <a:buChar char="ü"/>
            </a:pPr>
            <a:r>
              <a:rPr lang="fa-IR" sz="2400" dirty="0">
                <a:latin typeface="Calibri" panose="020F0502020204030204" pitchFamily="34" charset="0"/>
                <a:ea typeface="Calibri" panose="020F0502020204030204" pitchFamily="34" charset="0"/>
                <a:cs typeface="B Nazanin" panose="00000400000000000000" pitchFamily="2" charset="-78"/>
              </a:rPr>
              <a:t>سکه نیم‌اشرفی عصر صفویه= </a:t>
            </a:r>
            <a:r>
              <a:rPr lang="fa-IR" sz="2400" dirty="0" smtClean="0">
                <a:latin typeface="Calibri" panose="020F0502020204030204" pitchFamily="34" charset="0"/>
                <a:ea typeface="Calibri" panose="020F0502020204030204" pitchFamily="34" charset="0"/>
                <a:cs typeface="B Nazanin" panose="00000400000000000000" pitchFamily="2" charset="-78"/>
              </a:rPr>
              <a:t>1/44 </a:t>
            </a:r>
            <a:r>
              <a:rPr lang="fa-IR" sz="2400" dirty="0">
                <a:latin typeface="Calibri" panose="020F0502020204030204" pitchFamily="34" charset="0"/>
                <a:ea typeface="Calibri" panose="020F0502020204030204" pitchFamily="34" charset="0"/>
                <a:cs typeface="B Nazanin" panose="00000400000000000000" pitchFamily="2" charset="-78"/>
              </a:rPr>
              <a:t>گرم</a:t>
            </a:r>
          </a:p>
        </p:txBody>
      </p:sp>
      <p:sp>
        <p:nvSpPr>
          <p:cNvPr id="11" name="TextBox 10"/>
          <p:cNvSpPr txBox="1"/>
          <p:nvPr/>
        </p:nvSpPr>
        <p:spPr>
          <a:xfrm>
            <a:off x="3908816" y="3508707"/>
            <a:ext cx="4412973" cy="523220"/>
          </a:xfrm>
          <a:prstGeom prst="rect">
            <a:avLst/>
          </a:prstGeom>
          <a:noFill/>
        </p:spPr>
        <p:txBody>
          <a:bodyPr wrap="square" rtlCol="1">
            <a:spAutoFit/>
          </a:bodyPr>
          <a:lstStyle/>
          <a:p>
            <a:pPr algn="ctr"/>
            <a:r>
              <a:rPr lang="fa-IR" sz="2800" dirty="0" smtClean="0">
                <a:cs typeface="Titr" panose="00000700000000000000" pitchFamily="2" charset="-78"/>
              </a:rPr>
              <a:t>سکه‌های پهلوی</a:t>
            </a:r>
            <a:endParaRPr lang="fa-IR" sz="2800" dirty="0">
              <a:cs typeface="Titr" panose="00000700000000000000" pitchFamily="2" charset="-78"/>
            </a:endParaRPr>
          </a:p>
        </p:txBody>
      </p:sp>
      <p:sp>
        <p:nvSpPr>
          <p:cNvPr id="12" name="TextBox 11"/>
          <p:cNvSpPr txBox="1"/>
          <p:nvPr/>
        </p:nvSpPr>
        <p:spPr>
          <a:xfrm>
            <a:off x="493486" y="4116594"/>
            <a:ext cx="8805060" cy="2349361"/>
          </a:xfrm>
          <a:prstGeom prst="rect">
            <a:avLst/>
          </a:prstGeom>
          <a:noFill/>
        </p:spPr>
        <p:txBody>
          <a:bodyPr wrap="square" rtlCol="1">
            <a:spAutoFit/>
          </a:bodyPr>
          <a:lstStyle/>
          <a:p>
            <a:pPr marL="457200" indent="-457200" algn="just" rtl="1">
              <a:spcAft>
                <a:spcPts val="800"/>
              </a:spcAft>
              <a:buClr>
                <a:schemeClr val="tx1"/>
              </a:buClr>
              <a:buFont typeface="Wingdings" panose="05000000000000000000" pitchFamily="2" charset="2"/>
              <a:buChar char="ü"/>
            </a:pPr>
            <a:r>
              <a:rPr lang="fa-IR" sz="2800" dirty="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ربع (</a:t>
            </a:r>
            <a:r>
              <a:rPr lang="fa-IR" sz="2800" dirty="0" smtClean="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2/033 </a:t>
            </a:r>
            <a:r>
              <a:rPr lang="fa-IR" sz="2800" dirty="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گرم)، نیم (</a:t>
            </a:r>
            <a:r>
              <a:rPr lang="fa-IR" sz="2800" dirty="0" smtClean="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4/066 </a:t>
            </a:r>
            <a:r>
              <a:rPr lang="fa-IR" sz="2800" dirty="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گرم) و تمام سکه (</a:t>
            </a:r>
            <a:r>
              <a:rPr lang="fa-IR" sz="2800" dirty="0" smtClean="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8/133 </a:t>
            </a:r>
            <a:r>
              <a:rPr lang="fa-IR" sz="2800" dirty="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گرم) [عیار همه 22 عیار است.]</a:t>
            </a:r>
            <a:endParaRPr lang="en-US" sz="2800" dirty="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endParaRPr>
          </a:p>
          <a:p>
            <a:pPr marL="457200" indent="-457200" algn="just" rtl="1">
              <a:spcAft>
                <a:spcPts val="800"/>
              </a:spcAft>
              <a:buClr>
                <a:schemeClr val="tx1"/>
              </a:buClr>
              <a:buFont typeface="Wingdings" panose="05000000000000000000" pitchFamily="2" charset="2"/>
              <a:buChar char="ü"/>
            </a:pPr>
            <a:r>
              <a:rPr lang="fa-IR" sz="2800" dirty="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در دوره پهلوی سکه‌های </a:t>
            </a:r>
            <a:r>
              <a:rPr lang="fa-IR" sz="2800" dirty="0" smtClean="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2/5 </a:t>
            </a:r>
            <a:r>
              <a:rPr lang="fa-IR" sz="2800" dirty="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پهلوی با وزن </a:t>
            </a:r>
            <a:r>
              <a:rPr lang="fa-IR" sz="2800" dirty="0" smtClean="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20/332 </a:t>
            </a:r>
            <a:r>
              <a:rPr lang="fa-IR" sz="2800" dirty="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گرم، سکه 5 پهلوی با وزن </a:t>
            </a:r>
            <a:r>
              <a:rPr lang="fa-IR" sz="2800" dirty="0" smtClean="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40/665 </a:t>
            </a:r>
            <a:r>
              <a:rPr lang="fa-IR" sz="2800" dirty="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و سکه 10 پهلوی با وزن </a:t>
            </a:r>
            <a:r>
              <a:rPr lang="fa-IR" sz="2800" dirty="0" smtClean="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81/330 </a:t>
            </a:r>
            <a:r>
              <a:rPr lang="fa-IR" sz="2800" dirty="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rPr>
              <a:t>گرم ضرب می‌شدند. (عیار همگی 22 است).</a:t>
            </a:r>
            <a:endParaRPr lang="en-US" sz="2800" dirty="0">
              <a:solidFill>
                <a:schemeClr val="bg2">
                  <a:lumMod val="75000"/>
                </a:schemeClr>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55725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733" y="151937"/>
            <a:ext cx="3064934" cy="2744125"/>
          </a:xfrm>
          <a:prstGeom prst="rect">
            <a:avLst/>
          </a:prstGeom>
        </p:spPr>
      </p:pic>
      <p:sp>
        <p:nvSpPr>
          <p:cNvPr id="2" name="Title 1"/>
          <p:cNvSpPr>
            <a:spLocks noGrp="1"/>
          </p:cNvSpPr>
          <p:nvPr>
            <p:ph type="title"/>
          </p:nvPr>
        </p:nvSpPr>
        <p:spPr>
          <a:xfrm>
            <a:off x="3403600" y="244608"/>
            <a:ext cx="2998564" cy="1153318"/>
          </a:xfrm>
        </p:spPr>
        <p:txBody>
          <a:bodyPr>
            <a:normAutofit/>
          </a:bodyPr>
          <a:lstStyle/>
          <a:p>
            <a:pPr algn="ctr"/>
            <a:r>
              <a:rPr lang="fa-IR" sz="3600" dirty="0" smtClean="0">
                <a:cs typeface="Titr" panose="00000700000000000000" pitchFamily="2" charset="-78"/>
              </a:rPr>
              <a:t>مشخصات طلا</a:t>
            </a:r>
            <a:endParaRPr lang="fa-IR" sz="3600" dirty="0">
              <a:cs typeface="Titr" panose="00000700000000000000" pitchFamily="2" charset="-78"/>
            </a:endParaRPr>
          </a:p>
        </p:txBody>
      </p:sp>
      <p:sp>
        <p:nvSpPr>
          <p:cNvPr id="3" name="Content Placeholder 2"/>
          <p:cNvSpPr>
            <a:spLocks noGrp="1"/>
          </p:cNvSpPr>
          <p:nvPr>
            <p:ph idx="1"/>
          </p:nvPr>
        </p:nvSpPr>
        <p:spPr>
          <a:xfrm>
            <a:off x="0" y="1524000"/>
            <a:ext cx="8957733" cy="5333999"/>
          </a:xfrm>
        </p:spPr>
        <p:txBody>
          <a:bodyPr>
            <a:normAutofit fontScale="92500" lnSpcReduction="10000"/>
          </a:bodyPr>
          <a:lstStyle/>
          <a:p>
            <a:pPr algn="r" rtl="1">
              <a:buFont typeface="Wingdings" panose="05000000000000000000" pitchFamily="2" charset="2"/>
              <a:buChar char="ü"/>
            </a:pPr>
            <a:r>
              <a:rPr lang="fa-IR" sz="3300" dirty="0">
                <a:latin typeface="Calibri" panose="020F0502020204030204" pitchFamily="34" charset="0"/>
                <a:ea typeface="Calibri" panose="020F0502020204030204" pitchFamily="34" charset="0"/>
                <a:cs typeface="B Nazanin" panose="00000400000000000000" pitchFamily="2" charset="-78"/>
              </a:rPr>
              <a:t>علامت </a:t>
            </a:r>
            <a:r>
              <a:rPr lang="fa-IR" sz="3300" dirty="0" smtClean="0">
                <a:latin typeface="Calibri" panose="020F0502020204030204" pitchFamily="34" charset="0"/>
                <a:ea typeface="Calibri" panose="020F0502020204030204" pitchFamily="34" charset="0"/>
                <a:cs typeface="B Nazanin" panose="00000400000000000000" pitchFamily="2" charset="-78"/>
              </a:rPr>
              <a:t>اختصاری: </a:t>
            </a:r>
            <a:r>
              <a:rPr lang="en-US" sz="33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 </a:t>
            </a:r>
            <a:r>
              <a:rPr lang="en-US" sz="3400" dirty="0">
                <a:latin typeface="Calibri" panose="020F0502020204030204" pitchFamily="34" charset="0"/>
                <a:ea typeface="Calibri" panose="020F0502020204030204" pitchFamily="34" charset="0"/>
                <a:cs typeface="B Nazanin" panose="00000400000000000000" pitchFamily="2" charset="-78"/>
              </a:rPr>
              <a:t>Au</a:t>
            </a:r>
            <a:r>
              <a:rPr lang="fa-IR" sz="33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 </a:t>
            </a:r>
            <a:endParaRPr lang="fa-IR" sz="3300" dirty="0" smtClean="0">
              <a:latin typeface="Calibri" panose="020F0502020204030204" pitchFamily="34" charset="0"/>
              <a:ea typeface="Calibri" panose="020F0502020204030204" pitchFamily="34" charset="0"/>
              <a:cs typeface="B Nazanin" panose="00000400000000000000" pitchFamily="2" charset="-78"/>
            </a:endParaRPr>
          </a:p>
          <a:p>
            <a:pPr algn="r" rtl="1">
              <a:buFont typeface="Wingdings" panose="05000000000000000000" pitchFamily="2" charset="2"/>
              <a:buChar char="ü"/>
            </a:pPr>
            <a:r>
              <a:rPr lang="fa-IR" sz="3300" dirty="0" smtClean="0">
                <a:latin typeface="Calibri" panose="020F0502020204030204" pitchFamily="34" charset="0"/>
                <a:ea typeface="Calibri" panose="020F0502020204030204" pitchFamily="34" charset="0"/>
                <a:cs typeface="B Nazanin" panose="00000400000000000000" pitchFamily="2" charset="-78"/>
              </a:rPr>
              <a:t> </a:t>
            </a:r>
            <a:r>
              <a:rPr lang="fa-IR" sz="3300" dirty="0" smtClean="0">
                <a:cs typeface="B Nazanin" panose="00000400000000000000" pitchFamily="2" charset="-78"/>
              </a:rPr>
              <a:t>عدد اتمی و جرم اتمی: 79 و 197</a:t>
            </a:r>
          </a:p>
          <a:p>
            <a:pPr algn="r" rtl="1">
              <a:buFont typeface="Wingdings" panose="05000000000000000000" pitchFamily="2" charset="2"/>
              <a:buChar char="ü"/>
            </a:pPr>
            <a:r>
              <a:rPr lang="fa-IR" sz="3300" dirty="0">
                <a:cs typeface="B Nazanin" panose="00000400000000000000" pitchFamily="2" charset="-78"/>
              </a:rPr>
              <a:t>وزن </a:t>
            </a:r>
            <a:r>
              <a:rPr lang="fa-IR" sz="3300" dirty="0" smtClean="0">
                <a:cs typeface="B Nazanin" panose="00000400000000000000" pitchFamily="2" charset="-78"/>
              </a:rPr>
              <a:t>مخصوص: 19/3</a:t>
            </a:r>
          </a:p>
          <a:p>
            <a:pPr algn="r" rtl="1">
              <a:buFont typeface="Wingdings" panose="05000000000000000000" pitchFamily="2" charset="2"/>
              <a:buChar char="ü"/>
            </a:pPr>
            <a:r>
              <a:rPr lang="fa-IR" sz="3300" dirty="0" smtClean="0">
                <a:cs typeface="B Nazanin" panose="00000400000000000000" pitchFamily="2" charset="-78"/>
              </a:rPr>
              <a:t>سختی: 2/5-3 (</a:t>
            </a:r>
            <a:r>
              <a:rPr lang="en-US" sz="3300" dirty="0" err="1" smtClean="0">
                <a:cs typeface="B Nazanin" panose="00000400000000000000" pitchFamily="2" charset="-78"/>
              </a:rPr>
              <a:t>mohs</a:t>
            </a:r>
            <a:r>
              <a:rPr lang="fa-IR" sz="3300" dirty="0" smtClean="0">
                <a:cs typeface="B Nazanin" panose="00000400000000000000" pitchFamily="2" charset="-78"/>
              </a:rPr>
              <a:t>)</a:t>
            </a:r>
          </a:p>
          <a:p>
            <a:pPr algn="r" rtl="1">
              <a:buFont typeface="Wingdings" panose="05000000000000000000" pitchFamily="2" charset="2"/>
              <a:buChar char="ü"/>
            </a:pPr>
            <a:r>
              <a:rPr lang="fa-IR" sz="3300" dirty="0">
                <a:cs typeface="B Nazanin" panose="00000400000000000000" pitchFamily="2" charset="-78"/>
              </a:rPr>
              <a:t>درجه </a:t>
            </a:r>
            <a:r>
              <a:rPr lang="fa-IR" sz="3300" dirty="0" smtClean="0">
                <a:cs typeface="B Nazanin" panose="00000400000000000000" pitchFamily="2" charset="-78"/>
              </a:rPr>
              <a:t>ذوب:1063 درجه سانتی‌گراد</a:t>
            </a:r>
          </a:p>
          <a:p>
            <a:pPr algn="r" rtl="1">
              <a:buFont typeface="Wingdings" panose="05000000000000000000" pitchFamily="2" charset="2"/>
              <a:buChar char="ü"/>
            </a:pPr>
            <a:r>
              <a:rPr lang="fa-IR" sz="3300" dirty="0" smtClean="0">
                <a:cs typeface="B Nazanin" panose="00000400000000000000" pitchFamily="2" charset="-78"/>
              </a:rPr>
              <a:t>دمای جوش: 2700 درجه سانتی‌گراد</a:t>
            </a:r>
          </a:p>
          <a:p>
            <a:pPr algn="r" rtl="1">
              <a:buFont typeface="Wingdings" panose="05000000000000000000" pitchFamily="2" charset="2"/>
              <a:buChar char="ü"/>
            </a:pPr>
            <a:endParaRPr lang="fa-IR" sz="3300" dirty="0">
              <a:cs typeface="B Nazanin" panose="00000400000000000000" pitchFamily="2" charset="-78"/>
            </a:endParaRPr>
          </a:p>
          <a:p>
            <a:pPr algn="r" rtl="1">
              <a:buFont typeface="Wingdings" panose="05000000000000000000" pitchFamily="2" charset="2"/>
              <a:buChar char="ü"/>
            </a:pPr>
            <a:r>
              <a:rPr lang="fa-IR" sz="3300" b="1" dirty="0" smtClean="0">
                <a:cs typeface="B Nazanin" panose="00000400000000000000" pitchFamily="2" charset="-78"/>
              </a:rPr>
              <a:t>نکته: </a:t>
            </a:r>
            <a:r>
              <a:rPr lang="fa-IR" sz="3300" dirty="0">
                <a:cs typeface="B Nazanin" panose="00000400000000000000" pitchFamily="2" charset="-78"/>
              </a:rPr>
              <a:t>سنگ معدن </a:t>
            </a:r>
            <a:r>
              <a:rPr lang="fa-IR" sz="3300" dirty="0" smtClean="0">
                <a:cs typeface="B Nazanin" panose="00000400000000000000" pitchFamily="2" charset="-78"/>
              </a:rPr>
              <a:t>طلا را </a:t>
            </a:r>
            <a:r>
              <a:rPr lang="fa-IR" sz="3300" dirty="0">
                <a:cs typeface="B Nazanin" panose="00000400000000000000" pitchFamily="2" charset="-78"/>
              </a:rPr>
              <a:t>کالاورایت و سیلوانایت </a:t>
            </a:r>
            <a:r>
              <a:rPr lang="fa-IR" sz="3300" dirty="0" smtClean="0">
                <a:cs typeface="B Nazanin" panose="00000400000000000000" pitchFamily="2" charset="-78"/>
              </a:rPr>
              <a:t>گویند.</a:t>
            </a:r>
            <a:endParaRPr lang="en-US" sz="3300" dirty="0">
              <a:cs typeface="B Nazanin" panose="00000400000000000000" pitchFamily="2" charset="-78"/>
            </a:endParaRPr>
          </a:p>
          <a:p>
            <a:pPr marL="0" indent="0" algn="r" rtl="1">
              <a:buNone/>
            </a:pPr>
            <a:r>
              <a:rPr lang="fa-IR" dirty="0" smtClean="0"/>
              <a:t> </a:t>
            </a:r>
            <a:endParaRPr lang="fa-IR" dirty="0"/>
          </a:p>
        </p:txBody>
      </p:sp>
    </p:spTree>
    <p:extLst>
      <p:ext uri="{BB962C8B-B14F-4D97-AF65-F5344CB8AC3E}">
        <p14:creationId xmlns:p14="http://schemas.microsoft.com/office/powerpoint/2010/main" val="2159318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474" y="266634"/>
            <a:ext cx="4818743" cy="598261"/>
          </a:xfrm>
        </p:spPr>
        <p:txBody>
          <a:bodyPr>
            <a:normAutofit fontScale="90000"/>
          </a:bodyPr>
          <a:lstStyle/>
          <a:p>
            <a:pPr algn="ctr"/>
            <a:r>
              <a:rPr lang="fa-IR" dirty="0">
                <a:latin typeface="Calibri" panose="020F0502020204030204" pitchFamily="34" charset="0"/>
                <a:ea typeface="Calibri" panose="020F0502020204030204" pitchFamily="34" charset="0"/>
                <a:cs typeface="Titr" panose="00000700000000000000" pitchFamily="2" charset="-78"/>
              </a:rPr>
              <a:t>سکه‌های </a:t>
            </a:r>
            <a:r>
              <a:rPr lang="fa-IR" dirty="0" smtClean="0">
                <a:latin typeface="Calibri" panose="020F0502020204030204" pitchFamily="34" charset="0"/>
                <a:ea typeface="Calibri" panose="020F0502020204030204" pitchFamily="34" charset="0"/>
                <a:cs typeface="Titr" panose="00000700000000000000" pitchFamily="2" charset="-78"/>
              </a:rPr>
              <a:t>سوئيسی</a:t>
            </a:r>
            <a:endParaRPr lang="fa-IR" dirty="0">
              <a:cs typeface="Titr" panose="00000700000000000000" pitchFamily="2" charset="-78"/>
            </a:endParaRPr>
          </a:p>
        </p:txBody>
      </p:sp>
      <p:sp>
        <p:nvSpPr>
          <p:cNvPr id="3" name="Content Placeholder 2"/>
          <p:cNvSpPr>
            <a:spLocks noGrp="1"/>
          </p:cNvSpPr>
          <p:nvPr>
            <p:ph idx="1"/>
          </p:nvPr>
        </p:nvSpPr>
        <p:spPr>
          <a:xfrm>
            <a:off x="0" y="1074058"/>
            <a:ext cx="8989454" cy="5783942"/>
          </a:xfrm>
        </p:spPr>
        <p:txBody>
          <a:bodyPr>
            <a:normAutofit/>
          </a:bodyPr>
          <a:lstStyle/>
          <a:p>
            <a:pPr algn="r" rtl="1">
              <a:lnSpc>
                <a:spcPct val="120000"/>
              </a:lnSpc>
              <a:spcBef>
                <a:spcPts val="0"/>
              </a:spcBef>
              <a:spcAft>
                <a:spcPts val="800"/>
              </a:spcAft>
              <a:buFont typeface="Wingdings" panose="05000000000000000000" pitchFamily="2" charset="2"/>
              <a:buChar char="ü"/>
            </a:pPr>
            <a:r>
              <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سکه </a:t>
            </a:r>
            <a:r>
              <a:rPr lang="fa-IR" sz="2400"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شانس </a:t>
            </a:r>
            <a:r>
              <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a:t>
            </a:r>
            <a:r>
              <a:rPr lang="fa-IR" sz="2400"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1، 5، 10، 20 و </a:t>
            </a:r>
            <a:r>
              <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50 گرم)</a:t>
            </a:r>
            <a:endParaRPr lang="en-US" sz="2400" b="1"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lvl="0">
              <a:lnSpc>
                <a:spcPct val="120000"/>
              </a:lnSpc>
              <a:spcBef>
                <a:spcPts val="0"/>
              </a:spcBef>
              <a:spcAft>
                <a:spcPts val="800"/>
              </a:spcAft>
              <a:buClr>
                <a:prstClr val="white"/>
              </a:buClr>
              <a:buFont typeface="Wingdings" panose="05000000000000000000" pitchFamily="2" charset="2"/>
              <a:buChar char="ü"/>
            </a:pPr>
            <a:r>
              <a:rPr lang="fa-IR" b="1" dirty="0">
                <a:solidFill>
                  <a:schemeClr val="bg1"/>
                </a:solidFill>
                <a:latin typeface="Calibri" panose="020F0502020204030204" pitchFamily="34" charset="0"/>
                <a:ea typeface="Calibri" panose="020F0502020204030204" pitchFamily="34" charset="0"/>
                <a:cs typeface="B Nazanin" panose="00000400000000000000" pitchFamily="2" charset="-78"/>
              </a:rPr>
              <a:t>2. سکه مریمی </a:t>
            </a:r>
            <a:r>
              <a:rPr lang="fa-IR" sz="2400" b="1" dirty="0">
                <a:solidFill>
                  <a:prstClr val="black"/>
                </a:solidFill>
                <a:latin typeface="Calibri" panose="020F0502020204030204" pitchFamily="34" charset="0"/>
                <a:ea typeface="Calibri" panose="020F0502020204030204" pitchFamily="34" charset="0"/>
                <a:cs typeface="B Nazanin" panose="00000400000000000000" pitchFamily="2" charset="-78"/>
              </a:rPr>
              <a:t>(1، 5، 10، 20 و 50 گرم)</a:t>
            </a:r>
            <a:endParaRPr lang="en-US" sz="24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nSpc>
                <a:spcPct val="120000"/>
              </a:lnSpc>
              <a:spcBef>
                <a:spcPts val="0"/>
              </a:spcBef>
              <a:spcAft>
                <a:spcPts val="800"/>
              </a:spcAft>
              <a:buClr>
                <a:prstClr val="white"/>
              </a:buClr>
              <a:buFont typeface="Wingdings" panose="05000000000000000000" pitchFamily="2" charset="2"/>
              <a:buChar char="ü"/>
            </a:pPr>
            <a:r>
              <a:rPr lang="fa-IR"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3</a:t>
            </a:r>
            <a:r>
              <a:rPr lang="fa-IR" b="1" dirty="0">
                <a:solidFill>
                  <a:schemeClr val="bg1"/>
                </a:solidFill>
                <a:latin typeface="Calibri" panose="020F0502020204030204" pitchFamily="34" charset="0"/>
                <a:ea typeface="Calibri" panose="020F0502020204030204" pitchFamily="34" charset="0"/>
                <a:cs typeface="B Nazanin" panose="00000400000000000000" pitchFamily="2" charset="-78"/>
              </a:rPr>
              <a:t>. سکه مگنولیا </a:t>
            </a:r>
            <a:r>
              <a:rPr lang="fa-IR" sz="2400" b="1" dirty="0">
                <a:solidFill>
                  <a:prstClr val="black"/>
                </a:solidFill>
                <a:latin typeface="Calibri" panose="020F0502020204030204" pitchFamily="34" charset="0"/>
                <a:ea typeface="Calibri" panose="020F0502020204030204" pitchFamily="34" charset="0"/>
                <a:cs typeface="B Nazanin" panose="00000400000000000000" pitchFamily="2" charset="-78"/>
              </a:rPr>
              <a:t>(1، 5، 10، 20 و 50 گرم)</a:t>
            </a:r>
            <a:endParaRPr lang="en-US" sz="24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nSpc>
                <a:spcPct val="120000"/>
              </a:lnSpc>
              <a:spcBef>
                <a:spcPts val="0"/>
              </a:spcBef>
              <a:spcAft>
                <a:spcPts val="800"/>
              </a:spcAft>
              <a:buClr>
                <a:prstClr val="white"/>
              </a:buClr>
              <a:buFont typeface="Wingdings" panose="05000000000000000000" pitchFamily="2" charset="2"/>
              <a:buChar char="ü"/>
            </a:pPr>
            <a:r>
              <a:rPr lang="fa-IR"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4</a:t>
            </a:r>
            <a:r>
              <a:rPr lang="fa-IR" b="1" dirty="0">
                <a:solidFill>
                  <a:schemeClr val="bg1"/>
                </a:solidFill>
                <a:latin typeface="Calibri" panose="020F0502020204030204" pitchFamily="34" charset="0"/>
                <a:ea typeface="Calibri" panose="020F0502020204030204" pitchFamily="34" charset="0"/>
                <a:cs typeface="B Nazanin" panose="00000400000000000000" pitchFamily="2" charset="-78"/>
              </a:rPr>
              <a:t>. سکه </a:t>
            </a:r>
            <a:r>
              <a:rPr lang="fa-IR"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زیتون</a:t>
            </a:r>
            <a:r>
              <a:rPr lang="fa-IR" sz="2200" b="1" dirty="0">
                <a:solidFill>
                  <a:prstClr val="black"/>
                </a:solidFill>
                <a:latin typeface="Calibri" panose="020F0502020204030204" pitchFamily="34" charset="0"/>
                <a:ea typeface="Calibri" panose="020F0502020204030204" pitchFamily="34" charset="0"/>
                <a:cs typeface="B Nazanin" panose="00000400000000000000" pitchFamily="2" charset="-78"/>
              </a:rPr>
              <a:t>(1، 5، 10، 20 و 50 گرم)</a:t>
            </a:r>
            <a:endParaRPr lang="en-US" sz="22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nSpc>
                <a:spcPct val="120000"/>
              </a:lnSpc>
              <a:spcBef>
                <a:spcPts val="0"/>
              </a:spcBef>
              <a:spcAft>
                <a:spcPts val="800"/>
              </a:spcAft>
              <a:buClr>
                <a:prstClr val="white"/>
              </a:buClr>
              <a:buFont typeface="Wingdings" panose="05000000000000000000" pitchFamily="2" charset="2"/>
              <a:buChar char="ü"/>
            </a:pPr>
            <a:r>
              <a:rPr lang="fa-IR"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5</a:t>
            </a:r>
            <a:r>
              <a:rPr lang="fa-IR" b="1" dirty="0">
                <a:solidFill>
                  <a:schemeClr val="bg1"/>
                </a:solidFill>
                <a:latin typeface="Calibri" panose="020F0502020204030204" pitchFamily="34" charset="0"/>
                <a:ea typeface="Calibri" panose="020F0502020204030204" pitchFamily="34" charset="0"/>
                <a:cs typeface="B Nazanin" panose="00000400000000000000" pitchFamily="2" charset="-78"/>
              </a:rPr>
              <a:t>. سکه عقاب نشان </a:t>
            </a:r>
            <a:r>
              <a:rPr lang="fa-IR" sz="2200" b="1" dirty="0">
                <a:solidFill>
                  <a:prstClr val="black"/>
                </a:solidFill>
                <a:latin typeface="Calibri" panose="020F0502020204030204" pitchFamily="34" charset="0"/>
                <a:ea typeface="Calibri" panose="020F0502020204030204" pitchFamily="34" charset="0"/>
                <a:cs typeface="B Nazanin" panose="00000400000000000000" pitchFamily="2" charset="-78"/>
              </a:rPr>
              <a:t>(1، 5، 10، 20 و 50 گرم)</a:t>
            </a:r>
            <a:endParaRPr lang="en-US" sz="22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nSpc>
                <a:spcPct val="120000"/>
              </a:lnSpc>
              <a:spcBef>
                <a:spcPts val="0"/>
              </a:spcBef>
              <a:spcAft>
                <a:spcPts val="800"/>
              </a:spcAft>
              <a:buClr>
                <a:prstClr val="white"/>
              </a:buClr>
              <a:buFont typeface="Wingdings" panose="05000000000000000000" pitchFamily="2" charset="2"/>
              <a:buChar char="ü"/>
            </a:pPr>
            <a:r>
              <a:rPr lang="fa-IR"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6</a:t>
            </a:r>
            <a:r>
              <a:rPr lang="fa-IR" b="1" dirty="0">
                <a:solidFill>
                  <a:schemeClr val="bg1"/>
                </a:solidFill>
                <a:latin typeface="Calibri" panose="020F0502020204030204" pitchFamily="34" charset="0"/>
                <a:ea typeface="Calibri" panose="020F0502020204030204" pitchFamily="34" charset="0"/>
                <a:cs typeface="B Nazanin" panose="00000400000000000000" pitchFamily="2" charset="-78"/>
              </a:rPr>
              <a:t>. سکه میکا </a:t>
            </a:r>
            <a:r>
              <a:rPr lang="fa-IR" sz="2200" b="1" dirty="0">
                <a:solidFill>
                  <a:prstClr val="black"/>
                </a:solidFill>
                <a:latin typeface="Calibri" panose="020F0502020204030204" pitchFamily="34" charset="0"/>
                <a:ea typeface="Calibri" panose="020F0502020204030204" pitchFamily="34" charset="0"/>
                <a:cs typeface="B Nazanin" panose="00000400000000000000" pitchFamily="2" charset="-78"/>
              </a:rPr>
              <a:t>(1، 5، 10، 20 و 50 گرم)</a:t>
            </a:r>
            <a:endParaRPr lang="en-US" sz="22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nSpc>
                <a:spcPct val="120000"/>
              </a:lnSpc>
              <a:spcBef>
                <a:spcPts val="0"/>
              </a:spcBef>
              <a:spcAft>
                <a:spcPts val="800"/>
              </a:spcAft>
              <a:buClr>
                <a:prstClr val="white"/>
              </a:buClr>
              <a:buFont typeface="Wingdings" panose="05000000000000000000" pitchFamily="2" charset="2"/>
              <a:buChar char="ü"/>
            </a:pPr>
            <a:r>
              <a:rPr lang="fa-IR"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7</a:t>
            </a:r>
            <a:r>
              <a:rPr lang="fa-IR" b="1" dirty="0">
                <a:solidFill>
                  <a:schemeClr val="bg1"/>
                </a:solidFill>
                <a:latin typeface="Calibri" panose="020F0502020204030204" pitchFamily="34" charset="0"/>
                <a:ea typeface="Calibri" panose="020F0502020204030204" pitchFamily="34" charset="0"/>
                <a:cs typeface="B Nazanin" panose="00000400000000000000" pitchFamily="2" charset="-78"/>
              </a:rPr>
              <a:t>. سکه </a:t>
            </a:r>
            <a:r>
              <a:rPr lang="fa-IR"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چهارگوش</a:t>
            </a:r>
            <a:r>
              <a:rPr lang="fa-IR" sz="2200" b="1" dirty="0">
                <a:solidFill>
                  <a:prstClr val="black"/>
                </a:solidFill>
                <a:latin typeface="Calibri" panose="020F0502020204030204" pitchFamily="34" charset="0"/>
                <a:ea typeface="Calibri" panose="020F0502020204030204" pitchFamily="34" charset="0"/>
                <a:cs typeface="B Nazanin" panose="00000400000000000000" pitchFamily="2" charset="-78"/>
              </a:rPr>
              <a:t>(1، 5، 10، 20 و 50 گرم)</a:t>
            </a:r>
            <a:endParaRPr lang="en-US" sz="22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nSpc>
                <a:spcPct val="120000"/>
              </a:lnSpc>
              <a:spcBef>
                <a:spcPts val="0"/>
              </a:spcBef>
              <a:spcAft>
                <a:spcPts val="800"/>
              </a:spcAft>
              <a:buClr>
                <a:prstClr val="white"/>
              </a:buClr>
              <a:buFont typeface="Wingdings" panose="05000000000000000000" pitchFamily="2" charset="2"/>
              <a:buChar char="ü"/>
            </a:pPr>
            <a:r>
              <a:rPr lang="fa-IR"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8</a:t>
            </a:r>
            <a:r>
              <a:rPr lang="fa-IR" b="1" dirty="0">
                <a:solidFill>
                  <a:schemeClr val="bg1"/>
                </a:solidFill>
                <a:latin typeface="Calibri" panose="020F0502020204030204" pitchFamily="34" charset="0"/>
                <a:ea typeface="Calibri" panose="020F0502020204030204" pitchFamily="34" charset="0"/>
                <a:cs typeface="B Nazanin" panose="00000400000000000000" pitchFamily="2" charset="-78"/>
              </a:rPr>
              <a:t>. سکه درخت خرما </a:t>
            </a:r>
            <a:r>
              <a:rPr lang="fa-IR" sz="2200" b="1" dirty="0">
                <a:solidFill>
                  <a:prstClr val="black"/>
                </a:solidFill>
                <a:latin typeface="Calibri" panose="020F0502020204030204" pitchFamily="34" charset="0"/>
                <a:ea typeface="Calibri" panose="020F0502020204030204" pitchFamily="34" charset="0"/>
                <a:cs typeface="B Nazanin" panose="00000400000000000000" pitchFamily="2" charset="-78"/>
              </a:rPr>
              <a:t>(1، 5، 10، 20 و 50 گرم)</a:t>
            </a:r>
            <a:endParaRPr lang="en-US" sz="2200" b="1"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r" rtl="1">
              <a:lnSpc>
                <a:spcPct val="120000"/>
              </a:lnSpc>
              <a:spcBef>
                <a:spcPts val="0"/>
              </a:spcBef>
              <a:spcAft>
                <a:spcPts val="800"/>
              </a:spcAft>
              <a:buFont typeface="Wingdings" panose="05000000000000000000" pitchFamily="2" charset="2"/>
              <a:buChar char="ü"/>
            </a:pPr>
            <a:r>
              <a:rPr lang="fa-IR"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9</a:t>
            </a:r>
            <a:r>
              <a:rPr lang="fa-IR"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سکه قرآن ( 1 اونس= </a:t>
            </a:r>
            <a:r>
              <a:rPr lang="fa-IR" sz="2400"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31/103 </a:t>
            </a:r>
            <a:r>
              <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گرم</a:t>
            </a:r>
            <a:r>
              <a:rPr lang="fa-IR" sz="2400" b="1" dirty="0" smtClean="0">
                <a:solidFill>
                  <a:schemeClr val="bg1"/>
                </a:solidFill>
                <a:latin typeface="Calibri" panose="020F0502020204030204" pitchFamily="34" charset="0"/>
                <a:ea typeface="Calibri" panose="020F0502020204030204" pitchFamily="34" charset="0"/>
                <a:cs typeface="B Nazanin" panose="00000400000000000000" pitchFamily="2" charset="-78"/>
              </a:rPr>
              <a:t>)</a:t>
            </a:r>
          </a:p>
          <a:p>
            <a:pPr algn="r" rtl="1">
              <a:lnSpc>
                <a:spcPct val="120000"/>
              </a:lnSpc>
              <a:spcBef>
                <a:spcPts val="0"/>
              </a:spcBef>
              <a:spcAft>
                <a:spcPts val="800"/>
              </a:spcAft>
              <a:buFont typeface="Wingdings" panose="05000000000000000000" pitchFamily="2" charset="2"/>
              <a:buChar char="ü"/>
            </a:pPr>
            <a:r>
              <a:rPr lang="fa-IR" sz="3300" b="1"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نکته: عیار همه سکه‌های سوئیسی 24 است.</a:t>
            </a:r>
            <a:endParaRPr lang="en-US" sz="3300" b="1"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242" y="86329"/>
            <a:ext cx="2882481" cy="2931812"/>
          </a:xfrm>
          <a:prstGeom prst="rect">
            <a:avLst/>
          </a:prstGeom>
        </p:spPr>
      </p:pic>
    </p:spTree>
    <p:extLst>
      <p:ext uri="{BB962C8B-B14F-4D97-AF65-F5344CB8AC3E}">
        <p14:creationId xmlns:p14="http://schemas.microsoft.com/office/powerpoint/2010/main" val="2801457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4761" y="167425"/>
            <a:ext cx="2421228" cy="2802881"/>
          </a:xfrm>
          <a:prstGeom prst="rect">
            <a:avLst/>
          </a:prstGeom>
        </p:spPr>
      </p:pic>
      <p:sp>
        <p:nvSpPr>
          <p:cNvPr id="2" name="Title 1"/>
          <p:cNvSpPr>
            <a:spLocks noGrp="1"/>
          </p:cNvSpPr>
          <p:nvPr>
            <p:ph type="title"/>
          </p:nvPr>
        </p:nvSpPr>
        <p:spPr>
          <a:xfrm>
            <a:off x="1435995" y="288819"/>
            <a:ext cx="6722772" cy="767249"/>
          </a:xfrm>
        </p:spPr>
        <p:txBody>
          <a:bodyPr/>
          <a:lstStyle/>
          <a:p>
            <a:r>
              <a:rPr lang="fa-IR" sz="3200" dirty="0">
                <a:solidFill>
                  <a:prstClr val="white"/>
                </a:solidFill>
                <a:latin typeface="Calibri" panose="020F0502020204030204" pitchFamily="34" charset="0"/>
                <a:ea typeface="Calibri" panose="020F0502020204030204" pitchFamily="34" charset="0"/>
                <a:cs typeface="Titr" panose="00000700000000000000" pitchFamily="2" charset="-78"/>
              </a:rPr>
              <a:t>اسامی برخی سکه‌های معروف قديمی و رايج</a:t>
            </a:r>
            <a:endParaRPr lang="fa-IR" dirty="0"/>
          </a:p>
        </p:txBody>
      </p:sp>
      <p:sp>
        <p:nvSpPr>
          <p:cNvPr id="3" name="Content Placeholder 2"/>
          <p:cNvSpPr>
            <a:spLocks noGrp="1"/>
          </p:cNvSpPr>
          <p:nvPr>
            <p:ph idx="1"/>
          </p:nvPr>
        </p:nvSpPr>
        <p:spPr>
          <a:xfrm>
            <a:off x="1" y="1313644"/>
            <a:ext cx="9594760" cy="5544355"/>
          </a:xfrm>
        </p:spPr>
        <p:txBody>
          <a:bodyPr>
            <a:normAutofit fontScale="92500"/>
          </a:bodyPr>
          <a:lstStyle/>
          <a:p>
            <a:pPr lvl="0">
              <a:lnSpc>
                <a:spcPct val="107000"/>
              </a:lnSpc>
              <a:spcBef>
                <a:spcPts val="0"/>
              </a:spcBef>
              <a:spcAft>
                <a:spcPts val="800"/>
              </a:spcAft>
              <a:buClr>
                <a:prstClr val="white"/>
              </a:buClr>
              <a:buFont typeface="Wingdings" panose="05000000000000000000" pitchFamily="2" charset="2"/>
              <a:buChar char="ü"/>
            </a:pP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سکه </a:t>
            </a:r>
            <a:r>
              <a:rPr lang="fa-IR" dirty="0" smtClean="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توله  </a:t>
            </a: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هندی 24 عیار و به وزن </a:t>
            </a:r>
            <a:r>
              <a:rPr lang="fa-IR" dirty="0" smtClean="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11/664 گرم: به دلیل کم بودن وزن توله عرف خرید و فروش توله، ده توله می‌باشد یعنی وزن فوق را در ده ضرب می‌کنند که معادل 116/64 گرم است. این واحد وزنی بیشتر در کشور هندوستان کاربرد دارد.</a:t>
            </a:r>
            <a:endPar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endParaRPr>
          </a:p>
          <a:p>
            <a:pPr lvl="0">
              <a:lnSpc>
                <a:spcPct val="107000"/>
              </a:lnSpc>
              <a:spcBef>
                <a:spcPts val="0"/>
              </a:spcBef>
              <a:spcAft>
                <a:spcPts val="800"/>
              </a:spcAft>
              <a:buClr>
                <a:prstClr val="white"/>
              </a:buClr>
              <a:buFont typeface="Wingdings" panose="05000000000000000000" pitchFamily="2" charset="2"/>
              <a:buChar char="ü"/>
            </a:pP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 سکه ژرژ با عیار 22</a:t>
            </a:r>
          </a:p>
          <a:p>
            <a:pPr lvl="0">
              <a:lnSpc>
                <a:spcPct val="107000"/>
              </a:lnSpc>
              <a:spcBef>
                <a:spcPts val="0"/>
              </a:spcBef>
              <a:spcAft>
                <a:spcPts val="800"/>
              </a:spcAft>
              <a:buClr>
                <a:prstClr val="white"/>
              </a:buClr>
              <a:buFont typeface="Wingdings" panose="05000000000000000000" pitchFamily="2" charset="2"/>
              <a:buChar char="ü"/>
            </a:pP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 سکه لیر عثمانی با عیار 22</a:t>
            </a:r>
          </a:p>
          <a:p>
            <a:pPr lvl="0">
              <a:lnSpc>
                <a:spcPct val="107000"/>
              </a:lnSpc>
              <a:spcBef>
                <a:spcPts val="0"/>
              </a:spcBef>
              <a:spcAft>
                <a:spcPts val="800"/>
              </a:spcAft>
              <a:buClr>
                <a:prstClr val="white"/>
              </a:buClr>
              <a:buFont typeface="Wingdings" panose="05000000000000000000" pitchFamily="2" charset="2"/>
              <a:buChar char="ü"/>
            </a:pP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 سکه کندی با عیار 24 و وزن </a:t>
            </a:r>
            <a:r>
              <a:rPr lang="fa-IR" dirty="0" smtClean="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8/130 </a:t>
            </a: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گرم</a:t>
            </a:r>
          </a:p>
          <a:p>
            <a:pPr lvl="0">
              <a:lnSpc>
                <a:spcPct val="107000"/>
              </a:lnSpc>
              <a:spcBef>
                <a:spcPts val="0"/>
              </a:spcBef>
              <a:spcAft>
                <a:spcPts val="800"/>
              </a:spcAft>
              <a:buClr>
                <a:prstClr val="white"/>
              </a:buClr>
              <a:buFont typeface="Wingdings" panose="05000000000000000000" pitchFamily="2" charset="2"/>
              <a:buChar char="ü"/>
            </a:pP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 سکه‌های 5 و 10 مناتی با عیار 22</a:t>
            </a:r>
          </a:p>
          <a:p>
            <a:pPr lvl="0">
              <a:lnSpc>
                <a:spcPct val="107000"/>
              </a:lnSpc>
              <a:spcBef>
                <a:spcPts val="0"/>
              </a:spcBef>
              <a:spcAft>
                <a:spcPts val="800"/>
              </a:spcAft>
              <a:buClr>
                <a:prstClr val="white"/>
              </a:buClr>
              <a:buFont typeface="Wingdings" panose="05000000000000000000" pitchFamily="2" charset="2"/>
              <a:buChar char="ü"/>
            </a:pP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 سکه مکزیکی با عیار 22 و وزن </a:t>
            </a:r>
            <a:r>
              <a:rPr lang="fa-IR" dirty="0" smtClean="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41/6 گرم</a:t>
            </a:r>
            <a:endPar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endParaRPr>
          </a:p>
          <a:p>
            <a:pPr lvl="0">
              <a:lnSpc>
                <a:spcPct val="107000"/>
              </a:lnSpc>
              <a:spcBef>
                <a:spcPts val="0"/>
              </a:spcBef>
              <a:spcAft>
                <a:spcPts val="800"/>
              </a:spcAft>
              <a:buClr>
                <a:prstClr val="white"/>
              </a:buClr>
              <a:buFont typeface="Wingdings" panose="05000000000000000000" pitchFamily="2" charset="2"/>
              <a:buChar char="ü"/>
            </a:pP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 سکه دینار با عیار 22 و وزن </a:t>
            </a:r>
            <a:r>
              <a:rPr lang="fa-IR" dirty="0" smtClean="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3/456 </a:t>
            </a: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گرم</a:t>
            </a:r>
          </a:p>
          <a:p>
            <a:pPr lvl="0">
              <a:lnSpc>
                <a:spcPct val="107000"/>
              </a:lnSpc>
              <a:spcBef>
                <a:spcPts val="0"/>
              </a:spcBef>
              <a:spcAft>
                <a:spcPts val="800"/>
              </a:spcAft>
              <a:buClr>
                <a:prstClr val="white"/>
              </a:buClr>
              <a:buFont typeface="Wingdings" panose="05000000000000000000" pitchFamily="2" charset="2"/>
              <a:buChar char="ü"/>
            </a:pP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 سکه درهم از جنس نقره با عیار 900 و وزن </a:t>
            </a:r>
            <a:r>
              <a:rPr lang="fa-IR" dirty="0" smtClean="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2/304 </a:t>
            </a: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گرم</a:t>
            </a:r>
          </a:p>
          <a:p>
            <a:pPr lvl="0">
              <a:lnSpc>
                <a:spcPct val="107000"/>
              </a:lnSpc>
              <a:spcBef>
                <a:spcPts val="0"/>
              </a:spcBef>
              <a:spcAft>
                <a:spcPts val="800"/>
              </a:spcAft>
              <a:buClr>
                <a:prstClr val="white"/>
              </a:buClr>
              <a:buFont typeface="Wingdings" panose="05000000000000000000" pitchFamily="2" charset="2"/>
              <a:buChar char="ü"/>
            </a:pP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 سکه 20دلاری با عیار 22 و وزن </a:t>
            </a:r>
            <a:r>
              <a:rPr lang="fa-IR" dirty="0" smtClean="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33/4 </a:t>
            </a: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گرم و </a:t>
            </a:r>
          </a:p>
          <a:p>
            <a:pPr lvl="0">
              <a:lnSpc>
                <a:spcPct val="107000"/>
              </a:lnSpc>
              <a:spcBef>
                <a:spcPts val="0"/>
              </a:spcBef>
              <a:spcAft>
                <a:spcPts val="800"/>
              </a:spcAft>
              <a:buClr>
                <a:prstClr val="white"/>
              </a:buClr>
              <a:buFont typeface="Wingdings" panose="05000000000000000000" pitchFamily="2" charset="2"/>
              <a:buChar char="ü"/>
            </a:pPr>
            <a:r>
              <a:rPr lang="fa-IR"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سکه قسطنطنیه با عیار 22.</a:t>
            </a:r>
          </a:p>
          <a:p>
            <a:pPr marL="0" lvl="0" indent="0">
              <a:lnSpc>
                <a:spcPct val="107000"/>
              </a:lnSpc>
              <a:spcBef>
                <a:spcPts val="0"/>
              </a:spcBef>
              <a:spcAft>
                <a:spcPts val="800"/>
              </a:spcAft>
              <a:buClr>
                <a:prstClr val="white"/>
              </a:buClr>
              <a:buNone/>
            </a:pPr>
            <a:r>
              <a:rPr lang="fa-IR" sz="2900"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نکته: بزرگترین سکه جهان بیش از 70 اونس وزن دارد و اندازه قطر دایره آن 5/14 سانتی‌متر است. نوشته روی آن فارسی و در موزه بریتانیا نگهداری می‌شود.</a:t>
            </a:r>
            <a:endParaRPr lang="en-US" sz="2900" dirty="0">
              <a:solidFill>
                <a:srgbClr val="146194">
                  <a:lumMod val="75000"/>
                </a:srgbClr>
              </a:solidFill>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62522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42" y="3403700"/>
            <a:ext cx="4506208" cy="29391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502" y="3403699"/>
            <a:ext cx="4619222" cy="2939143"/>
          </a:xfrm>
          <a:prstGeom prst="rect">
            <a:avLst/>
          </a:prstGeom>
        </p:spPr>
      </p:pic>
      <p:sp>
        <p:nvSpPr>
          <p:cNvPr id="4" name="Text Placeholder 3"/>
          <p:cNvSpPr>
            <a:spLocks noGrp="1"/>
          </p:cNvSpPr>
          <p:nvPr>
            <p:ph type="body" idx="1"/>
          </p:nvPr>
        </p:nvSpPr>
        <p:spPr>
          <a:xfrm>
            <a:off x="839785" y="64634"/>
            <a:ext cx="5157787" cy="683757"/>
          </a:xfrm>
        </p:spPr>
        <p:txBody>
          <a:bodyPr anchor="ctr">
            <a:normAutofit/>
          </a:bodyPr>
          <a:lstStyle/>
          <a:p>
            <a:pPr algn="ctr"/>
            <a:r>
              <a:rPr lang="fa-IR" sz="2800" b="0" dirty="0">
                <a:latin typeface="Calibri" panose="020F0502020204030204" pitchFamily="34" charset="0"/>
                <a:ea typeface="Calibri" panose="020F0502020204030204" pitchFamily="34" charset="0"/>
                <a:cs typeface="Titr" panose="00000700000000000000" pitchFamily="2" charset="-78"/>
              </a:rPr>
              <a:t>سکه‌های طلای عقاب‌نشان آمريکا</a:t>
            </a:r>
            <a:endParaRPr lang="fa-IR" sz="1600" dirty="0"/>
          </a:p>
        </p:txBody>
      </p:sp>
      <p:sp>
        <p:nvSpPr>
          <p:cNvPr id="3" name="Content Placeholder 2"/>
          <p:cNvSpPr>
            <a:spLocks noGrp="1"/>
          </p:cNvSpPr>
          <p:nvPr>
            <p:ph sz="half" idx="2"/>
          </p:nvPr>
        </p:nvSpPr>
        <p:spPr>
          <a:xfrm>
            <a:off x="144465" y="845344"/>
            <a:ext cx="5997571" cy="2461402"/>
          </a:xfrm>
        </p:spPr>
        <p:txBody>
          <a:bodyPr anchor="ctr"/>
          <a:lstStyle/>
          <a:p>
            <a:pPr algn="r" rtl="1">
              <a:buFont typeface="Wingdings" panose="05000000000000000000" pitchFamily="2" charset="2"/>
              <a:buChar char="ü"/>
            </a:pPr>
            <a:r>
              <a:rPr lang="fa-IR" dirty="0" smtClean="0">
                <a:latin typeface="Calibri" panose="020F0502020204030204" pitchFamily="34" charset="0"/>
                <a:ea typeface="Calibri" panose="020F0502020204030204" pitchFamily="34" charset="0"/>
                <a:cs typeface="B Nazanin" panose="00000400000000000000" pitchFamily="2" charset="-78"/>
              </a:rPr>
              <a:t> </a:t>
            </a:r>
            <a:r>
              <a:rPr lang="fa-IR" dirty="0">
                <a:latin typeface="Calibri" panose="020F0502020204030204" pitchFamily="34" charset="0"/>
                <a:ea typeface="Calibri" panose="020F0502020204030204" pitchFamily="34" charset="0"/>
                <a:cs typeface="B Nazanin" panose="00000400000000000000" pitchFamily="2" charset="-78"/>
              </a:rPr>
              <a:t>22 </a:t>
            </a:r>
            <a:r>
              <a:rPr lang="fa-IR" dirty="0" smtClean="0">
                <a:latin typeface="Calibri" panose="020F0502020204030204" pitchFamily="34" charset="0"/>
                <a:ea typeface="Calibri" panose="020F0502020204030204" pitchFamily="34" charset="0"/>
                <a:cs typeface="B Nazanin" panose="00000400000000000000" pitchFamily="2" charset="-78"/>
              </a:rPr>
              <a:t>عیار</a:t>
            </a:r>
          </a:p>
          <a:p>
            <a:pPr algn="r" rtl="1">
              <a:buFont typeface="Wingdings" panose="05000000000000000000" pitchFamily="2" charset="2"/>
              <a:buChar char="ü"/>
            </a:pPr>
            <a:r>
              <a:rPr lang="fa-IR" dirty="0" smtClean="0">
                <a:latin typeface="Calibri" panose="020F0502020204030204" pitchFamily="34" charset="0"/>
                <a:ea typeface="Calibri" panose="020F0502020204030204" pitchFamily="34" charset="0"/>
                <a:cs typeface="B Nazanin" panose="00000400000000000000" pitchFamily="2" charset="-78"/>
              </a:rPr>
              <a:t> </a:t>
            </a:r>
            <a:r>
              <a:rPr lang="fa-IR" dirty="0">
                <a:latin typeface="Calibri" panose="020F0502020204030204" pitchFamily="34" charset="0"/>
                <a:ea typeface="Calibri" panose="020F0502020204030204" pitchFamily="34" charset="0"/>
                <a:cs typeface="B Nazanin" panose="00000400000000000000" pitchFamily="2" charset="-78"/>
              </a:rPr>
              <a:t>طرح پشت سکه (نمانه لانه عقاب)، نمادی از یک سنت فامیلی و نوعی </a:t>
            </a:r>
            <a:r>
              <a:rPr lang="fa-IR" dirty="0" smtClean="0">
                <a:latin typeface="Calibri" panose="020F0502020204030204" pitchFamily="34" charset="0"/>
                <a:ea typeface="Calibri" panose="020F0502020204030204" pitchFamily="34" charset="0"/>
                <a:cs typeface="B Nazanin" panose="00000400000000000000" pitchFamily="2" charset="-78"/>
              </a:rPr>
              <a:t>اتحاد.</a:t>
            </a:r>
          </a:p>
          <a:p>
            <a:pPr algn="r" rtl="1">
              <a:buFont typeface="Wingdings" panose="05000000000000000000" pitchFamily="2" charset="2"/>
              <a:buChar char="ü"/>
            </a:pPr>
            <a:r>
              <a:rPr lang="fa-IR" dirty="0" smtClean="0">
                <a:latin typeface="Calibri" panose="020F0502020204030204" pitchFamily="34" charset="0"/>
                <a:ea typeface="Calibri" panose="020F0502020204030204" pitchFamily="34" charset="0"/>
                <a:cs typeface="B Nazanin" panose="00000400000000000000" pitchFamily="2" charset="-78"/>
              </a:rPr>
              <a:t>در چهار قطع ضرب می‌شود.</a:t>
            </a:r>
          </a:p>
        </p:txBody>
      </p:sp>
      <p:sp>
        <p:nvSpPr>
          <p:cNvPr id="5" name="Text Placeholder 4"/>
          <p:cNvSpPr>
            <a:spLocks noGrp="1"/>
          </p:cNvSpPr>
          <p:nvPr>
            <p:ph type="body" sz="quarter" idx="3"/>
          </p:nvPr>
        </p:nvSpPr>
        <p:spPr>
          <a:xfrm>
            <a:off x="6286500" y="64634"/>
            <a:ext cx="5183188" cy="823912"/>
          </a:xfrm>
        </p:spPr>
        <p:txBody>
          <a:bodyPr anchor="ctr">
            <a:normAutofit/>
          </a:bodyPr>
          <a:lstStyle/>
          <a:p>
            <a:pPr algn="ctr"/>
            <a:r>
              <a:rPr lang="fa-IR" sz="3200" dirty="0">
                <a:latin typeface="Calibri" panose="020F0502020204030204" pitchFamily="34" charset="0"/>
                <a:ea typeface="Calibri" panose="020F0502020204030204" pitchFamily="34" charset="0"/>
                <a:cs typeface="Titr" panose="00000700000000000000" pitchFamily="2" charset="-78"/>
              </a:rPr>
              <a:t>سکه‌های طلای </a:t>
            </a:r>
            <a:r>
              <a:rPr lang="fa-IR" sz="3200" dirty="0" smtClean="0">
                <a:latin typeface="Calibri" panose="020F0502020204030204" pitchFamily="34" charset="0"/>
                <a:ea typeface="Calibri" panose="020F0502020204030204" pitchFamily="34" charset="0"/>
                <a:cs typeface="Titr" panose="00000700000000000000" pitchFamily="2" charset="-78"/>
              </a:rPr>
              <a:t>کانادا</a:t>
            </a:r>
            <a:endParaRPr lang="fa-IR" sz="3200" dirty="0">
              <a:cs typeface="Titr" panose="00000700000000000000" pitchFamily="2" charset="-78"/>
            </a:endParaRPr>
          </a:p>
        </p:txBody>
      </p:sp>
      <mc:AlternateContent xmlns:mc="http://schemas.openxmlformats.org/markup-compatibility/2006" xmlns:a14="http://schemas.microsoft.com/office/drawing/2010/main">
        <mc:Choice Requires="a14">
          <p:sp>
            <p:nvSpPr>
              <p:cNvPr id="6" name="Content Placeholder 5"/>
              <p:cNvSpPr>
                <a:spLocks noGrp="1"/>
              </p:cNvSpPr>
              <p:nvPr>
                <p:ph sz="quarter" idx="4"/>
              </p:nvPr>
            </p:nvSpPr>
            <p:spPr>
              <a:xfrm>
                <a:off x="6286500" y="862692"/>
                <a:ext cx="5905500" cy="2923697"/>
              </a:xfrm>
            </p:spPr>
            <p:txBody>
              <a:bodyPr anchor="ctr"/>
              <a:lstStyle/>
              <a:p>
                <a:pPr algn="just" rtl="1">
                  <a:lnSpc>
                    <a:spcPct val="107000"/>
                  </a:lnSpc>
                  <a:spcAft>
                    <a:spcPts val="800"/>
                  </a:spcAft>
                  <a:buFont typeface="Wingdings" panose="05000000000000000000" pitchFamily="2" charset="2"/>
                  <a:buChar char="ü"/>
                </a:pPr>
                <a:r>
                  <a:rPr lang="fa-IR" dirty="0">
                    <a:latin typeface="Calibri" panose="020F0502020204030204" pitchFamily="34" charset="0"/>
                    <a:ea typeface="Calibri" panose="020F0502020204030204" pitchFamily="34" charset="0"/>
                    <a:cs typeface="B Nazanin" panose="00000400000000000000" pitchFamily="2" charset="-78"/>
                  </a:rPr>
                  <a:t>سکه‌های شمش طلای برگ </a:t>
                </a:r>
                <a:r>
                  <a:rPr lang="fa-IR" dirty="0" smtClean="0">
                    <a:latin typeface="Calibri" panose="020F0502020204030204" pitchFamily="34" charset="0"/>
                    <a:ea typeface="Calibri" panose="020F0502020204030204" pitchFamily="34" charset="0"/>
                    <a:cs typeface="B Nazanin" panose="00000400000000000000" pitchFamily="2" charset="-78"/>
                  </a:rPr>
                  <a:t>نشان (999/9) </a:t>
                </a:r>
              </a:p>
              <a:p>
                <a:pPr algn="just" rtl="1">
                  <a:lnSpc>
                    <a:spcPct val="107000"/>
                  </a:lnSpc>
                  <a:spcAft>
                    <a:spcPts val="800"/>
                  </a:spcAft>
                  <a:buFont typeface="Wingdings" panose="05000000000000000000" pitchFamily="2" charset="2"/>
                  <a:buChar char="ü"/>
                </a:pPr>
                <a:r>
                  <a:rPr lang="fa-IR" dirty="0" smtClean="0">
                    <a:latin typeface="Calibri" panose="020F0502020204030204" pitchFamily="34" charset="0"/>
                    <a:ea typeface="Calibri" panose="020F0502020204030204" pitchFamily="34" charset="0"/>
                    <a:cs typeface="B Nazanin" panose="00000400000000000000" pitchFamily="2" charset="-78"/>
                  </a:rPr>
                  <a:t> </a:t>
                </a:r>
                <a:r>
                  <a:rPr lang="fa-IR" dirty="0">
                    <a:latin typeface="Calibri" panose="020F0502020204030204" pitchFamily="34" charset="0"/>
                    <a:ea typeface="Calibri" panose="020F0502020204030204" pitchFamily="34" charset="0"/>
                    <a:cs typeface="B Nazanin" panose="00000400000000000000" pitchFamily="2" charset="-78"/>
                  </a:rPr>
                  <a:t>جزو اولین مواردی بودند که درجه خلوص آن‌ها بر روی خودشان حک شد. </a:t>
                </a:r>
                <a:endParaRPr lang="fa-IR"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buFont typeface="Wingdings" panose="05000000000000000000" pitchFamily="2" charset="2"/>
                  <a:buChar char="ü"/>
                </a:pPr>
                <a:r>
                  <a:rPr lang="fa-IR" dirty="0" smtClean="0">
                    <a:latin typeface="Calibri" panose="020F0502020204030204" pitchFamily="34" charset="0"/>
                    <a:ea typeface="Calibri" panose="020F0502020204030204" pitchFamily="34" charset="0"/>
                    <a:cs typeface="B Nazanin" panose="00000400000000000000" pitchFamily="2" charset="-78"/>
                  </a:rPr>
                  <a:t>در </a:t>
                </a:r>
                <a:r>
                  <a:rPr lang="fa-IR" dirty="0">
                    <a:latin typeface="Calibri" panose="020F0502020204030204" pitchFamily="34" charset="0"/>
                    <a:ea typeface="Calibri" panose="020F0502020204030204" pitchFamily="34" charset="0"/>
                    <a:cs typeface="B Nazanin" panose="00000400000000000000" pitchFamily="2" charset="-78"/>
                  </a:rPr>
                  <a:t>وزن‌های یک اونس تا </a:t>
                </a:r>
                <a14:m>
                  <m:oMath xmlns:m="http://schemas.openxmlformats.org/officeDocument/2006/math">
                    <m:box>
                      <m:boxPr>
                        <m:ctrlPr>
                          <a:rPr lang="en-US" i="1">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i="1">
                                <a:latin typeface="Cambria Math" panose="02040503050406030204" pitchFamily="18" charset="0"/>
                                <a:ea typeface="Calibri" panose="020F0502020204030204" pitchFamily="34" charset="0"/>
                                <a:cs typeface="B Nazanin" panose="00000400000000000000" pitchFamily="2" charset="-78"/>
                              </a:rPr>
                            </m:ctrlPr>
                          </m:fPr>
                          <m:num>
                            <m:r>
                              <a:rPr lang="en-US">
                                <a:latin typeface="Cambria Math" panose="02040503050406030204" pitchFamily="18" charset="0"/>
                                <a:ea typeface="Calibri" panose="020F0502020204030204" pitchFamily="34" charset="0"/>
                                <a:cs typeface="B Nazanin" panose="00000400000000000000" pitchFamily="2" charset="-78"/>
                              </a:rPr>
                              <m:t>1</m:t>
                            </m:r>
                          </m:num>
                          <m:den>
                            <m:r>
                              <a:rPr lang="en-US">
                                <a:latin typeface="Cambria Math" panose="02040503050406030204" pitchFamily="18" charset="0"/>
                                <a:ea typeface="Calibri" panose="020F0502020204030204" pitchFamily="34" charset="0"/>
                                <a:cs typeface="B Nazanin" panose="00000400000000000000" pitchFamily="2" charset="-78"/>
                              </a:rPr>
                              <m:t>20</m:t>
                            </m:r>
                          </m:den>
                        </m:f>
                      </m:e>
                    </m:box>
                  </m:oMath>
                </a14:m>
                <a:r>
                  <a:rPr lang="fa-IR" dirty="0">
                    <a:latin typeface="Calibri" panose="020F0502020204030204" pitchFamily="34" charset="0"/>
                    <a:ea typeface="Calibri" panose="020F0502020204030204" pitchFamily="34" charset="0"/>
                    <a:cs typeface="B Nazanin" panose="00000400000000000000" pitchFamily="2" charset="-78"/>
                  </a:rPr>
                  <a:t> اونس ضرب می‌شوند.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fa-IR" dirty="0"/>
              </a:p>
            </p:txBody>
          </p:sp>
        </mc:Choice>
        <mc:Fallback xmlns="">
          <p:sp>
            <p:nvSpPr>
              <p:cNvPr id="6" name="Content Placeholder 5"/>
              <p:cNvSpPr>
                <a:spLocks noGrp="1" noRot="1" noChangeAspect="1" noMove="1" noResize="1" noEditPoints="1" noAdjustHandles="1" noChangeArrowheads="1" noChangeShapeType="1" noTextEdit="1"/>
              </p:cNvSpPr>
              <p:nvPr>
                <p:ph sz="quarter" idx="4"/>
              </p:nvPr>
            </p:nvSpPr>
            <p:spPr>
              <a:xfrm>
                <a:off x="6286500" y="862692"/>
                <a:ext cx="5905500" cy="2923697"/>
              </a:xfrm>
              <a:blipFill>
                <a:blip r:embed="rId4"/>
                <a:stretch>
                  <a:fillRect l="-2064" r="-516"/>
                </a:stretch>
              </a:blipFill>
            </p:spPr>
            <p:txBody>
              <a:bodyPr/>
              <a:lstStyle/>
              <a:p>
                <a:r>
                  <a:rPr lang="fa-IR">
                    <a:noFill/>
                  </a:rPr>
                  <a:t> </a:t>
                </a:r>
              </a:p>
            </p:txBody>
          </p:sp>
        </mc:Fallback>
      </mc:AlternateContent>
    </p:spTree>
    <p:extLst>
      <p:ext uri="{BB962C8B-B14F-4D97-AF65-F5344CB8AC3E}">
        <p14:creationId xmlns:p14="http://schemas.microsoft.com/office/powerpoint/2010/main" val="95312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3254746"/>
            <a:ext cx="4633733" cy="27918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772" y="3254746"/>
            <a:ext cx="4327301" cy="2791885"/>
          </a:xfrm>
          <a:prstGeom prst="rect">
            <a:avLst/>
          </a:prstGeom>
        </p:spPr>
      </p:pic>
      <p:sp>
        <p:nvSpPr>
          <p:cNvPr id="3" name="Text Placeholder 2"/>
          <p:cNvSpPr>
            <a:spLocks noGrp="1"/>
          </p:cNvSpPr>
          <p:nvPr>
            <p:ph type="body" idx="1"/>
          </p:nvPr>
        </p:nvSpPr>
        <p:spPr>
          <a:xfrm>
            <a:off x="839788" y="21696"/>
            <a:ext cx="5157787" cy="823912"/>
          </a:xfrm>
        </p:spPr>
        <p:txBody>
          <a:bodyPr anchor="ctr">
            <a:normAutofit/>
          </a:bodyPr>
          <a:lstStyle/>
          <a:p>
            <a:pPr algn="ctr"/>
            <a:r>
              <a:rPr lang="fa-IR" sz="2800" dirty="0">
                <a:latin typeface="Calibri" panose="020F0502020204030204" pitchFamily="34" charset="0"/>
                <a:ea typeface="Calibri" panose="020F0502020204030204" pitchFamily="34" charset="0"/>
                <a:cs typeface="Titr" panose="00000700000000000000" pitchFamily="2" charset="-78"/>
              </a:rPr>
              <a:t>سکه‌های </a:t>
            </a:r>
            <a:r>
              <a:rPr lang="fa-IR" sz="2800" dirty="0" smtClean="0">
                <a:latin typeface="Calibri" panose="020F0502020204030204" pitchFamily="34" charset="0"/>
                <a:ea typeface="Calibri" panose="020F0502020204030204" pitchFamily="34" charset="0"/>
                <a:cs typeface="Titr" panose="00000700000000000000" pitchFamily="2" charset="-78"/>
              </a:rPr>
              <a:t>کرون‌گراند </a:t>
            </a:r>
            <a:r>
              <a:rPr lang="fa-IR" sz="2800" dirty="0">
                <a:latin typeface="Calibri" panose="020F0502020204030204" pitchFamily="34" charset="0"/>
                <a:ea typeface="Calibri" panose="020F0502020204030204" pitchFamily="34" charset="0"/>
                <a:cs typeface="Titr" panose="00000700000000000000" pitchFamily="2" charset="-78"/>
              </a:rPr>
              <a:t>آفريقای جنوبی</a:t>
            </a:r>
            <a:endParaRPr lang="fa-IR" sz="2800" dirty="0">
              <a:cs typeface="Titr" panose="00000700000000000000" pitchFamily="2" charset="-78"/>
            </a:endParaRP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839788" y="845608"/>
                <a:ext cx="5157787" cy="3684588"/>
              </a:xfrm>
            </p:spPr>
            <p:txBody>
              <a:bodyPr anchor="t"/>
              <a:lstStyle/>
              <a:p>
                <a:pPr algn="just" rtl="1">
                  <a:lnSpc>
                    <a:spcPct val="150000"/>
                  </a:lnSpc>
                  <a:buFont typeface="Wingdings" panose="05000000000000000000" pitchFamily="2" charset="2"/>
                  <a:buChar char="ü"/>
                </a:pPr>
                <a:r>
                  <a:rPr lang="fa-IR" dirty="0" smtClean="0">
                    <a:latin typeface="Calibri" panose="020F0502020204030204" pitchFamily="34" charset="0"/>
                    <a:ea typeface="Calibri" panose="020F0502020204030204" pitchFamily="34" charset="0"/>
                    <a:cs typeface="B Nazanin" panose="00000400000000000000" pitchFamily="2" charset="-78"/>
                  </a:rPr>
                  <a:t>اندازه‌ی </a:t>
                </a:r>
                <a:r>
                  <a:rPr lang="fa-IR" dirty="0">
                    <a:latin typeface="Calibri" panose="020F0502020204030204" pitchFamily="34" charset="0"/>
                    <a:ea typeface="Calibri" panose="020F0502020204030204" pitchFamily="34" charset="0"/>
                    <a:cs typeface="B Nazanin" panose="00000400000000000000" pitchFamily="2" charset="-78"/>
                  </a:rPr>
                  <a:t>سکه‌های شمش طلای آفریقا</a:t>
                </a:r>
                <a:r>
                  <a:rPr lang="fa-IR"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 </a:t>
                </a:r>
                <a:r>
                  <a:rPr lang="fa-IR" dirty="0" smtClean="0">
                    <a:latin typeface="Calibri" panose="020F0502020204030204" pitchFamily="34" charset="0"/>
                    <a:ea typeface="Calibri" panose="020F0502020204030204" pitchFamily="34" charset="0"/>
                    <a:cs typeface="B Nazanin" panose="00000400000000000000" pitchFamily="2" charset="-78"/>
                  </a:rPr>
                  <a:t>یک اونسی، </a:t>
                </a:r>
                <a:r>
                  <a:rPr lang="fa-IR" dirty="0">
                    <a:latin typeface="Calibri" panose="020F0502020204030204" pitchFamily="34" charset="0"/>
                    <a:ea typeface="Calibri" panose="020F0502020204030204" pitchFamily="34" charset="0"/>
                    <a:cs typeface="B Nazanin" panose="00000400000000000000" pitchFamily="2" charset="-78"/>
                  </a:rPr>
                  <a:t>یک دوم </a:t>
                </a:r>
                <a14:m>
                  <m:oMath xmlns:m="http://schemas.openxmlformats.org/officeDocument/2006/math">
                    <m:box>
                      <m:boxPr>
                        <m:ctrlPr>
                          <a:rPr lang="en-US" i="1">
                            <a:latin typeface="Cambria Math" panose="02040503050406030204" pitchFamily="18" charset="0"/>
                            <a:cs typeface="B Nazanin" panose="00000400000000000000" pitchFamily="2" charset="-78"/>
                          </a:rPr>
                        </m:ctrlPr>
                      </m:boxPr>
                      <m:e>
                        <m:argPr>
                          <m:argSz m:val="-1"/>
                        </m:argPr>
                        <m:f>
                          <m:fPr>
                            <m:ctrlPr>
                              <a:rPr lang="en-US" i="1">
                                <a:latin typeface="Cambria Math" panose="02040503050406030204" pitchFamily="18" charset="0"/>
                                <a:cs typeface="B Nazanin" panose="00000400000000000000" pitchFamily="2" charset="-78"/>
                              </a:rPr>
                            </m:ctrlPr>
                          </m:fPr>
                          <m:num>
                            <m:r>
                              <a:rPr lang="en-US">
                                <a:latin typeface="Cambria Math" panose="02040503050406030204" pitchFamily="18" charset="0"/>
                                <a:ea typeface="Calibri" panose="020F0502020204030204" pitchFamily="34" charset="0"/>
                                <a:cs typeface="B Nazanin" panose="00000400000000000000" pitchFamily="2" charset="-78"/>
                              </a:rPr>
                              <m:t>1</m:t>
                            </m:r>
                          </m:num>
                          <m:den>
                            <m:r>
                              <a:rPr lang="en-US">
                                <a:latin typeface="Cambria Math" panose="02040503050406030204" pitchFamily="18" charset="0"/>
                                <a:ea typeface="Calibri" panose="020F0502020204030204" pitchFamily="34" charset="0"/>
                                <a:cs typeface="B Nazanin" panose="00000400000000000000" pitchFamily="2" charset="-78"/>
                              </a:rPr>
                              <m:t>2</m:t>
                            </m:r>
                          </m:den>
                        </m:f>
                      </m:e>
                    </m:box>
                  </m:oMath>
                </a14:m>
                <a:r>
                  <a:rPr lang="fa-IR" dirty="0">
                    <a:latin typeface="Calibri" panose="020F0502020204030204" pitchFamily="34" charset="0"/>
                    <a:ea typeface="Calibri" panose="020F0502020204030204" pitchFamily="34" charset="0"/>
                    <a:cs typeface="B Nazanin" panose="00000400000000000000" pitchFamily="2" charset="-78"/>
                  </a:rPr>
                  <a:t> اونسی، یک چهارم </a:t>
                </a:r>
                <a14:m>
                  <m:oMath xmlns:m="http://schemas.openxmlformats.org/officeDocument/2006/math">
                    <m:box>
                      <m:boxPr>
                        <m:ctrlPr>
                          <a:rPr lang="en-US" i="1">
                            <a:latin typeface="Cambria Math" panose="02040503050406030204" pitchFamily="18" charset="0"/>
                            <a:cs typeface="B Nazanin" panose="00000400000000000000" pitchFamily="2" charset="-78"/>
                          </a:rPr>
                        </m:ctrlPr>
                      </m:boxPr>
                      <m:e>
                        <m:argPr>
                          <m:argSz m:val="-1"/>
                        </m:argPr>
                        <m:f>
                          <m:fPr>
                            <m:ctrlPr>
                              <a:rPr lang="en-US" i="1">
                                <a:latin typeface="Cambria Math" panose="02040503050406030204" pitchFamily="18" charset="0"/>
                                <a:cs typeface="B Nazanin" panose="00000400000000000000" pitchFamily="2" charset="-78"/>
                              </a:rPr>
                            </m:ctrlPr>
                          </m:fPr>
                          <m:num>
                            <m:r>
                              <a:rPr lang="en-US">
                                <a:latin typeface="Cambria Math" panose="02040503050406030204" pitchFamily="18" charset="0"/>
                                <a:ea typeface="Calibri" panose="020F0502020204030204" pitchFamily="34" charset="0"/>
                                <a:cs typeface="B Nazanin" panose="00000400000000000000" pitchFamily="2" charset="-78"/>
                              </a:rPr>
                              <m:t>1</m:t>
                            </m:r>
                          </m:num>
                          <m:den>
                            <m:r>
                              <a:rPr lang="en-US">
                                <a:latin typeface="Cambria Math" panose="02040503050406030204" pitchFamily="18" charset="0"/>
                                <a:ea typeface="Calibri" panose="020F0502020204030204" pitchFamily="34" charset="0"/>
                                <a:cs typeface="B Nazanin" panose="00000400000000000000" pitchFamily="2" charset="-78"/>
                              </a:rPr>
                              <m:t>4</m:t>
                            </m:r>
                          </m:den>
                        </m:f>
                      </m:e>
                    </m:box>
                  </m:oMath>
                </a14:m>
                <a:r>
                  <a:rPr lang="fa-IR" dirty="0">
                    <a:latin typeface="Calibri" panose="020F0502020204030204" pitchFamily="34" charset="0"/>
                    <a:ea typeface="Calibri" panose="020F0502020204030204" pitchFamily="34" charset="0"/>
                    <a:cs typeface="B Nazanin" panose="00000400000000000000" pitchFamily="2" charset="-78"/>
                  </a:rPr>
                  <a:t> اونسی و یک دهم </a:t>
                </a:r>
                <a14:m>
                  <m:oMath xmlns:m="http://schemas.openxmlformats.org/officeDocument/2006/math">
                    <m:box>
                      <m:boxPr>
                        <m:ctrlPr>
                          <a:rPr lang="en-US" i="1">
                            <a:latin typeface="Cambria Math" panose="02040503050406030204" pitchFamily="18" charset="0"/>
                            <a:cs typeface="B Nazanin" panose="00000400000000000000" pitchFamily="2" charset="-78"/>
                          </a:rPr>
                        </m:ctrlPr>
                      </m:boxPr>
                      <m:e>
                        <m:argPr>
                          <m:argSz m:val="-1"/>
                        </m:argPr>
                        <m:f>
                          <m:fPr>
                            <m:ctrlPr>
                              <a:rPr lang="en-US" i="1">
                                <a:latin typeface="Cambria Math" panose="02040503050406030204" pitchFamily="18" charset="0"/>
                                <a:cs typeface="B Nazanin" panose="00000400000000000000" pitchFamily="2" charset="-78"/>
                              </a:rPr>
                            </m:ctrlPr>
                          </m:fPr>
                          <m:num>
                            <m:r>
                              <a:rPr lang="en-US">
                                <a:latin typeface="Cambria Math" panose="02040503050406030204" pitchFamily="18" charset="0"/>
                                <a:ea typeface="Calibri" panose="020F0502020204030204" pitchFamily="34" charset="0"/>
                                <a:cs typeface="B Nazanin" panose="00000400000000000000" pitchFamily="2" charset="-78"/>
                              </a:rPr>
                              <m:t>1</m:t>
                            </m:r>
                          </m:num>
                          <m:den>
                            <m:r>
                              <a:rPr lang="en-US">
                                <a:latin typeface="Cambria Math" panose="02040503050406030204" pitchFamily="18" charset="0"/>
                                <a:ea typeface="Calibri" panose="020F0502020204030204" pitchFamily="34" charset="0"/>
                                <a:cs typeface="B Nazanin" panose="00000400000000000000" pitchFamily="2" charset="-78"/>
                              </a:rPr>
                              <m:t>10</m:t>
                            </m:r>
                          </m:den>
                        </m:f>
                      </m:e>
                    </m:box>
                  </m:oMath>
                </a14:m>
                <a:r>
                  <a:rPr lang="fa-IR" dirty="0">
                    <a:latin typeface="Calibri" panose="020F0502020204030204" pitchFamily="34" charset="0"/>
                    <a:ea typeface="Calibri" panose="020F0502020204030204" pitchFamily="34" charset="0"/>
                    <a:cs typeface="B Nazanin" panose="00000400000000000000" pitchFamily="2" charset="-78"/>
                  </a:rPr>
                  <a:t> اونسی </a:t>
                </a:r>
                <a:endParaRPr lang="fa-IR" dirty="0">
                  <a:cs typeface="B Nazanin" panose="00000400000000000000" pitchFamily="2" charset="-78"/>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839788" y="845608"/>
                <a:ext cx="5157787" cy="3684588"/>
              </a:xfrm>
              <a:blipFill>
                <a:blip r:embed="rId4"/>
                <a:stretch>
                  <a:fillRect l="-2482" r="-591"/>
                </a:stretch>
              </a:blipFill>
            </p:spPr>
            <p:txBody>
              <a:bodyPr/>
              <a:lstStyle/>
              <a:p>
                <a:r>
                  <a:rPr lang="fa-IR">
                    <a:noFill/>
                  </a:rPr>
                  <a:t> </a:t>
                </a:r>
              </a:p>
            </p:txBody>
          </p:sp>
        </mc:Fallback>
      </mc:AlternateContent>
      <p:sp>
        <p:nvSpPr>
          <p:cNvPr id="5" name="Text Placeholder 4"/>
          <p:cNvSpPr>
            <a:spLocks noGrp="1"/>
          </p:cNvSpPr>
          <p:nvPr>
            <p:ph type="body" sz="quarter" idx="3"/>
          </p:nvPr>
        </p:nvSpPr>
        <p:spPr>
          <a:xfrm>
            <a:off x="6172200" y="21696"/>
            <a:ext cx="5183188" cy="823912"/>
          </a:xfrm>
        </p:spPr>
        <p:txBody>
          <a:bodyPr anchor="ctr">
            <a:normAutofit/>
          </a:bodyPr>
          <a:lstStyle/>
          <a:p>
            <a:pPr algn="ctr"/>
            <a:r>
              <a:rPr lang="fa-IR" sz="2800" b="0" dirty="0">
                <a:latin typeface="Calibri" panose="020F0502020204030204" pitchFamily="34" charset="0"/>
                <a:ea typeface="Calibri" panose="020F0502020204030204" pitchFamily="34" charset="0"/>
                <a:cs typeface="Titr" panose="00000700000000000000" pitchFamily="2" charset="-78"/>
              </a:rPr>
              <a:t>سکه‌های ناگت </a:t>
            </a:r>
            <a:r>
              <a:rPr lang="fa-IR" sz="2800" b="0" dirty="0" smtClean="0">
                <a:latin typeface="Calibri" panose="020F0502020204030204" pitchFamily="34" charset="0"/>
                <a:ea typeface="Calibri" panose="020F0502020204030204" pitchFamily="34" charset="0"/>
                <a:cs typeface="Titr" panose="00000700000000000000" pitchFamily="2" charset="-78"/>
              </a:rPr>
              <a:t>استراليا </a:t>
            </a:r>
            <a:endParaRPr lang="fa-IR" sz="2800" b="0" dirty="0">
              <a:cs typeface="Titr" panose="00000700000000000000" pitchFamily="2" charset="-78"/>
            </a:endParaRPr>
          </a:p>
        </p:txBody>
      </p:sp>
      <p:sp>
        <p:nvSpPr>
          <p:cNvPr id="6" name="Content Placeholder 5"/>
          <p:cNvSpPr>
            <a:spLocks noGrp="1"/>
          </p:cNvSpPr>
          <p:nvPr>
            <p:ph sz="quarter" idx="4"/>
          </p:nvPr>
        </p:nvSpPr>
        <p:spPr>
          <a:xfrm>
            <a:off x="6172200" y="845608"/>
            <a:ext cx="5183188" cy="3438525"/>
          </a:xfrm>
        </p:spPr>
        <p:txBody>
          <a:bodyPr anchor="t">
            <a:normAutofit/>
          </a:bodyPr>
          <a:lstStyle/>
          <a:p>
            <a:pPr algn="just" rtl="1">
              <a:lnSpc>
                <a:spcPct val="150000"/>
              </a:lnSpc>
              <a:buFont typeface="Wingdings" panose="05000000000000000000" pitchFamily="2" charset="2"/>
              <a:buChar char="ü"/>
            </a:pPr>
            <a:r>
              <a:rPr lang="fa-IR" dirty="0">
                <a:latin typeface="Calibri" panose="020F0502020204030204" pitchFamily="34" charset="0"/>
                <a:ea typeface="Calibri" panose="020F0502020204030204" pitchFamily="34" charset="0"/>
                <a:cs typeface="B Nazanin" panose="00000400000000000000" pitchFamily="2" charset="-78"/>
              </a:rPr>
              <a:t>سکه‌های شمش طلای کانگرو نشان استرالیا که طرح روی آن‌ها همه ساله تغییر </a:t>
            </a:r>
            <a:r>
              <a:rPr lang="fa-IR" dirty="0" smtClean="0">
                <a:latin typeface="Calibri" panose="020F0502020204030204" pitchFamily="34" charset="0"/>
                <a:ea typeface="Calibri" panose="020F0502020204030204" pitchFamily="34" charset="0"/>
                <a:cs typeface="B Nazanin" panose="00000400000000000000" pitchFamily="2" charset="-78"/>
              </a:rPr>
              <a:t>می‌کند.</a:t>
            </a:r>
          </a:p>
          <a:p>
            <a:pPr algn="just" rtl="1">
              <a:lnSpc>
                <a:spcPct val="150000"/>
              </a:lnSpc>
              <a:buFont typeface="Wingdings" panose="05000000000000000000" pitchFamily="2" charset="2"/>
              <a:buChar char="ü"/>
            </a:pPr>
            <a:r>
              <a:rPr lang="fa-IR" dirty="0" smtClean="0">
                <a:latin typeface="Calibri" panose="020F0502020204030204" pitchFamily="34" charset="0"/>
                <a:ea typeface="Calibri" panose="020F0502020204030204" pitchFamily="34" charset="0"/>
                <a:cs typeface="B Nazanin" panose="00000400000000000000" pitchFamily="2" charset="-78"/>
              </a:rPr>
              <a:t>ضرب </a:t>
            </a:r>
            <a:r>
              <a:rPr lang="fa-IR" dirty="0">
                <a:latin typeface="Calibri" panose="020F0502020204030204" pitchFamily="34" charset="0"/>
                <a:ea typeface="Calibri" panose="020F0502020204030204" pitchFamily="34" charset="0"/>
                <a:cs typeface="B Nazanin" panose="00000400000000000000" pitchFamily="2" charset="-78"/>
              </a:rPr>
              <a:t>آن‌ها محدود است</a:t>
            </a:r>
            <a:r>
              <a:rPr lang="fa-IR" dirty="0" smtClean="0">
                <a:latin typeface="Calibri" panose="020F0502020204030204" pitchFamily="34" charset="0"/>
                <a:ea typeface="Calibri" panose="020F0502020204030204" pitchFamily="34" charset="0"/>
                <a:cs typeface="B Nazanin" panose="00000400000000000000" pitchFamily="2" charset="-78"/>
              </a:rPr>
              <a:t>.</a:t>
            </a:r>
          </a:p>
          <a:p>
            <a:pPr algn="just" rtl="1">
              <a:lnSpc>
                <a:spcPct val="150000"/>
              </a:lnSpc>
              <a:buFont typeface="Wingdings" panose="05000000000000000000" pitchFamily="2" charset="2"/>
              <a:buChar char="ü"/>
            </a:pPr>
            <a:r>
              <a:rPr lang="fa-IR" dirty="0" smtClean="0">
                <a:latin typeface="Calibri" panose="020F0502020204030204" pitchFamily="34" charset="0"/>
                <a:ea typeface="Calibri" panose="020F0502020204030204" pitchFamily="34" charset="0"/>
                <a:cs typeface="B Nazanin" panose="00000400000000000000" pitchFamily="2" charset="-78"/>
              </a:rPr>
              <a:t> </a:t>
            </a:r>
            <a:r>
              <a:rPr lang="fa-IR" dirty="0">
                <a:latin typeface="Calibri" panose="020F0502020204030204" pitchFamily="34" charset="0"/>
                <a:ea typeface="Calibri" panose="020F0502020204030204" pitchFamily="34" charset="0"/>
                <a:cs typeface="B Nazanin" panose="00000400000000000000" pitchFamily="2" charset="-78"/>
              </a:rPr>
              <a:t>تا کنون این مجموعه </a:t>
            </a:r>
            <a:r>
              <a:rPr lang="fa-IR" dirty="0" smtClean="0">
                <a:latin typeface="Calibri" panose="020F0502020204030204" pitchFamily="34" charset="0"/>
                <a:ea typeface="Calibri" panose="020F0502020204030204" pitchFamily="34" charset="0"/>
                <a:cs typeface="B Nazanin" panose="00000400000000000000" pitchFamily="2" charset="-78"/>
              </a:rPr>
              <a:t>موفق، </a:t>
            </a:r>
            <a:r>
              <a:rPr lang="fa-IR" dirty="0">
                <a:latin typeface="Calibri" panose="020F0502020204030204" pitchFamily="34" charset="0"/>
                <a:ea typeface="Calibri" panose="020F0502020204030204" pitchFamily="34" charset="0"/>
                <a:cs typeface="B Nazanin" panose="00000400000000000000" pitchFamily="2" charset="-78"/>
              </a:rPr>
              <a:t>8 طرح متنوع ارائه کرده است.</a:t>
            </a:r>
            <a:endParaRPr lang="fa-IR" dirty="0"/>
          </a:p>
        </p:txBody>
      </p:sp>
    </p:spTree>
    <p:extLst>
      <p:ext uri="{BB962C8B-B14F-4D97-AF65-F5344CB8AC3E}">
        <p14:creationId xmlns:p14="http://schemas.microsoft.com/office/powerpoint/2010/main" val="1772818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4211393"/>
            <a:ext cx="4273126" cy="233107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363" y="4211393"/>
            <a:ext cx="4277106" cy="2331076"/>
          </a:xfrm>
          <a:prstGeom prst="rect">
            <a:avLst/>
          </a:prstGeom>
        </p:spPr>
      </p:pic>
      <p:sp>
        <p:nvSpPr>
          <p:cNvPr id="3" name="Text Placeholder 2"/>
          <p:cNvSpPr>
            <a:spLocks noGrp="1"/>
          </p:cNvSpPr>
          <p:nvPr>
            <p:ph type="body" idx="1"/>
          </p:nvPr>
        </p:nvSpPr>
        <p:spPr>
          <a:xfrm>
            <a:off x="839788" y="4763"/>
            <a:ext cx="5157787" cy="823912"/>
          </a:xfrm>
        </p:spPr>
        <p:txBody>
          <a:bodyPr anchor="ctr">
            <a:normAutofit/>
          </a:bodyPr>
          <a:lstStyle/>
          <a:p>
            <a:pPr algn="ctr"/>
            <a:r>
              <a:rPr lang="fa-IR" sz="2800" dirty="0">
                <a:latin typeface="Calibri" panose="020F0502020204030204" pitchFamily="34" charset="0"/>
                <a:ea typeface="Calibri" panose="020F0502020204030204" pitchFamily="34" charset="0"/>
                <a:cs typeface="Titr" panose="00000700000000000000" pitchFamily="2" charset="-78"/>
              </a:rPr>
              <a:t>سکه‌های شمش طلای اتريش</a:t>
            </a:r>
            <a:endParaRPr lang="fa-IR" sz="2800" dirty="0">
              <a:cs typeface="Titr" panose="00000700000000000000" pitchFamily="2" charset="-78"/>
            </a:endParaRPr>
          </a:p>
        </p:txBody>
      </p:sp>
      <p:sp>
        <p:nvSpPr>
          <p:cNvPr id="4" name="Content Placeholder 3"/>
          <p:cNvSpPr>
            <a:spLocks noGrp="1"/>
          </p:cNvSpPr>
          <p:nvPr>
            <p:ph sz="half" idx="2"/>
          </p:nvPr>
        </p:nvSpPr>
        <p:spPr>
          <a:xfrm>
            <a:off x="0" y="712523"/>
            <a:ext cx="5997575" cy="3684588"/>
          </a:xfrm>
        </p:spPr>
        <p:txBody>
          <a:bodyPr>
            <a:normAutofit fontScale="92500" lnSpcReduction="20000"/>
          </a:bodyPr>
          <a:lstStyle/>
          <a:p>
            <a:pPr algn="just" rtl="1">
              <a:lnSpc>
                <a:spcPct val="170000"/>
              </a:lnSpc>
              <a:spcAft>
                <a:spcPts val="800"/>
              </a:spcAft>
              <a:buFont typeface="Wingdings" panose="05000000000000000000" pitchFamily="2" charset="2"/>
              <a:buChar char="ü"/>
            </a:pPr>
            <a:r>
              <a:rPr lang="fa-IR" dirty="0">
                <a:latin typeface="Calibri" panose="020F0502020204030204" pitchFamily="34" charset="0"/>
                <a:ea typeface="Calibri" panose="020F0502020204030204" pitchFamily="34" charset="0"/>
                <a:cs typeface="B Nazanin" panose="00000400000000000000" pitchFamily="2" charset="-78"/>
              </a:rPr>
              <a:t>سکه‌های شمش طلای فیلارمونیک وین در سه اندازه مختلف و از طلا با درجه خلوص 999.9 ضرب و تولید شده است</a:t>
            </a:r>
            <a:r>
              <a:rPr lang="fa-IR" dirty="0" smtClean="0">
                <a:latin typeface="Calibri" panose="020F0502020204030204" pitchFamily="34" charset="0"/>
                <a:ea typeface="Calibri" panose="020F0502020204030204" pitchFamily="34" charset="0"/>
                <a:cs typeface="B Nazanin" panose="00000400000000000000" pitchFamily="2" charset="-78"/>
              </a:rPr>
              <a:t>.</a:t>
            </a:r>
          </a:p>
          <a:p>
            <a:pPr algn="just" rtl="1">
              <a:lnSpc>
                <a:spcPct val="170000"/>
              </a:lnSpc>
              <a:spcAft>
                <a:spcPts val="800"/>
              </a:spcAft>
              <a:buFont typeface="Wingdings" panose="05000000000000000000" pitchFamily="2" charset="2"/>
              <a:buChar char="ü"/>
            </a:pPr>
            <a:r>
              <a:rPr lang="fa-IR" dirty="0" smtClean="0">
                <a:latin typeface="Calibri" panose="020F0502020204030204" pitchFamily="34" charset="0"/>
                <a:ea typeface="Calibri" panose="020F0502020204030204" pitchFamily="34" charset="0"/>
                <a:cs typeface="B Nazanin" panose="00000400000000000000" pitchFamily="2" charset="-78"/>
              </a:rPr>
              <a:t> </a:t>
            </a:r>
            <a:r>
              <a:rPr lang="fa-IR" dirty="0">
                <a:latin typeface="Calibri" panose="020F0502020204030204" pitchFamily="34" charset="0"/>
                <a:ea typeface="Calibri" panose="020F0502020204030204" pitchFamily="34" charset="0"/>
                <a:cs typeface="B Nazanin" panose="00000400000000000000" pitchFamily="2" charset="-78"/>
              </a:rPr>
              <a:t>وجود تصویر مجموعه‌ای از آلات موسیقی ارکستر کلاسیک فیلارمونیک (ویلون، چنگ</a:t>
            </a:r>
            <a:r>
              <a:rPr lang="fa-IR" dirty="0" smtClean="0">
                <a:latin typeface="Calibri" panose="020F0502020204030204" pitchFamily="34" charset="0"/>
                <a:ea typeface="Calibri" panose="020F0502020204030204" pitchFamily="34" charset="0"/>
                <a:cs typeface="B Nazanin" panose="00000400000000000000" pitchFamily="2" charset="-78"/>
              </a:rPr>
              <a:t>، قره‌نی </a:t>
            </a:r>
            <a:r>
              <a:rPr lang="fa-IR" dirty="0">
                <a:latin typeface="Calibri" panose="020F0502020204030204" pitchFamily="34" charset="0"/>
                <a:ea typeface="Calibri" panose="020F0502020204030204" pitchFamily="34" charset="0"/>
                <a:cs typeface="B Nazanin" panose="00000400000000000000" pitchFamily="2" charset="-78"/>
              </a:rPr>
              <a:t>...) درونمایه </a:t>
            </a:r>
            <a:r>
              <a:rPr lang="fa-IR" dirty="0" smtClean="0">
                <a:latin typeface="Calibri" panose="020F0502020204030204" pitchFamily="34" charset="0"/>
                <a:ea typeface="Calibri" panose="020F0502020204030204" pitchFamily="34" charset="0"/>
                <a:cs typeface="B Nazanin" panose="00000400000000000000" pitchFamily="2" charset="-78"/>
              </a:rPr>
              <a:t>زیبای </a:t>
            </a:r>
            <a:r>
              <a:rPr lang="fa-IR" dirty="0">
                <a:latin typeface="Calibri" panose="020F0502020204030204" pitchFamily="34" charset="0"/>
                <a:ea typeface="Calibri" panose="020F0502020204030204" pitchFamily="34" charset="0"/>
                <a:cs typeface="B Nazanin" panose="00000400000000000000" pitchFamily="2" charset="-78"/>
              </a:rPr>
              <a:t>منحصر به فردی به آن‌ها بخشیده است</a:t>
            </a:r>
            <a:r>
              <a:rPr lang="fa-IR" dirty="0" smtClean="0">
                <a:latin typeface="Calibri" panose="020F0502020204030204" pitchFamily="34" charset="0"/>
                <a:ea typeface="Calibri" panose="020F0502020204030204" pitchFamily="34" charset="0"/>
                <a:cs typeface="B Nazanin" panose="00000400000000000000" pitchFamily="2" charset="-78"/>
              </a:rPr>
              <a:t>.</a:t>
            </a:r>
          </a:p>
          <a:p>
            <a:pPr algn="just" rtl="1">
              <a:lnSpc>
                <a:spcPct val="170000"/>
              </a:lnSpc>
              <a:spcAft>
                <a:spcPts val="800"/>
              </a:spcAft>
              <a:buFont typeface="Wingdings" panose="05000000000000000000" pitchFamily="2" charset="2"/>
              <a:buChar char="ü"/>
            </a:pPr>
            <a:r>
              <a:rPr lang="fa-IR" dirty="0" smtClean="0">
                <a:latin typeface="Calibri" panose="020F0502020204030204" pitchFamily="34" charset="0"/>
                <a:ea typeface="Calibri" panose="020F0502020204030204" pitchFamily="34" charset="0"/>
                <a:cs typeface="B Nazanin" panose="00000400000000000000" pitchFamily="2" charset="-78"/>
              </a:rPr>
              <a:t> </a:t>
            </a:r>
            <a:r>
              <a:rPr lang="fa-IR" dirty="0">
                <a:latin typeface="Calibri" panose="020F0502020204030204" pitchFamily="34" charset="0"/>
                <a:ea typeface="Calibri" panose="020F0502020204030204" pitchFamily="34" charset="0"/>
                <a:cs typeface="B Nazanin" panose="00000400000000000000" pitchFamily="2" charset="-78"/>
              </a:rPr>
              <a:t>طرح پشت این سکه‌ها به ساختمان «گلدن‌های وین» معروف به خانه ارکستر فیلارمونیک وین متعلق است.</a:t>
            </a:r>
            <a:endParaRPr lang="en-US" sz="2000" dirty="0" smtClean="0">
              <a:effectLst/>
              <a:latin typeface="Calibri" panose="020F0502020204030204" pitchFamily="34" charset="0"/>
              <a:ea typeface="Calibri" panose="020F0502020204030204" pitchFamily="34" charset="0"/>
              <a:cs typeface="B Nazanin" panose="00000400000000000000" pitchFamily="2" charset="-78"/>
            </a:endParaRPr>
          </a:p>
          <a:p>
            <a:pPr algn="r" rtl="1"/>
            <a:endParaRPr lang="fa-IR" dirty="0"/>
          </a:p>
        </p:txBody>
      </p:sp>
      <p:sp>
        <p:nvSpPr>
          <p:cNvPr id="5" name="Text Placeholder 4"/>
          <p:cNvSpPr>
            <a:spLocks noGrp="1"/>
          </p:cNvSpPr>
          <p:nvPr>
            <p:ph type="body" sz="quarter" idx="3"/>
          </p:nvPr>
        </p:nvSpPr>
        <p:spPr>
          <a:xfrm>
            <a:off x="6477000" y="4763"/>
            <a:ext cx="5183188" cy="823912"/>
          </a:xfrm>
        </p:spPr>
        <p:txBody>
          <a:bodyPr anchor="ctr">
            <a:normAutofit/>
          </a:bodyPr>
          <a:lstStyle/>
          <a:p>
            <a:pPr algn="ctr"/>
            <a:r>
              <a:rPr lang="fa-IR" sz="2800" dirty="0">
                <a:latin typeface="Calibri" panose="020F0502020204030204" pitchFamily="34" charset="0"/>
                <a:ea typeface="Calibri" panose="020F0502020204030204" pitchFamily="34" charset="0"/>
                <a:cs typeface="Titr" panose="00000700000000000000" pitchFamily="2" charset="-78"/>
              </a:rPr>
              <a:t>سکه‌های شمش طلای </a:t>
            </a:r>
            <a:r>
              <a:rPr lang="fa-IR" sz="2800" dirty="0" smtClean="0">
                <a:latin typeface="Calibri" panose="020F0502020204030204" pitchFamily="34" charset="0"/>
                <a:ea typeface="Calibri" panose="020F0502020204030204" pitchFamily="34" charset="0"/>
                <a:cs typeface="Titr" panose="00000700000000000000" pitchFamily="2" charset="-78"/>
              </a:rPr>
              <a:t>چين</a:t>
            </a:r>
            <a:endParaRPr lang="fa-IR" sz="2800"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4"/>
              </p:nvPr>
            </p:nvSpPr>
            <p:spPr>
              <a:xfrm>
                <a:off x="6477000" y="712523"/>
                <a:ext cx="5183188" cy="3684588"/>
              </a:xfrm>
            </p:spPr>
            <p:txBody>
              <a:bodyPr>
                <a:normAutofit/>
              </a:bodyPr>
              <a:lstStyle/>
              <a:p>
                <a:pPr algn="just" rtl="1">
                  <a:lnSpc>
                    <a:spcPct val="170000"/>
                  </a:lnSpc>
                  <a:spcAft>
                    <a:spcPts val="800"/>
                  </a:spcAft>
                  <a:buFont typeface="Wingdings" panose="05000000000000000000" pitchFamily="2" charset="2"/>
                  <a:buChar char="ü"/>
                </a:pPr>
                <a:r>
                  <a:rPr lang="fa-IR" dirty="0" smtClean="0">
                    <a:latin typeface="Calibri" panose="020F0502020204030204" pitchFamily="34" charset="0"/>
                    <a:ea typeface="Calibri" panose="020F0502020204030204" pitchFamily="34" charset="0"/>
                    <a:cs typeface="B Nazanin" panose="00000400000000000000" pitchFamily="2" charset="-78"/>
                  </a:rPr>
                  <a:t>اوزان سکه‌های </a:t>
                </a:r>
                <a:r>
                  <a:rPr lang="fa-IR" dirty="0">
                    <a:latin typeface="Calibri" panose="020F0502020204030204" pitchFamily="34" charset="0"/>
                    <a:ea typeface="Calibri" panose="020F0502020204030204" pitchFamily="34" charset="0"/>
                    <a:cs typeface="B Nazanin" panose="00000400000000000000" pitchFamily="2" charset="-78"/>
                  </a:rPr>
                  <a:t>طلا </a:t>
                </a:r>
                <a:r>
                  <a:rPr lang="fa-IR" dirty="0" smtClean="0">
                    <a:latin typeface="Calibri" panose="020F0502020204030204" pitchFamily="34" charset="0"/>
                    <a:ea typeface="Calibri" panose="020F0502020204030204" pitchFamily="34" charset="0"/>
                    <a:cs typeface="B Nazanin" panose="00000400000000000000" pitchFamily="2" charset="-78"/>
                  </a:rPr>
                  <a:t>پاندا‌ نشان چین: یک اونسی، </a:t>
                </a:r>
                <a:r>
                  <a:rPr lang="fa-IR" dirty="0">
                    <a:latin typeface="Calibri" panose="020F0502020204030204" pitchFamily="34" charset="0"/>
                    <a:ea typeface="Calibri" panose="020F0502020204030204" pitchFamily="34" charset="0"/>
                    <a:cs typeface="B Nazanin" panose="00000400000000000000" pitchFamily="2" charset="-78"/>
                  </a:rPr>
                  <a:t>یک دوم </a:t>
                </a:r>
                <a14:m>
                  <m:oMath xmlns:m="http://schemas.openxmlformats.org/officeDocument/2006/math">
                    <m:box>
                      <m:boxPr>
                        <m:ctrlPr>
                          <a:rPr lang="en-US" i="1">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i="1">
                                <a:latin typeface="Cambria Math" panose="02040503050406030204" pitchFamily="18" charset="0"/>
                                <a:ea typeface="Calibri" panose="020F0502020204030204" pitchFamily="34" charset="0"/>
                                <a:cs typeface="B Nazanin" panose="00000400000000000000" pitchFamily="2" charset="-78"/>
                              </a:rPr>
                            </m:ctrlPr>
                          </m:fPr>
                          <m:num>
                            <m:r>
                              <a:rPr lang="en-US">
                                <a:latin typeface="Cambria Math" panose="02040503050406030204" pitchFamily="18" charset="0"/>
                                <a:ea typeface="Calibri" panose="020F0502020204030204" pitchFamily="34" charset="0"/>
                                <a:cs typeface="B Nazanin" panose="00000400000000000000" pitchFamily="2" charset="-78"/>
                              </a:rPr>
                              <m:t>1</m:t>
                            </m:r>
                          </m:num>
                          <m:den>
                            <m:r>
                              <a:rPr lang="en-US">
                                <a:latin typeface="Cambria Math" panose="02040503050406030204" pitchFamily="18" charset="0"/>
                                <a:ea typeface="Calibri" panose="020F0502020204030204" pitchFamily="34" charset="0"/>
                                <a:cs typeface="B Nazanin" panose="00000400000000000000" pitchFamily="2" charset="-78"/>
                              </a:rPr>
                              <m:t>2</m:t>
                            </m:r>
                          </m:den>
                        </m:f>
                      </m:e>
                    </m:box>
                  </m:oMath>
                </a14:m>
                <a:r>
                  <a:rPr lang="fa-IR" dirty="0">
                    <a:latin typeface="Calibri" panose="020F0502020204030204" pitchFamily="34" charset="0"/>
                    <a:ea typeface="Calibri" panose="020F0502020204030204" pitchFamily="34" charset="0"/>
                    <a:cs typeface="B Nazanin" panose="00000400000000000000" pitchFamily="2" charset="-78"/>
                  </a:rPr>
                  <a:t> اونسی، یک چهارم </a:t>
                </a:r>
                <a14:m>
                  <m:oMath xmlns:m="http://schemas.openxmlformats.org/officeDocument/2006/math">
                    <m:box>
                      <m:boxPr>
                        <m:ctrlPr>
                          <a:rPr lang="en-US" i="1">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i="1">
                                <a:latin typeface="Cambria Math" panose="02040503050406030204" pitchFamily="18" charset="0"/>
                                <a:ea typeface="Calibri" panose="020F0502020204030204" pitchFamily="34" charset="0"/>
                                <a:cs typeface="B Nazanin" panose="00000400000000000000" pitchFamily="2" charset="-78"/>
                              </a:rPr>
                            </m:ctrlPr>
                          </m:fPr>
                          <m:num>
                            <m:r>
                              <a:rPr lang="en-US">
                                <a:latin typeface="Cambria Math" panose="02040503050406030204" pitchFamily="18" charset="0"/>
                                <a:ea typeface="Calibri" panose="020F0502020204030204" pitchFamily="34" charset="0"/>
                                <a:cs typeface="B Nazanin" panose="00000400000000000000" pitchFamily="2" charset="-78"/>
                              </a:rPr>
                              <m:t>1</m:t>
                            </m:r>
                          </m:num>
                          <m:den>
                            <m:r>
                              <a:rPr lang="en-US">
                                <a:latin typeface="Cambria Math" panose="02040503050406030204" pitchFamily="18" charset="0"/>
                                <a:ea typeface="Calibri" panose="020F0502020204030204" pitchFamily="34" charset="0"/>
                                <a:cs typeface="B Nazanin" panose="00000400000000000000" pitchFamily="2" charset="-78"/>
                              </a:rPr>
                              <m:t>4</m:t>
                            </m:r>
                          </m:den>
                        </m:f>
                      </m:e>
                    </m:box>
                  </m:oMath>
                </a14:m>
                <a:r>
                  <a:rPr lang="fa-IR" dirty="0">
                    <a:latin typeface="Calibri" panose="020F0502020204030204" pitchFamily="34" charset="0"/>
                    <a:ea typeface="Calibri" panose="020F0502020204030204" pitchFamily="34" charset="0"/>
                    <a:cs typeface="B Nazanin" panose="00000400000000000000" pitchFamily="2" charset="-78"/>
                  </a:rPr>
                  <a:t> اونسی و یک دهم </a:t>
                </a:r>
                <a14:m>
                  <m:oMath xmlns:m="http://schemas.openxmlformats.org/officeDocument/2006/math">
                    <m:box>
                      <m:boxPr>
                        <m:ctrlPr>
                          <a:rPr lang="en-US" i="1">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i="1">
                                <a:latin typeface="Cambria Math" panose="02040503050406030204" pitchFamily="18" charset="0"/>
                                <a:ea typeface="Calibri" panose="020F0502020204030204" pitchFamily="34" charset="0"/>
                                <a:cs typeface="B Nazanin" panose="00000400000000000000" pitchFamily="2" charset="-78"/>
                              </a:rPr>
                            </m:ctrlPr>
                          </m:fPr>
                          <m:num>
                            <m:r>
                              <a:rPr lang="en-US">
                                <a:latin typeface="Cambria Math" panose="02040503050406030204" pitchFamily="18" charset="0"/>
                                <a:ea typeface="Calibri" panose="020F0502020204030204" pitchFamily="34" charset="0"/>
                                <a:cs typeface="B Nazanin" panose="00000400000000000000" pitchFamily="2" charset="-78"/>
                              </a:rPr>
                              <m:t>1</m:t>
                            </m:r>
                          </m:num>
                          <m:den>
                            <m:r>
                              <a:rPr lang="en-US">
                                <a:latin typeface="Cambria Math" panose="02040503050406030204" pitchFamily="18" charset="0"/>
                                <a:ea typeface="Calibri" panose="020F0502020204030204" pitchFamily="34" charset="0"/>
                                <a:cs typeface="B Nazanin" panose="00000400000000000000" pitchFamily="2" charset="-78"/>
                              </a:rPr>
                              <m:t>10</m:t>
                            </m:r>
                          </m:den>
                        </m:f>
                      </m:e>
                    </m:box>
                  </m:oMath>
                </a14:m>
                <a:r>
                  <a:rPr lang="fa-IR" dirty="0">
                    <a:latin typeface="Calibri" panose="020F0502020204030204" pitchFamily="34" charset="0"/>
                    <a:ea typeface="Calibri" panose="020F0502020204030204" pitchFamily="34" charset="0"/>
                    <a:cs typeface="B Nazanin" panose="00000400000000000000" pitchFamily="2" charset="-78"/>
                  </a:rPr>
                  <a:t> اونسی</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buFont typeface="Wingdings" panose="05000000000000000000" pitchFamily="2" charset="2"/>
                  <a:buChar char="ü"/>
                </a:pPr>
                <a:r>
                  <a:rPr lang="en-US" dirty="0" smtClean="0">
                    <a:cs typeface="B Nazanin" panose="00000400000000000000" pitchFamily="2" charset="-78"/>
                  </a:rPr>
                  <a:t> </a:t>
                </a:r>
                <a14:m>
                  <m:oMath xmlns:m="http://schemas.openxmlformats.org/officeDocument/2006/math">
                    <m:box>
                      <m:boxPr>
                        <m:ctrlPr>
                          <a:rPr lang="en-US" i="1">
                            <a:latin typeface="Cambria Math" panose="02040503050406030204" pitchFamily="18" charset="0"/>
                            <a:cs typeface="B Nazanin" panose="00000400000000000000" pitchFamily="2" charset="-78"/>
                          </a:rPr>
                        </m:ctrlPr>
                      </m:boxPr>
                      <m:e>
                        <m:argPr>
                          <m:argSz m:val="-1"/>
                        </m:argPr>
                        <m:f>
                          <m:fPr>
                            <m:ctrlPr>
                              <a:rPr lang="en-US" i="1">
                                <a:latin typeface="Cambria Math" panose="02040503050406030204" pitchFamily="18" charset="0"/>
                                <a:cs typeface="B Nazanin" panose="00000400000000000000" pitchFamily="2" charset="-78"/>
                              </a:rPr>
                            </m:ctrlPr>
                          </m:fPr>
                          <m:num>
                            <m:r>
                              <a:rPr lang="en-US">
                                <a:latin typeface="Cambria Math" panose="02040503050406030204" pitchFamily="18" charset="0"/>
                                <a:ea typeface="Calibri" panose="020F0502020204030204" pitchFamily="34" charset="0"/>
                                <a:cs typeface="B Nazanin" panose="00000400000000000000" pitchFamily="2" charset="-78"/>
                              </a:rPr>
                              <m:t>1</m:t>
                            </m:r>
                          </m:num>
                          <m:den>
                            <m:r>
                              <a:rPr lang="en-US">
                                <a:latin typeface="Cambria Math" panose="02040503050406030204" pitchFamily="18" charset="0"/>
                                <a:ea typeface="Calibri" panose="020F0502020204030204" pitchFamily="34" charset="0"/>
                                <a:cs typeface="B Nazanin" panose="00000400000000000000" pitchFamily="2" charset="-78"/>
                              </a:rPr>
                              <m:t>20</m:t>
                            </m:r>
                          </m:den>
                        </m:f>
                      </m:e>
                    </m:box>
                  </m:oMath>
                </a14:m>
                <a:r>
                  <a:rPr lang="fa-IR" dirty="0">
                    <a:latin typeface="Calibri" panose="020F0502020204030204" pitchFamily="34" charset="0"/>
                    <a:ea typeface="Calibri" panose="020F0502020204030204" pitchFamily="34" charset="0"/>
                    <a:cs typeface="B Nazanin" panose="00000400000000000000" pitchFamily="2" charset="-78"/>
                  </a:rPr>
                  <a:t> اونسی نیز در سال 1983 برای اولین بار </a:t>
                </a:r>
                <a:r>
                  <a:rPr lang="fa-IR" dirty="0" smtClean="0">
                    <a:latin typeface="Calibri" panose="020F0502020204030204" pitchFamily="34" charset="0"/>
                    <a:ea typeface="Calibri" panose="020F0502020204030204" pitchFamily="34" charset="0"/>
                    <a:cs typeface="B Nazanin" panose="00000400000000000000" pitchFamily="2" charset="-78"/>
                  </a:rPr>
                  <a:t>ضرب شد. </a:t>
                </a:r>
                <a:r>
                  <a:rPr lang="fa-IR" dirty="0">
                    <a:latin typeface="Calibri" panose="020F0502020204030204" pitchFamily="34" charset="0"/>
                    <a:ea typeface="Calibri" panose="020F0502020204030204" pitchFamily="34" charset="0"/>
                    <a:cs typeface="B Nazanin" panose="00000400000000000000" pitchFamily="2" charset="-78"/>
                  </a:rPr>
                  <a:t>از سال 1983-1997 هر ساله طرح جدیدی از پاندا بر پشت این سکه‌ها ضرب شده است.</a:t>
                </a:r>
                <a:endParaRPr lang="fa-IR" dirty="0"/>
              </a:p>
            </p:txBody>
          </p:sp>
        </mc:Choice>
        <mc:Fallback xmlns="">
          <p:sp>
            <p:nvSpPr>
              <p:cNvPr id="6" name="Content Placeholder 5"/>
              <p:cNvSpPr>
                <a:spLocks noGrp="1" noRot="1" noChangeAspect="1" noMove="1" noResize="1" noEditPoints="1" noAdjustHandles="1" noChangeArrowheads="1" noChangeShapeType="1" noTextEdit="1"/>
              </p:cNvSpPr>
              <p:nvPr>
                <p:ph sz="quarter" idx="4"/>
              </p:nvPr>
            </p:nvSpPr>
            <p:spPr>
              <a:xfrm>
                <a:off x="6477000" y="712523"/>
                <a:ext cx="5183188" cy="3684588"/>
              </a:xfrm>
              <a:blipFill>
                <a:blip r:embed="rId4"/>
                <a:stretch>
                  <a:fillRect l="-2471" r="-471"/>
                </a:stretch>
              </a:blipFill>
            </p:spPr>
            <p:txBody>
              <a:bodyPr/>
              <a:lstStyle/>
              <a:p>
                <a:r>
                  <a:rPr lang="fa-IR">
                    <a:noFill/>
                  </a:rPr>
                  <a:t> </a:t>
                </a:r>
              </a:p>
            </p:txBody>
          </p:sp>
        </mc:Fallback>
      </mc:AlternateContent>
    </p:spTree>
    <p:extLst>
      <p:ext uri="{BB962C8B-B14F-4D97-AF65-F5344CB8AC3E}">
        <p14:creationId xmlns:p14="http://schemas.microsoft.com/office/powerpoint/2010/main" val="1857003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167010" y="223424"/>
            <a:ext cx="5157787" cy="671512"/>
          </a:xfrm>
        </p:spPr>
        <p:txBody>
          <a:bodyPr anchor="ctr">
            <a:normAutofit/>
          </a:bodyPr>
          <a:lstStyle/>
          <a:p>
            <a:pPr algn="ctr"/>
            <a:r>
              <a:rPr lang="fa-IR" sz="2800" dirty="0">
                <a:latin typeface="Calibri" panose="020F0502020204030204" pitchFamily="34" charset="0"/>
                <a:ea typeface="Calibri" panose="020F0502020204030204" pitchFamily="34" charset="0"/>
                <a:cs typeface="Titr" panose="00000700000000000000" pitchFamily="2" charset="-78"/>
              </a:rPr>
              <a:t>پنج مرکز </a:t>
            </a:r>
            <a:r>
              <a:rPr lang="fa-IR" sz="2800" dirty="0" smtClean="0">
                <a:latin typeface="Calibri" panose="020F0502020204030204" pitchFamily="34" charset="0"/>
                <a:ea typeface="Calibri" panose="020F0502020204030204" pitchFamily="34" charset="0"/>
                <a:cs typeface="Titr" panose="00000700000000000000" pitchFamily="2" charset="-78"/>
              </a:rPr>
              <a:t>بين‌المللی اعلام قيمت طلا</a:t>
            </a:r>
            <a:endParaRPr lang="fa-IR" sz="2800" dirty="0">
              <a:cs typeface="Titr" panose="00000700000000000000" pitchFamily="2" charset="-78"/>
            </a:endParaRPr>
          </a:p>
        </p:txBody>
      </p:sp>
      <p:sp>
        <p:nvSpPr>
          <p:cNvPr id="10" name="Content Placeholder 9"/>
          <p:cNvSpPr>
            <a:spLocks noGrp="1"/>
          </p:cNvSpPr>
          <p:nvPr>
            <p:ph sz="half" idx="2"/>
          </p:nvPr>
        </p:nvSpPr>
        <p:spPr>
          <a:xfrm>
            <a:off x="1893235" y="1047336"/>
            <a:ext cx="3085165" cy="3684588"/>
          </a:xfrm>
        </p:spPr>
        <p:txBody>
          <a:bodyPr/>
          <a:lstStyle/>
          <a:p>
            <a:pPr marL="0" indent="0" algn="just" rtl="1">
              <a:lnSpc>
                <a:spcPct val="107000"/>
              </a:lnSpc>
              <a:spcAft>
                <a:spcPts val="800"/>
              </a:spcAft>
              <a:buNone/>
            </a:pPr>
            <a:r>
              <a:rPr lang="fa-IR" sz="3200" dirty="0" smtClean="0">
                <a:latin typeface="Calibri" panose="020F0502020204030204" pitchFamily="34" charset="0"/>
                <a:ea typeface="Calibri" panose="020F0502020204030204" pitchFamily="34" charset="0"/>
                <a:cs typeface="B Nazanin" panose="00000400000000000000" pitchFamily="2" charset="-78"/>
              </a:rPr>
              <a:t>1. نیویورک</a:t>
            </a:r>
          </a:p>
          <a:p>
            <a:pPr marL="0" indent="0" algn="just" rtl="1">
              <a:lnSpc>
                <a:spcPct val="107000"/>
              </a:lnSpc>
              <a:spcAft>
                <a:spcPts val="800"/>
              </a:spcAft>
              <a:buNone/>
            </a:pPr>
            <a:r>
              <a:rPr lang="fa-IR" sz="3200" dirty="0" smtClean="0">
                <a:latin typeface="Calibri" panose="020F0502020204030204" pitchFamily="34" charset="0"/>
                <a:ea typeface="Calibri" panose="020F0502020204030204" pitchFamily="34" charset="0"/>
                <a:cs typeface="B Nazanin" panose="00000400000000000000" pitchFamily="2" charset="-78"/>
              </a:rPr>
              <a:t> </a:t>
            </a:r>
            <a:r>
              <a:rPr lang="fa-IR" sz="3200" dirty="0">
                <a:latin typeface="Calibri" panose="020F0502020204030204" pitchFamily="34" charset="0"/>
                <a:ea typeface="Calibri" panose="020F0502020204030204" pitchFamily="34" charset="0"/>
                <a:cs typeface="B Nazanin" panose="00000400000000000000" pitchFamily="2" charset="-78"/>
              </a:rPr>
              <a:t>2. </a:t>
            </a:r>
            <a:r>
              <a:rPr lang="fa-IR" sz="3200" dirty="0" smtClean="0">
                <a:latin typeface="Calibri" panose="020F0502020204030204" pitchFamily="34" charset="0"/>
                <a:ea typeface="Calibri" panose="020F0502020204030204" pitchFamily="34" charset="0"/>
                <a:cs typeface="B Nazanin" panose="00000400000000000000" pitchFamily="2" charset="-78"/>
              </a:rPr>
              <a:t>لندن</a:t>
            </a:r>
          </a:p>
          <a:p>
            <a:pPr marL="0" indent="0" algn="just" rtl="1">
              <a:lnSpc>
                <a:spcPct val="107000"/>
              </a:lnSpc>
              <a:spcAft>
                <a:spcPts val="800"/>
              </a:spcAft>
              <a:buNone/>
            </a:pPr>
            <a:r>
              <a:rPr lang="fa-IR" sz="3200" dirty="0" smtClean="0">
                <a:latin typeface="Calibri" panose="020F0502020204030204" pitchFamily="34" charset="0"/>
                <a:ea typeface="Calibri" panose="020F0502020204030204" pitchFamily="34" charset="0"/>
                <a:cs typeface="B Nazanin" panose="00000400000000000000" pitchFamily="2" charset="-78"/>
              </a:rPr>
              <a:t> </a:t>
            </a:r>
            <a:r>
              <a:rPr lang="fa-IR" sz="3200" dirty="0">
                <a:latin typeface="Calibri" panose="020F0502020204030204" pitchFamily="34" charset="0"/>
                <a:ea typeface="Calibri" panose="020F0502020204030204" pitchFamily="34" charset="0"/>
                <a:cs typeface="B Nazanin" panose="00000400000000000000" pitchFamily="2" charset="-78"/>
              </a:rPr>
              <a:t>3. </a:t>
            </a:r>
            <a:r>
              <a:rPr lang="fa-IR" sz="3200" dirty="0" smtClean="0">
                <a:latin typeface="Calibri" panose="020F0502020204030204" pitchFamily="34" charset="0"/>
                <a:ea typeface="Calibri" panose="020F0502020204030204" pitchFamily="34" charset="0"/>
                <a:cs typeface="B Nazanin" panose="00000400000000000000" pitchFamily="2" charset="-78"/>
              </a:rPr>
              <a:t>زوریخ</a:t>
            </a:r>
          </a:p>
          <a:p>
            <a:pPr marL="0" indent="0" algn="just" rtl="1">
              <a:lnSpc>
                <a:spcPct val="107000"/>
              </a:lnSpc>
              <a:spcAft>
                <a:spcPts val="800"/>
              </a:spcAft>
              <a:buNone/>
            </a:pPr>
            <a:r>
              <a:rPr lang="fa-IR" sz="3200" dirty="0" smtClean="0">
                <a:latin typeface="Calibri" panose="020F0502020204030204" pitchFamily="34" charset="0"/>
                <a:ea typeface="Calibri" panose="020F0502020204030204" pitchFamily="34" charset="0"/>
                <a:cs typeface="B Nazanin" panose="00000400000000000000" pitchFamily="2" charset="-78"/>
              </a:rPr>
              <a:t> </a:t>
            </a:r>
            <a:r>
              <a:rPr lang="fa-IR" sz="3200" dirty="0">
                <a:latin typeface="Calibri" panose="020F0502020204030204" pitchFamily="34" charset="0"/>
                <a:ea typeface="Calibri" panose="020F0502020204030204" pitchFamily="34" charset="0"/>
                <a:cs typeface="B Nazanin" panose="00000400000000000000" pitchFamily="2" charset="-78"/>
              </a:rPr>
              <a:t>4. </a:t>
            </a:r>
            <a:r>
              <a:rPr lang="fa-IR" sz="3200" dirty="0" smtClean="0">
                <a:latin typeface="Calibri" panose="020F0502020204030204" pitchFamily="34" charset="0"/>
                <a:ea typeface="Calibri" panose="020F0502020204030204" pitchFamily="34" charset="0"/>
                <a:cs typeface="B Nazanin" panose="00000400000000000000" pitchFamily="2" charset="-78"/>
              </a:rPr>
              <a:t>توکیو</a:t>
            </a:r>
          </a:p>
          <a:p>
            <a:pPr marL="0" indent="0" algn="just" rtl="1">
              <a:lnSpc>
                <a:spcPct val="107000"/>
              </a:lnSpc>
              <a:spcAft>
                <a:spcPts val="800"/>
              </a:spcAft>
              <a:buNone/>
            </a:pPr>
            <a:r>
              <a:rPr lang="fa-IR" sz="3200" dirty="0" smtClean="0">
                <a:latin typeface="Calibri" panose="020F0502020204030204" pitchFamily="34" charset="0"/>
                <a:ea typeface="Calibri" panose="020F0502020204030204" pitchFamily="34" charset="0"/>
                <a:cs typeface="B Nazanin" panose="00000400000000000000" pitchFamily="2" charset="-78"/>
              </a:rPr>
              <a:t> </a:t>
            </a:r>
            <a:r>
              <a:rPr lang="fa-IR" sz="3200" dirty="0">
                <a:latin typeface="Calibri" panose="020F0502020204030204" pitchFamily="34" charset="0"/>
                <a:ea typeface="Calibri" panose="020F0502020204030204" pitchFamily="34" charset="0"/>
                <a:cs typeface="B Nazanin" panose="00000400000000000000" pitchFamily="2" charset="-78"/>
              </a:rPr>
              <a:t>5. هنگ‌کنگ</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algn="r" rtl="1"/>
            <a:endParaRPr lang="fa-IR" dirty="0"/>
          </a:p>
        </p:txBody>
      </p:sp>
      <p:sp>
        <p:nvSpPr>
          <p:cNvPr id="11" name="Text Placeholder 10"/>
          <p:cNvSpPr>
            <a:spLocks noGrp="1"/>
          </p:cNvSpPr>
          <p:nvPr>
            <p:ph type="body" sz="quarter" idx="3"/>
          </p:nvPr>
        </p:nvSpPr>
        <p:spPr>
          <a:xfrm>
            <a:off x="5324797" y="223424"/>
            <a:ext cx="5183188" cy="671512"/>
          </a:xfrm>
        </p:spPr>
        <p:txBody>
          <a:bodyPr anchor="ctr">
            <a:normAutofit/>
          </a:bodyPr>
          <a:lstStyle/>
          <a:p>
            <a:pPr algn="ctr"/>
            <a:r>
              <a:rPr lang="fa-IR" sz="2800" b="0" dirty="0">
                <a:latin typeface="Calibri Light" panose="020F0302020204030204"/>
                <a:ea typeface="+mj-ea"/>
                <a:cs typeface="Titr" panose="00000700000000000000" pitchFamily="2" charset="-78"/>
              </a:rPr>
              <a:t>کشورهای برتر توليدکننده طلا</a:t>
            </a:r>
            <a:endParaRPr lang="fa-IR" sz="1800" dirty="0"/>
          </a:p>
        </p:txBody>
      </p:sp>
      <p:sp>
        <p:nvSpPr>
          <p:cNvPr id="12" name="Content Placeholder 11"/>
          <p:cNvSpPr>
            <a:spLocks noGrp="1"/>
          </p:cNvSpPr>
          <p:nvPr>
            <p:ph sz="quarter" idx="4"/>
          </p:nvPr>
        </p:nvSpPr>
        <p:spPr>
          <a:xfrm>
            <a:off x="4224866" y="1047336"/>
            <a:ext cx="5850467" cy="5692131"/>
          </a:xfrm>
        </p:spPr>
        <p:txBody>
          <a:bodyPr>
            <a:normAutofit fontScale="85000" lnSpcReduction="10000"/>
          </a:bodyPr>
          <a:lstStyle/>
          <a:p>
            <a:pPr marL="0" indent="0" algn="just" rtl="1">
              <a:lnSpc>
                <a:spcPct val="107000"/>
              </a:lnSpc>
              <a:spcAft>
                <a:spcPts val="800"/>
              </a:spcAft>
              <a:buNone/>
            </a:pPr>
            <a:r>
              <a:rPr lang="fa-IR" sz="3100" dirty="0" smtClean="0">
                <a:latin typeface="Calibri" panose="020F0502020204030204" pitchFamily="34" charset="0"/>
                <a:ea typeface="Calibri" panose="020F0502020204030204" pitchFamily="34" charset="0"/>
                <a:cs typeface="B Nazanin" panose="00000400000000000000" pitchFamily="2" charset="-78"/>
              </a:rPr>
              <a:t>1 آفریقای جنوبی</a:t>
            </a:r>
          </a:p>
          <a:p>
            <a:pPr marL="0" indent="0" algn="just" rtl="1">
              <a:lnSpc>
                <a:spcPct val="107000"/>
              </a:lnSpc>
              <a:spcAft>
                <a:spcPts val="800"/>
              </a:spcAft>
              <a:buNone/>
            </a:pPr>
            <a:r>
              <a:rPr lang="fa-IR" sz="3100" dirty="0" smtClean="0">
                <a:latin typeface="Calibri" panose="020F0502020204030204" pitchFamily="34" charset="0"/>
                <a:ea typeface="Calibri" panose="020F0502020204030204" pitchFamily="34" charset="0"/>
                <a:cs typeface="B Nazanin" panose="00000400000000000000" pitchFamily="2" charset="-78"/>
              </a:rPr>
              <a:t> </a:t>
            </a:r>
            <a:r>
              <a:rPr lang="fa-IR" sz="3100" dirty="0">
                <a:latin typeface="Calibri" panose="020F0502020204030204" pitchFamily="34" charset="0"/>
                <a:ea typeface="Calibri" panose="020F0502020204030204" pitchFamily="34" charset="0"/>
                <a:cs typeface="B Nazanin" panose="00000400000000000000" pitchFamily="2" charset="-78"/>
              </a:rPr>
              <a:t>2. ایالات متحده </a:t>
            </a:r>
            <a:r>
              <a:rPr lang="fa-IR" sz="3100" dirty="0" smtClean="0">
                <a:latin typeface="Calibri" panose="020F0502020204030204" pitchFamily="34" charset="0"/>
                <a:ea typeface="Calibri" panose="020F0502020204030204" pitchFamily="34" charset="0"/>
                <a:cs typeface="B Nazanin" panose="00000400000000000000" pitchFamily="2" charset="-78"/>
              </a:rPr>
              <a:t>آمریکا</a:t>
            </a:r>
          </a:p>
          <a:p>
            <a:pPr marL="0" indent="0" algn="just" rtl="1">
              <a:lnSpc>
                <a:spcPct val="107000"/>
              </a:lnSpc>
              <a:spcAft>
                <a:spcPts val="800"/>
              </a:spcAft>
              <a:buNone/>
            </a:pPr>
            <a:r>
              <a:rPr lang="fa-IR" sz="3100" dirty="0" smtClean="0">
                <a:latin typeface="Calibri" panose="020F0502020204030204" pitchFamily="34" charset="0"/>
                <a:ea typeface="Calibri" panose="020F0502020204030204" pitchFamily="34" charset="0"/>
                <a:cs typeface="B Nazanin" panose="00000400000000000000" pitchFamily="2" charset="-78"/>
              </a:rPr>
              <a:t> </a:t>
            </a:r>
            <a:r>
              <a:rPr lang="fa-IR" sz="3100" dirty="0">
                <a:latin typeface="Calibri" panose="020F0502020204030204" pitchFamily="34" charset="0"/>
                <a:ea typeface="Calibri" panose="020F0502020204030204" pitchFamily="34" charset="0"/>
                <a:cs typeface="B Nazanin" panose="00000400000000000000" pitchFamily="2" charset="-78"/>
              </a:rPr>
              <a:t>3. </a:t>
            </a:r>
            <a:r>
              <a:rPr lang="fa-IR" sz="3100" dirty="0" smtClean="0">
                <a:latin typeface="Calibri" panose="020F0502020204030204" pitchFamily="34" charset="0"/>
                <a:ea typeface="Calibri" panose="020F0502020204030204" pitchFamily="34" charset="0"/>
                <a:cs typeface="B Nazanin" panose="00000400000000000000" pitchFamily="2" charset="-78"/>
              </a:rPr>
              <a:t>استرالیا</a:t>
            </a:r>
          </a:p>
          <a:p>
            <a:pPr marL="0" indent="0" algn="just" rtl="1">
              <a:lnSpc>
                <a:spcPct val="107000"/>
              </a:lnSpc>
              <a:spcAft>
                <a:spcPts val="800"/>
              </a:spcAft>
              <a:buNone/>
            </a:pPr>
            <a:r>
              <a:rPr lang="fa-IR" sz="3100" dirty="0" smtClean="0">
                <a:latin typeface="Calibri" panose="020F0502020204030204" pitchFamily="34" charset="0"/>
                <a:ea typeface="Calibri" panose="020F0502020204030204" pitchFamily="34" charset="0"/>
                <a:cs typeface="B Nazanin" panose="00000400000000000000" pitchFamily="2" charset="-78"/>
              </a:rPr>
              <a:t> </a:t>
            </a:r>
            <a:r>
              <a:rPr lang="fa-IR" sz="3100" dirty="0">
                <a:latin typeface="Calibri" panose="020F0502020204030204" pitchFamily="34" charset="0"/>
                <a:ea typeface="Calibri" panose="020F0502020204030204" pitchFamily="34" charset="0"/>
                <a:cs typeface="B Nazanin" panose="00000400000000000000" pitchFamily="2" charset="-78"/>
              </a:rPr>
              <a:t>4. کاندا </a:t>
            </a:r>
            <a:endParaRPr lang="fa-IR" sz="3100" dirty="0" smtClean="0">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07000"/>
              </a:lnSpc>
              <a:spcAft>
                <a:spcPts val="800"/>
              </a:spcAft>
              <a:buNone/>
            </a:pPr>
            <a:r>
              <a:rPr lang="fa-IR" sz="3100" dirty="0" smtClean="0">
                <a:latin typeface="Calibri" panose="020F0502020204030204" pitchFamily="34" charset="0"/>
                <a:ea typeface="Calibri" panose="020F0502020204030204" pitchFamily="34" charset="0"/>
                <a:cs typeface="B Nazanin" panose="00000400000000000000" pitchFamily="2" charset="-78"/>
              </a:rPr>
              <a:t>5</a:t>
            </a:r>
            <a:r>
              <a:rPr lang="fa-IR" sz="3100" dirty="0">
                <a:latin typeface="Calibri" panose="020F0502020204030204" pitchFamily="34" charset="0"/>
                <a:ea typeface="Calibri" panose="020F0502020204030204" pitchFamily="34" charset="0"/>
                <a:cs typeface="B Nazanin" panose="00000400000000000000" pitchFamily="2" charset="-78"/>
              </a:rPr>
              <a:t>. </a:t>
            </a:r>
            <a:r>
              <a:rPr lang="fa-IR" sz="3100" dirty="0" smtClean="0">
                <a:latin typeface="Calibri" panose="020F0502020204030204" pitchFamily="34" charset="0"/>
                <a:ea typeface="Calibri" panose="020F0502020204030204" pitchFamily="34" charset="0"/>
                <a:cs typeface="B Nazanin" panose="00000400000000000000" pitchFamily="2" charset="-78"/>
              </a:rPr>
              <a:t>چین</a:t>
            </a:r>
          </a:p>
          <a:p>
            <a:pPr marL="0" indent="0" algn="just" rtl="1">
              <a:lnSpc>
                <a:spcPct val="107000"/>
              </a:lnSpc>
              <a:spcAft>
                <a:spcPts val="800"/>
              </a:spcAft>
              <a:buNone/>
            </a:pPr>
            <a:r>
              <a:rPr lang="fa-IR" sz="3100" dirty="0" smtClean="0">
                <a:latin typeface="Calibri" panose="020F0502020204030204" pitchFamily="34" charset="0"/>
                <a:ea typeface="Calibri" panose="020F0502020204030204" pitchFamily="34" charset="0"/>
                <a:cs typeface="B Nazanin" panose="00000400000000000000" pitchFamily="2" charset="-78"/>
              </a:rPr>
              <a:t> </a:t>
            </a:r>
            <a:r>
              <a:rPr lang="fa-IR" sz="3100" dirty="0">
                <a:latin typeface="Calibri" panose="020F0502020204030204" pitchFamily="34" charset="0"/>
                <a:ea typeface="Calibri" panose="020F0502020204030204" pitchFamily="34" charset="0"/>
                <a:cs typeface="B Nazanin" panose="00000400000000000000" pitchFamily="2" charset="-78"/>
              </a:rPr>
              <a:t>6. اندونزی </a:t>
            </a:r>
            <a:endParaRPr lang="fa-IR" sz="3100" dirty="0" smtClean="0">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07000"/>
              </a:lnSpc>
              <a:spcAft>
                <a:spcPts val="800"/>
              </a:spcAft>
              <a:buNone/>
            </a:pPr>
            <a:r>
              <a:rPr lang="fa-IR" sz="3100" dirty="0" smtClean="0">
                <a:latin typeface="Calibri" panose="020F0502020204030204" pitchFamily="34" charset="0"/>
                <a:ea typeface="Calibri" panose="020F0502020204030204" pitchFamily="34" charset="0"/>
                <a:cs typeface="B Nazanin" panose="00000400000000000000" pitchFamily="2" charset="-78"/>
              </a:rPr>
              <a:t>7</a:t>
            </a:r>
            <a:r>
              <a:rPr lang="fa-IR" sz="3100" dirty="0">
                <a:latin typeface="Calibri" panose="020F0502020204030204" pitchFamily="34" charset="0"/>
                <a:ea typeface="Calibri" panose="020F0502020204030204" pitchFamily="34" charset="0"/>
                <a:cs typeface="B Nazanin" panose="00000400000000000000" pitchFamily="2" charset="-78"/>
              </a:rPr>
              <a:t>. </a:t>
            </a:r>
            <a:r>
              <a:rPr lang="fa-IR" sz="3100" dirty="0" smtClean="0">
                <a:latin typeface="Calibri" panose="020F0502020204030204" pitchFamily="34" charset="0"/>
                <a:ea typeface="Calibri" panose="020F0502020204030204" pitchFamily="34" charset="0"/>
                <a:cs typeface="B Nazanin" panose="00000400000000000000" pitchFamily="2" charset="-78"/>
              </a:rPr>
              <a:t>روسیه</a:t>
            </a:r>
          </a:p>
          <a:p>
            <a:pPr marL="0" indent="0" algn="just" rtl="1">
              <a:lnSpc>
                <a:spcPct val="107000"/>
              </a:lnSpc>
              <a:spcAft>
                <a:spcPts val="800"/>
              </a:spcAft>
              <a:buNone/>
            </a:pPr>
            <a:r>
              <a:rPr lang="fa-IR" sz="3100" dirty="0" smtClean="0">
                <a:latin typeface="Calibri" panose="020F0502020204030204" pitchFamily="34" charset="0"/>
                <a:ea typeface="Calibri" panose="020F0502020204030204" pitchFamily="34" charset="0"/>
                <a:cs typeface="B Nazanin" panose="00000400000000000000" pitchFamily="2" charset="-78"/>
              </a:rPr>
              <a:t> </a:t>
            </a:r>
            <a:r>
              <a:rPr lang="fa-IR" sz="3100" dirty="0">
                <a:latin typeface="Calibri" panose="020F0502020204030204" pitchFamily="34" charset="0"/>
                <a:ea typeface="Calibri" panose="020F0502020204030204" pitchFamily="34" charset="0"/>
                <a:cs typeface="B Nazanin" panose="00000400000000000000" pitchFamily="2" charset="-78"/>
              </a:rPr>
              <a:t>8. پرو </a:t>
            </a:r>
            <a:endParaRPr lang="fa-IR" sz="3100" dirty="0" smtClean="0">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07000"/>
              </a:lnSpc>
              <a:spcAft>
                <a:spcPts val="800"/>
              </a:spcAft>
              <a:buNone/>
            </a:pPr>
            <a:r>
              <a:rPr lang="fa-IR" sz="3100" dirty="0" smtClean="0">
                <a:latin typeface="Calibri" panose="020F0502020204030204" pitchFamily="34" charset="0"/>
                <a:ea typeface="Calibri" panose="020F0502020204030204" pitchFamily="34" charset="0"/>
                <a:cs typeface="B Nazanin" panose="00000400000000000000" pitchFamily="2" charset="-78"/>
              </a:rPr>
              <a:t>9</a:t>
            </a:r>
            <a:r>
              <a:rPr lang="fa-IR" sz="3100" dirty="0">
                <a:latin typeface="Calibri" panose="020F0502020204030204" pitchFamily="34" charset="0"/>
                <a:ea typeface="Calibri" panose="020F0502020204030204" pitchFamily="34" charset="0"/>
                <a:cs typeface="B Nazanin" panose="00000400000000000000" pitchFamily="2" charset="-78"/>
              </a:rPr>
              <a:t>. ازبکستان و </a:t>
            </a:r>
            <a:endParaRPr lang="fa-IR" sz="3100" dirty="0" smtClean="0">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07000"/>
              </a:lnSpc>
              <a:spcAft>
                <a:spcPts val="800"/>
              </a:spcAft>
              <a:buNone/>
            </a:pPr>
            <a:r>
              <a:rPr lang="fa-IR" sz="3100" dirty="0" smtClean="0">
                <a:latin typeface="Calibri" panose="020F0502020204030204" pitchFamily="34" charset="0"/>
                <a:ea typeface="Calibri" panose="020F0502020204030204" pitchFamily="34" charset="0"/>
                <a:cs typeface="B Nazanin" panose="00000400000000000000" pitchFamily="2" charset="-78"/>
              </a:rPr>
              <a:t>10.  </a:t>
            </a:r>
            <a:r>
              <a:rPr lang="fa-IR" sz="3100" dirty="0">
                <a:latin typeface="Calibri" panose="020F0502020204030204" pitchFamily="34" charset="0"/>
                <a:ea typeface="Calibri" panose="020F0502020204030204" pitchFamily="34" charset="0"/>
                <a:cs typeface="B Nazanin" panose="00000400000000000000" pitchFamily="2" charset="-78"/>
              </a:rPr>
              <a:t>غنا </a:t>
            </a:r>
            <a:endParaRPr lang="en-US" sz="3100" dirty="0" smtClean="0">
              <a:effectLst/>
              <a:latin typeface="Calibri" panose="020F0502020204030204" pitchFamily="34" charset="0"/>
              <a:ea typeface="Calibri" panose="020F0502020204030204" pitchFamily="34" charset="0"/>
              <a:cs typeface="Arial" panose="020B0604020202020204" pitchFamily="34" charset="0"/>
            </a:endParaRPr>
          </a:p>
          <a:p>
            <a:pPr algn="r" rtl="1"/>
            <a:endParaRPr lang="fa-IR" dirty="0"/>
          </a:p>
        </p:txBody>
      </p:sp>
    </p:spTree>
    <p:extLst>
      <p:ext uri="{BB962C8B-B14F-4D97-AF65-F5344CB8AC3E}">
        <p14:creationId xmlns:p14="http://schemas.microsoft.com/office/powerpoint/2010/main" val="3052857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3805"/>
            <a:ext cx="12191998" cy="1056861"/>
          </a:xfrm>
          <a:noFill/>
        </p:spPr>
        <p:txBody>
          <a:bodyPr>
            <a:normAutofit/>
          </a:bodyPr>
          <a:lstStyle/>
          <a:p>
            <a:pPr algn="ctr"/>
            <a:r>
              <a:rPr lang="fa-IR" sz="3600" dirty="0" smtClean="0">
                <a:cs typeface="Titr" panose="00000700000000000000" pitchFamily="2" charset="-78"/>
              </a:rPr>
              <a:t>انواع سکه بهار آزادی</a:t>
            </a:r>
            <a:endParaRPr lang="fa-IR" sz="3600" dirty="0">
              <a:cs typeface="Titr" panose="00000700000000000000" pitchFamily="2" charset="-78"/>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94978196"/>
              </p:ext>
            </p:extLst>
          </p:nvPr>
        </p:nvGraphicFramePr>
        <p:xfrm>
          <a:off x="199622" y="853662"/>
          <a:ext cx="11792754" cy="5811100"/>
        </p:xfrm>
        <a:graphic>
          <a:graphicData uri="http://schemas.openxmlformats.org/drawingml/2006/table">
            <a:tbl>
              <a:tblPr rtl="1">
                <a:tableStyleId>{5C22544A-7EE6-4342-B048-85BDC9FD1C3A}</a:tableStyleId>
              </a:tblPr>
              <a:tblGrid>
                <a:gridCol w="1565250">
                  <a:extLst>
                    <a:ext uri="{9D8B030D-6E8A-4147-A177-3AD203B41FA5}">
                      <a16:colId xmlns:a16="http://schemas.microsoft.com/office/drawing/2014/main" val="731096538"/>
                    </a:ext>
                  </a:extLst>
                </a:gridCol>
                <a:gridCol w="1513075">
                  <a:extLst>
                    <a:ext uri="{9D8B030D-6E8A-4147-A177-3AD203B41FA5}">
                      <a16:colId xmlns:a16="http://schemas.microsoft.com/office/drawing/2014/main" val="399191511"/>
                    </a:ext>
                  </a:extLst>
                </a:gridCol>
                <a:gridCol w="1646122">
                  <a:extLst>
                    <a:ext uri="{9D8B030D-6E8A-4147-A177-3AD203B41FA5}">
                      <a16:colId xmlns:a16="http://schemas.microsoft.com/office/drawing/2014/main" val="1968404183"/>
                    </a:ext>
                  </a:extLst>
                </a:gridCol>
                <a:gridCol w="1103503">
                  <a:extLst>
                    <a:ext uri="{9D8B030D-6E8A-4147-A177-3AD203B41FA5}">
                      <a16:colId xmlns:a16="http://schemas.microsoft.com/office/drawing/2014/main" val="2950495553"/>
                    </a:ext>
                  </a:extLst>
                </a:gridCol>
                <a:gridCol w="1417857">
                  <a:extLst>
                    <a:ext uri="{9D8B030D-6E8A-4147-A177-3AD203B41FA5}">
                      <a16:colId xmlns:a16="http://schemas.microsoft.com/office/drawing/2014/main" val="4290895774"/>
                    </a:ext>
                  </a:extLst>
                </a:gridCol>
                <a:gridCol w="2567009">
                  <a:extLst>
                    <a:ext uri="{9D8B030D-6E8A-4147-A177-3AD203B41FA5}">
                      <a16:colId xmlns:a16="http://schemas.microsoft.com/office/drawing/2014/main" val="2313037682"/>
                    </a:ext>
                  </a:extLst>
                </a:gridCol>
                <a:gridCol w="1979938">
                  <a:extLst>
                    <a:ext uri="{9D8B030D-6E8A-4147-A177-3AD203B41FA5}">
                      <a16:colId xmlns:a16="http://schemas.microsoft.com/office/drawing/2014/main" val="3692659639"/>
                    </a:ext>
                  </a:extLst>
                </a:gridCol>
              </a:tblGrid>
              <a:tr h="1159109">
                <a:tc>
                  <a:txBody>
                    <a:bodyPr/>
                    <a:lstStyle/>
                    <a:p>
                      <a:pPr algn="ctr" rtl="1">
                        <a:lnSpc>
                          <a:spcPct val="107000"/>
                        </a:lnSpc>
                        <a:spcAft>
                          <a:spcPts val="800"/>
                        </a:spcAft>
                      </a:pPr>
                      <a:r>
                        <a:rPr lang="fa-IR" sz="2400" dirty="0">
                          <a:effectLst/>
                          <a:cs typeface="B Nazanin" panose="00000400000000000000" pitchFamily="2" charset="-78"/>
                        </a:rPr>
                        <a:t>نوع سکه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a:effectLst/>
                          <a:cs typeface="B Nazanin" panose="00000400000000000000" pitchFamily="2" charset="-78"/>
                        </a:rPr>
                        <a:t>وزن استاندارد (گرم)</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a:effectLst/>
                          <a:cs typeface="B Nazanin" panose="00000400000000000000" pitchFamily="2" charset="-78"/>
                        </a:rPr>
                        <a:t>قطر (میلیمتر)</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ضخامت </a:t>
                      </a:r>
                      <a:r>
                        <a:rPr lang="fa-IR" sz="2400" dirty="0">
                          <a:effectLst/>
                          <a:cs typeface="B Nazanin" panose="00000400000000000000" pitchFamily="2" charset="-78"/>
                        </a:rPr>
                        <a:t>(میلیمتر)</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a:effectLst/>
                          <a:cs typeface="B Nazanin" panose="00000400000000000000" pitchFamily="2" charset="-78"/>
                        </a:rPr>
                        <a:t>حد ترخص وزنی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a:effectLst/>
                          <a:cs typeface="B Nazanin" panose="00000400000000000000" pitchFamily="2" charset="-78"/>
                        </a:rPr>
                        <a:t>حداقل وزن قابل قبول (گرم)</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a:effectLst/>
                          <a:cs typeface="B Nazanin" panose="00000400000000000000" pitchFamily="2" charset="-78"/>
                        </a:rPr>
                        <a:t>حداکثر وزن قابل قبول (گرم)</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591308062"/>
                  </a:ext>
                </a:extLst>
              </a:tr>
              <a:tr h="703968">
                <a:tc>
                  <a:txBody>
                    <a:bodyPr/>
                    <a:lstStyle/>
                    <a:p>
                      <a:pPr algn="ctr" rtl="1">
                        <a:lnSpc>
                          <a:spcPct val="107000"/>
                        </a:lnSpc>
                        <a:spcAft>
                          <a:spcPts val="800"/>
                        </a:spcAft>
                      </a:pPr>
                      <a:r>
                        <a:rPr lang="fa-IR" sz="2400" dirty="0">
                          <a:effectLst/>
                          <a:cs typeface="B Nazanin" panose="00000400000000000000" pitchFamily="2" charset="-78"/>
                        </a:rPr>
                        <a:t>گرمی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1/017</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a:effectLst/>
                          <a:cs typeface="B Nazanin" panose="00000400000000000000" pitchFamily="2" charset="-78"/>
                        </a:rPr>
                        <a:t> </a:t>
                      </a:r>
                      <a:r>
                        <a:rPr lang="fa-IR" sz="2400" dirty="0" smtClean="0">
                          <a:effectLst/>
                          <a:cs typeface="B Nazanin" panose="00000400000000000000" pitchFamily="2" charset="-78"/>
                        </a:rPr>
                        <a:t>13/3</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a:effectLst/>
                          <a:cs typeface="B Nazanin" panose="00000400000000000000" pitchFamily="2" charset="-78"/>
                        </a:rPr>
                        <a:t> </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a:effectLst/>
                          <a:cs typeface="B Nazanin" panose="00000400000000000000" pitchFamily="2" charset="-78"/>
                        </a:rPr>
                        <a:t>ده در هزار</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1/007</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1/027</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818821529"/>
                  </a:ext>
                </a:extLst>
              </a:tr>
              <a:tr h="597308">
                <a:tc>
                  <a:txBody>
                    <a:bodyPr/>
                    <a:lstStyle/>
                    <a:p>
                      <a:pPr algn="ctr" rtl="1">
                        <a:lnSpc>
                          <a:spcPct val="107000"/>
                        </a:lnSpc>
                        <a:spcAft>
                          <a:spcPts val="800"/>
                        </a:spcAft>
                      </a:pPr>
                      <a:r>
                        <a:rPr lang="fa-IR" sz="2400">
                          <a:effectLst/>
                          <a:cs typeface="B Nazanin" panose="00000400000000000000" pitchFamily="2" charset="-78"/>
                        </a:rPr>
                        <a:t>ربع بهار</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2/034</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16/20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0/75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a:effectLst/>
                          <a:cs typeface="B Nazanin" panose="00000400000000000000" pitchFamily="2" charset="-78"/>
                        </a:rPr>
                        <a:t>ده در هزار</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2/014</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2/054</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3608492492"/>
                  </a:ext>
                </a:extLst>
              </a:tr>
              <a:tr h="772739">
                <a:tc>
                  <a:txBody>
                    <a:bodyPr/>
                    <a:lstStyle/>
                    <a:p>
                      <a:pPr algn="ctr" rtl="1">
                        <a:lnSpc>
                          <a:spcPct val="107000"/>
                        </a:lnSpc>
                        <a:spcAft>
                          <a:spcPts val="800"/>
                        </a:spcAft>
                      </a:pPr>
                      <a:r>
                        <a:rPr lang="fa-IR" sz="2400" dirty="0">
                          <a:effectLst/>
                          <a:cs typeface="B Nazanin" panose="00000400000000000000" pitchFamily="2" charset="-78"/>
                        </a:rPr>
                        <a:t>نیم بهار</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4/068</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19/20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a:effectLst/>
                          <a:cs typeface="B Nazanin" panose="00000400000000000000" pitchFamily="2" charset="-78"/>
                        </a:rPr>
                        <a:t>1</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a:effectLst/>
                          <a:cs typeface="B Nazanin" panose="00000400000000000000" pitchFamily="2" charset="-78"/>
                        </a:rPr>
                        <a:t>پنج در هزار</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4/048</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4/088</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3387440334"/>
                  </a:ext>
                </a:extLst>
              </a:tr>
              <a:tr h="772739">
                <a:tc>
                  <a:txBody>
                    <a:bodyPr/>
                    <a:lstStyle/>
                    <a:p>
                      <a:pPr algn="ctr" rtl="1">
                        <a:lnSpc>
                          <a:spcPct val="107000"/>
                        </a:lnSpc>
                        <a:spcAft>
                          <a:spcPts val="800"/>
                        </a:spcAft>
                      </a:pPr>
                      <a:r>
                        <a:rPr lang="fa-IR" sz="2400">
                          <a:effectLst/>
                          <a:cs typeface="B Nazanin" panose="00000400000000000000" pitchFamily="2" charset="-78"/>
                        </a:rPr>
                        <a:t>یک بهار</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8/136</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22/25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1/5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a:effectLst/>
                          <a:cs typeface="B Nazanin" panose="00000400000000000000" pitchFamily="2" charset="-78"/>
                        </a:rPr>
                        <a:t>پنج در هزار</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8/095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8/176</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782355598"/>
                  </a:ext>
                </a:extLst>
              </a:tr>
              <a:tr h="772739">
                <a:tc>
                  <a:txBody>
                    <a:bodyPr/>
                    <a:lstStyle/>
                    <a:p>
                      <a:pPr algn="ctr" rtl="1">
                        <a:lnSpc>
                          <a:spcPct val="107000"/>
                        </a:lnSpc>
                        <a:spcAft>
                          <a:spcPts val="800"/>
                        </a:spcAft>
                      </a:pPr>
                      <a:r>
                        <a:rPr lang="fa-IR" sz="2400">
                          <a:effectLst/>
                          <a:cs typeface="B Nazanin" panose="00000400000000000000" pitchFamily="2" charset="-78"/>
                        </a:rPr>
                        <a:t>دو و نیم بهار</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20/340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a:effectLst/>
                          <a:cs typeface="B Nazanin" panose="00000400000000000000" pitchFamily="2" charset="-78"/>
                        </a:rPr>
                        <a:t>30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2/15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a:effectLst/>
                          <a:cs typeface="B Nazanin" panose="00000400000000000000" pitchFamily="2" charset="-78"/>
                        </a:rPr>
                        <a:t>دو و </a:t>
                      </a:r>
                      <a:r>
                        <a:rPr lang="fa-IR" sz="2400" dirty="0" smtClean="0">
                          <a:effectLst/>
                          <a:cs typeface="B Nazanin" panose="00000400000000000000" pitchFamily="2" charset="-78"/>
                        </a:rPr>
                        <a:t>نیم در </a:t>
                      </a:r>
                      <a:r>
                        <a:rPr lang="fa-IR" sz="2400" dirty="0">
                          <a:effectLst/>
                          <a:cs typeface="B Nazanin" panose="00000400000000000000" pitchFamily="2" charset="-78"/>
                        </a:rPr>
                        <a:t>هزار</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20/289</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20/390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2922690123"/>
                  </a:ext>
                </a:extLst>
              </a:tr>
              <a:tr h="511268">
                <a:tc>
                  <a:txBody>
                    <a:bodyPr/>
                    <a:lstStyle/>
                    <a:p>
                      <a:pPr algn="ctr" rtl="1">
                        <a:lnSpc>
                          <a:spcPct val="107000"/>
                        </a:lnSpc>
                        <a:spcAft>
                          <a:spcPts val="800"/>
                        </a:spcAft>
                      </a:pPr>
                      <a:r>
                        <a:rPr lang="fa-IR" sz="2400">
                          <a:effectLst/>
                          <a:cs typeface="B Nazanin" panose="00000400000000000000" pitchFamily="2" charset="-78"/>
                        </a:rPr>
                        <a:t>پنج بهار</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40/680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a:effectLst/>
                          <a:cs typeface="B Nazanin" panose="00000400000000000000" pitchFamily="2" charset="-78"/>
                        </a:rPr>
                        <a:t>40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2/3</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a:effectLst/>
                          <a:cs typeface="B Nazanin" panose="00000400000000000000" pitchFamily="2" charset="-78"/>
                        </a:rPr>
                        <a:t>دو در هزار</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40/598</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40/761</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258570457"/>
                  </a:ext>
                </a:extLst>
              </a:tr>
              <a:tr h="511268">
                <a:tc>
                  <a:txBody>
                    <a:bodyPr/>
                    <a:lstStyle/>
                    <a:p>
                      <a:pPr algn="ctr" rtl="1">
                        <a:lnSpc>
                          <a:spcPct val="107000"/>
                        </a:lnSpc>
                        <a:spcAft>
                          <a:spcPts val="800"/>
                        </a:spcAft>
                      </a:pPr>
                      <a:r>
                        <a:rPr lang="fa-IR" sz="2400">
                          <a:effectLst/>
                          <a:cs typeface="B Nazanin" panose="00000400000000000000" pitchFamily="2" charset="-78"/>
                        </a:rPr>
                        <a:t>ده بهار</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81/360</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a:effectLst/>
                          <a:cs typeface="B Nazanin" panose="00000400000000000000" pitchFamily="2" charset="-78"/>
                        </a:rPr>
                        <a:t>50</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2/5</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a:effectLst/>
                          <a:cs typeface="B Nazanin" panose="00000400000000000000" pitchFamily="2" charset="-78"/>
                        </a:rPr>
                        <a:t>دو در هزار</a:t>
                      </a:r>
                      <a:endParaRPr lang="en-US" sz="18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81/197</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1">
                        <a:lnSpc>
                          <a:spcPct val="107000"/>
                        </a:lnSpc>
                        <a:spcAft>
                          <a:spcPts val="800"/>
                        </a:spcAft>
                      </a:pPr>
                      <a:r>
                        <a:rPr lang="fa-IR" sz="2400" dirty="0" smtClean="0">
                          <a:effectLst/>
                          <a:cs typeface="B Nazanin" panose="00000400000000000000" pitchFamily="2" charset="-78"/>
                        </a:rPr>
                        <a:t>81/522</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4275471652"/>
                  </a:ext>
                </a:extLst>
              </a:tr>
            </a:tbl>
          </a:graphicData>
        </a:graphic>
      </p:graphicFrame>
    </p:spTree>
    <p:extLst>
      <p:ext uri="{BB962C8B-B14F-4D97-AF65-F5344CB8AC3E}">
        <p14:creationId xmlns:p14="http://schemas.microsoft.com/office/powerpoint/2010/main" val="1756697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5207" y="107548"/>
            <a:ext cx="3902298" cy="3176565"/>
          </a:xfrm>
          <a:prstGeom prst="rect">
            <a:avLst/>
          </a:prstGeom>
        </p:spPr>
      </p:pic>
      <p:sp>
        <p:nvSpPr>
          <p:cNvPr id="2" name="Title 1"/>
          <p:cNvSpPr>
            <a:spLocks noGrp="1"/>
          </p:cNvSpPr>
          <p:nvPr>
            <p:ph type="title"/>
          </p:nvPr>
        </p:nvSpPr>
        <p:spPr>
          <a:xfrm>
            <a:off x="928352" y="107548"/>
            <a:ext cx="7131915" cy="549275"/>
          </a:xfrm>
        </p:spPr>
        <p:txBody>
          <a:bodyPr>
            <a:normAutofit fontScale="90000"/>
          </a:bodyPr>
          <a:lstStyle/>
          <a:p>
            <a:pPr algn="ctr"/>
            <a:r>
              <a:rPr lang="fa-IR" sz="3200" dirty="0" smtClean="0">
                <a:cs typeface="Titr" panose="00000700000000000000" pitchFamily="2" charset="-78"/>
              </a:rPr>
              <a:t>موارد امنيتی و حائز اهميت در تشخيص نوع سکه</a:t>
            </a:r>
            <a:endParaRPr lang="fa-IR" sz="3200" dirty="0">
              <a:cs typeface="Titr" panose="00000700000000000000" pitchFamily="2" charset="-78"/>
            </a:endParaRPr>
          </a:p>
        </p:txBody>
      </p:sp>
      <p:sp>
        <p:nvSpPr>
          <p:cNvPr id="3" name="Content Placeholder 2"/>
          <p:cNvSpPr>
            <a:spLocks noGrp="1"/>
          </p:cNvSpPr>
          <p:nvPr>
            <p:ph idx="1"/>
          </p:nvPr>
        </p:nvSpPr>
        <p:spPr>
          <a:xfrm>
            <a:off x="1" y="785612"/>
            <a:ext cx="8165206" cy="5975796"/>
          </a:xfrm>
        </p:spPr>
        <p:txBody>
          <a:bodyPr>
            <a:normAutofit fontScale="85000" lnSpcReduction="10000"/>
          </a:bodyPr>
          <a:lstStyle/>
          <a:p>
            <a:pPr marL="269875" indent="-269875" algn="r" rtl="1">
              <a:lnSpc>
                <a:spcPct val="200000"/>
              </a:lnSpc>
              <a:buAutoNum type="arabicPeriod"/>
            </a:pPr>
            <a:r>
              <a:rPr lang="fa-IR" dirty="0" smtClean="0">
                <a:cs typeface="B Nazanin" panose="00000400000000000000" pitchFamily="2" charset="-78"/>
              </a:rPr>
              <a:t>وجود حاله براق: با تکان جزئی سکه وجود یک حاله براق به صورت ساعت شنی کانون و مرکز را نشان می‌دهد.</a:t>
            </a:r>
          </a:p>
          <a:p>
            <a:pPr marL="269875" indent="-269875" algn="r" rtl="1">
              <a:lnSpc>
                <a:spcPct val="200000"/>
              </a:lnSpc>
              <a:buAutoNum type="arabicPeriod"/>
            </a:pPr>
            <a:r>
              <a:rPr lang="fa-IR" dirty="0" smtClean="0">
                <a:cs typeface="B Nazanin" panose="00000400000000000000" pitchFamily="2" charset="-78"/>
              </a:rPr>
              <a:t>نوشته «بانک مرکزی جمهوری اسلامی ایران» و «بهار آزادی» با خط نستعلیق می‌باشد.</a:t>
            </a:r>
          </a:p>
          <a:p>
            <a:pPr marL="269875" indent="-269875" algn="just">
              <a:lnSpc>
                <a:spcPct val="200000"/>
              </a:lnSpc>
              <a:buAutoNum type="arabicPeriod"/>
            </a:pPr>
            <a:r>
              <a:rPr lang="fa-IR" dirty="0" smtClean="0">
                <a:cs typeface="B Nazanin" panose="00000400000000000000" pitchFamily="2" charset="-78"/>
              </a:rPr>
              <a:t>قسمت‌هایی از جمله:</a:t>
            </a:r>
            <a:r>
              <a:rPr lang="fa-IR" dirty="0" smtClean="0">
                <a:solidFill>
                  <a:srgbClr val="146194">
                    <a:lumMod val="75000"/>
                  </a:srgbClr>
                </a:solidFill>
                <a:cs typeface="B Nazanin" panose="00000400000000000000" pitchFamily="2" charset="-78"/>
              </a:rPr>
              <a:t> </a:t>
            </a:r>
            <a:r>
              <a:rPr lang="fa-IR" dirty="0">
                <a:solidFill>
                  <a:srgbClr val="146194">
                    <a:lumMod val="75000"/>
                  </a:srgbClr>
                </a:solidFill>
                <a:cs typeface="B Nazanin" panose="00000400000000000000" pitchFamily="2" charset="-78"/>
              </a:rPr>
              <a:t>تصویر حضرت امام (ره</a:t>
            </a:r>
            <a:r>
              <a:rPr lang="fa-IR" dirty="0" smtClean="0">
                <a:solidFill>
                  <a:srgbClr val="146194">
                    <a:lumMod val="75000"/>
                  </a:srgbClr>
                </a:solidFill>
                <a:cs typeface="B Nazanin" panose="00000400000000000000" pitchFamily="2" charset="-78"/>
              </a:rPr>
              <a:t>)، درج نوشته </a:t>
            </a:r>
            <a:r>
              <a:rPr lang="fa-IR" dirty="0">
                <a:solidFill>
                  <a:srgbClr val="146194">
                    <a:lumMod val="75000"/>
                  </a:srgbClr>
                </a:solidFill>
                <a:cs typeface="B Nazanin" panose="00000400000000000000" pitchFamily="2" charset="-78"/>
              </a:rPr>
              <a:t>سال </a:t>
            </a:r>
            <a:r>
              <a:rPr lang="fa-IR" dirty="0" smtClean="0">
                <a:solidFill>
                  <a:srgbClr val="146194">
                    <a:lumMod val="75000"/>
                  </a:srgbClr>
                </a:solidFill>
                <a:cs typeface="B Nazanin" panose="00000400000000000000" pitchFamily="2" charset="-78"/>
              </a:rPr>
              <a:t>1386-1382، نوشته </a:t>
            </a:r>
            <a:r>
              <a:rPr lang="fa-IR" dirty="0">
                <a:solidFill>
                  <a:srgbClr val="146194">
                    <a:lumMod val="75000"/>
                  </a:srgbClr>
                </a:solidFill>
                <a:cs typeface="B Nazanin" panose="00000400000000000000" pitchFamily="2" charset="-78"/>
              </a:rPr>
              <a:t>بانک مرکزی </a:t>
            </a:r>
            <a:r>
              <a:rPr lang="fa-IR" dirty="0" smtClean="0">
                <a:solidFill>
                  <a:srgbClr val="146194">
                    <a:lumMod val="75000"/>
                  </a:srgbClr>
                </a:solidFill>
                <a:cs typeface="B Nazanin" panose="00000400000000000000" pitchFamily="2" charset="-78"/>
              </a:rPr>
              <a:t>ج.ا.ا، </a:t>
            </a:r>
            <a:r>
              <a:rPr lang="fa-IR" dirty="0">
                <a:cs typeface="B Nazanin" panose="00000400000000000000" pitchFamily="2" charset="-78"/>
              </a:rPr>
              <a:t>گنبد امام رضا (ع</a:t>
            </a:r>
            <a:r>
              <a:rPr lang="fa-IR" dirty="0" smtClean="0">
                <a:cs typeface="B Nazanin" panose="00000400000000000000" pitchFamily="2" charset="-78"/>
              </a:rPr>
              <a:t>)،</a:t>
            </a:r>
            <a:r>
              <a:rPr lang="fa-IR" dirty="0">
                <a:solidFill>
                  <a:srgbClr val="146194">
                    <a:lumMod val="75000"/>
                  </a:srgbClr>
                </a:solidFill>
                <a:cs typeface="B Nazanin" panose="00000400000000000000" pitchFamily="2" charset="-78"/>
              </a:rPr>
              <a:t> نوشته </a:t>
            </a:r>
            <a:r>
              <a:rPr lang="fa-IR" dirty="0" smtClean="0">
                <a:solidFill>
                  <a:srgbClr val="146194">
                    <a:lumMod val="75000"/>
                  </a:srgbClr>
                </a:solidFill>
                <a:cs typeface="B Nazanin" panose="00000400000000000000" pitchFamily="2" charset="-78"/>
              </a:rPr>
              <a:t>بهار آزادی به علت </a:t>
            </a:r>
            <a:r>
              <a:rPr lang="fa-IR" dirty="0" smtClean="0">
                <a:cs typeface="B Nazanin" panose="00000400000000000000" pitchFamily="2" charset="-78"/>
              </a:rPr>
              <a:t>وجود پودر سندبلاست (</a:t>
            </a:r>
            <a:r>
              <a:rPr lang="en-US" dirty="0" smtClean="0">
                <a:cs typeface="B Nazanin" panose="00000400000000000000" pitchFamily="2" charset="-78"/>
              </a:rPr>
              <a:t>sand blast</a:t>
            </a:r>
            <a:r>
              <a:rPr lang="fa-IR" dirty="0" smtClean="0">
                <a:cs typeface="B Nazanin" panose="00000400000000000000" pitchFamily="2" charset="-78"/>
              </a:rPr>
              <a:t>) کدر و مات می‌باشد. درحالیکه سایر قسمت‌های سکه براق، صیقلی و طلایی می‌باشد.</a:t>
            </a:r>
          </a:p>
          <a:p>
            <a:pPr marL="269875" indent="-269875">
              <a:lnSpc>
                <a:spcPct val="200000"/>
              </a:lnSpc>
              <a:buAutoNum type="arabicPeriod"/>
            </a:pPr>
            <a:r>
              <a:rPr lang="fa-IR" dirty="0" smtClean="0">
                <a:cs typeface="B Nazanin" panose="00000400000000000000" pitchFamily="2" charset="-78"/>
              </a:rPr>
              <a:t>نوشته بانک مرکزی ج.ا.ا و بهار آزادی می‌بایست </a:t>
            </a:r>
            <a:r>
              <a:rPr lang="fa-IR" dirty="0">
                <a:cs typeface="B Nazanin" panose="00000400000000000000" pitchFamily="2" charset="-78"/>
              </a:rPr>
              <a:t>با خط </a:t>
            </a:r>
            <a:r>
              <a:rPr lang="fa-IR" dirty="0" smtClean="0">
                <a:cs typeface="B Nazanin" panose="00000400000000000000" pitchFamily="2" charset="-78"/>
              </a:rPr>
              <a:t>نستعلیق و به صورت کاملاً صاف، سالم، بدون شکستگی و جاافتادگی باشد.</a:t>
            </a:r>
          </a:p>
          <a:p>
            <a:pPr marL="269875" indent="-269875" algn="r" rtl="1">
              <a:lnSpc>
                <a:spcPct val="200000"/>
              </a:lnSpc>
              <a:buAutoNum type="arabicPeriod"/>
            </a:pPr>
            <a:r>
              <a:rPr lang="fa-IR" dirty="0" smtClean="0">
                <a:cs typeface="B Nazanin" panose="00000400000000000000" pitchFamily="2" charset="-78"/>
              </a:rPr>
              <a:t>خطوط آجرهای گنبد باید کاملاً صاف و راست باشد. در موارد جعلی خطوط ناصاف و ناهموار است.</a:t>
            </a:r>
          </a:p>
          <a:p>
            <a:pPr marL="269875" indent="-269875" algn="r" rtl="1">
              <a:lnSpc>
                <a:spcPct val="200000"/>
              </a:lnSpc>
              <a:buAutoNum type="arabicPeriod"/>
            </a:pPr>
            <a:r>
              <a:rPr lang="fa-IR" dirty="0" smtClean="0">
                <a:cs typeface="B Nazanin" panose="00000400000000000000" pitchFamily="2" charset="-78"/>
              </a:rPr>
              <a:t>تست شناسایی چپ و راستی (کج و صافی): در صورتیکه ناخن انگشت شصت را روی حرف «ر» کلمه بهار آزادی ثابت نگه داریم، مادامی‌ که سکه را 180 درجه بچرخانیم، ناخن سکه می‌بایست بین دو عدد 86  13 نشان دهد.</a:t>
            </a:r>
          </a:p>
          <a:p>
            <a:pPr marL="0" indent="0" algn="r" rtl="1">
              <a:lnSpc>
                <a:spcPct val="200000"/>
              </a:lnSpc>
              <a:buNone/>
            </a:pPr>
            <a:endParaRPr lang="fa-IR" dirty="0" smtClean="0">
              <a:cs typeface="B Nazanin" panose="00000400000000000000" pitchFamily="2" charset="-78"/>
            </a:endParaRPr>
          </a:p>
        </p:txBody>
      </p:sp>
      <p:cxnSp>
        <p:nvCxnSpPr>
          <p:cNvPr id="6" name="Straight Arrow Connector 5"/>
          <p:cNvCxnSpPr/>
          <p:nvPr/>
        </p:nvCxnSpPr>
        <p:spPr>
          <a:xfrm flipH="1" flipV="1">
            <a:off x="1980953" y="5688479"/>
            <a:ext cx="1975" cy="426777"/>
          </a:xfrm>
          <a:prstGeom prst="straightConnector1">
            <a:avLst/>
          </a:prstGeom>
          <a:ln>
            <a:solidFill>
              <a:schemeClr val="accent1">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962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515" y="198667"/>
            <a:ext cx="7794618" cy="574065"/>
          </a:xfrm>
        </p:spPr>
        <p:txBody>
          <a:bodyPr/>
          <a:lstStyle/>
          <a:p>
            <a:pPr algn="ctr"/>
            <a:r>
              <a:rPr lang="fa-IR" sz="2900" dirty="0" smtClean="0">
                <a:solidFill>
                  <a:prstClr val="white"/>
                </a:solidFill>
                <a:cs typeface="Titr" panose="00000700000000000000" pitchFamily="2" charset="-78"/>
              </a:rPr>
              <a:t>ادامه موارد </a:t>
            </a:r>
            <a:r>
              <a:rPr lang="fa-IR" sz="2900" dirty="0">
                <a:solidFill>
                  <a:prstClr val="white"/>
                </a:solidFill>
                <a:cs typeface="Titr" panose="00000700000000000000" pitchFamily="2" charset="-78"/>
              </a:rPr>
              <a:t>امنيتی و حائز اهميت در تشخيص نوع سکه</a:t>
            </a:r>
            <a:endParaRPr lang="fa-IR" dirty="0"/>
          </a:p>
        </p:txBody>
      </p:sp>
      <p:sp>
        <p:nvSpPr>
          <p:cNvPr id="3" name="Content Placeholder 2"/>
          <p:cNvSpPr>
            <a:spLocks noGrp="1"/>
          </p:cNvSpPr>
          <p:nvPr>
            <p:ph idx="1"/>
          </p:nvPr>
        </p:nvSpPr>
        <p:spPr>
          <a:xfrm>
            <a:off x="0" y="772732"/>
            <a:ext cx="10171649" cy="6085268"/>
          </a:xfrm>
        </p:spPr>
        <p:txBody>
          <a:bodyPr anchor="t">
            <a:normAutofit/>
          </a:bodyPr>
          <a:lstStyle/>
          <a:p>
            <a:pPr marL="457200" lvl="0" indent="-457200" algn="just">
              <a:lnSpc>
                <a:spcPct val="200000"/>
              </a:lnSpc>
              <a:buClr>
                <a:prstClr val="white"/>
              </a:buClr>
              <a:buFont typeface="+mj-lt"/>
              <a:buAutoNum type="arabicPeriod" startAt="7"/>
            </a:pPr>
            <a:r>
              <a:rPr lang="fa-IR" dirty="0">
                <a:solidFill>
                  <a:srgbClr val="146194">
                    <a:lumMod val="75000"/>
                  </a:srgbClr>
                </a:solidFill>
                <a:cs typeface="B Nazanin" panose="00000400000000000000" pitchFamily="2" charset="-78"/>
              </a:rPr>
              <a:t>به کمک یک ذره‌بین دنده ‌موشی‌ها (زنجیره کنار سکه‌ها) را به دقت نگاه می‌کنیم. دور تا دور سکه نظم یکی بالا و یکی پایین (یکی پر و یکی تو خالی) مشهود می‌باشد. دنده موشی رو به بالا نازکتر از حالتی است که در حالت پایین و فرو رفتگی ایجاد شده است. به عبارت دیگر، عمق فرو رفتگی در دره  به لحاظ عرض کشیده‌تر و بلند‌تر از قله می‌باشد.</a:t>
            </a:r>
          </a:p>
          <a:p>
            <a:pPr marL="457200" lvl="0" indent="-457200" algn="just">
              <a:lnSpc>
                <a:spcPct val="150000"/>
              </a:lnSpc>
              <a:buClr>
                <a:prstClr val="white"/>
              </a:buClr>
              <a:buFont typeface="+mj-lt"/>
              <a:buAutoNum type="arabicPeriod" startAt="7"/>
            </a:pPr>
            <a:r>
              <a:rPr lang="fa-IR" dirty="0">
                <a:solidFill>
                  <a:srgbClr val="146194">
                    <a:lumMod val="75000"/>
                  </a:srgbClr>
                </a:solidFill>
                <a:cs typeface="B Nazanin" panose="00000400000000000000" pitchFamily="2" charset="-78"/>
              </a:rPr>
              <a:t>در سکه‌های بانکی امتداد مناره می‌بایست دقیقاً قسمت توخالی زنجیره را نسان دهد. در صورتیکه امتداد مناره قسمت توپر زنجیره (دنده موشی) را نشان دهد، می‌توان به اصالت سکه شک کرد</a:t>
            </a:r>
            <a:r>
              <a:rPr lang="fa-IR" dirty="0" smtClean="0">
                <a:solidFill>
                  <a:srgbClr val="146194">
                    <a:lumMod val="75000"/>
                  </a:srgbClr>
                </a:solidFill>
                <a:cs typeface="B Nazanin" panose="00000400000000000000" pitchFamily="2" charset="-78"/>
              </a:rPr>
              <a:t>.</a:t>
            </a:r>
            <a:endParaRPr lang="fa-IR" dirty="0">
              <a:solidFill>
                <a:srgbClr val="146194">
                  <a:lumMod val="75000"/>
                </a:srgbClr>
              </a:solidFill>
              <a:cs typeface="B Nazanin" panose="00000400000000000000" pitchFamily="2" charset="-78"/>
            </a:endParaRPr>
          </a:p>
          <a:p>
            <a:pPr marL="269875" lvl="0" indent="-269875" algn="just">
              <a:lnSpc>
                <a:spcPct val="150000"/>
              </a:lnSpc>
              <a:buClr>
                <a:prstClr val="white"/>
              </a:buClr>
              <a:buFont typeface="+mj-lt"/>
              <a:buAutoNum type="arabicPeriod" startAt="7"/>
            </a:pPr>
            <a:r>
              <a:rPr lang="fa-IR" dirty="0" smtClean="0">
                <a:solidFill>
                  <a:srgbClr val="146194">
                    <a:lumMod val="75000"/>
                  </a:srgbClr>
                </a:solidFill>
                <a:cs typeface="B Nazanin" panose="00000400000000000000" pitchFamily="2" charset="-78"/>
              </a:rPr>
              <a:t> </a:t>
            </a:r>
            <a:r>
              <a:rPr lang="fa-IR" dirty="0">
                <a:solidFill>
                  <a:srgbClr val="146194">
                    <a:lumMod val="75000"/>
                  </a:srgbClr>
                </a:solidFill>
                <a:cs typeface="B Nazanin" panose="00000400000000000000" pitchFamily="2" charset="-78"/>
              </a:rPr>
              <a:t>در سکه‌های بانکی امتداد پایین </a:t>
            </a:r>
            <a:r>
              <a:rPr lang="fa-IR" dirty="0" smtClean="0">
                <a:solidFill>
                  <a:srgbClr val="146194">
                    <a:lumMod val="75000"/>
                  </a:srgbClr>
                </a:solidFill>
                <a:cs typeface="B Nazanin" panose="00000400000000000000" pitchFamily="2" charset="-78"/>
              </a:rPr>
              <a:t>گلدسته‌ و مناره </a:t>
            </a:r>
            <a:r>
              <a:rPr lang="fa-IR" dirty="0">
                <a:solidFill>
                  <a:srgbClr val="146194">
                    <a:lumMod val="75000"/>
                  </a:srgbClr>
                </a:solidFill>
                <a:cs typeface="B Nazanin" panose="00000400000000000000" pitchFamily="2" charset="-78"/>
              </a:rPr>
              <a:t>بصورت </a:t>
            </a:r>
            <a:r>
              <a:rPr lang="fa-IR" dirty="0" smtClean="0">
                <a:solidFill>
                  <a:srgbClr val="146194">
                    <a:lumMod val="75000"/>
                  </a:srgbClr>
                </a:solidFill>
                <a:cs typeface="B Nazanin" panose="00000400000000000000" pitchFamily="2" charset="-78"/>
              </a:rPr>
              <a:t>منحنی‌وار </a:t>
            </a:r>
            <a:r>
              <a:rPr lang="fa-IR" dirty="0">
                <a:solidFill>
                  <a:srgbClr val="146194">
                    <a:lumMod val="75000"/>
                  </a:srgbClr>
                </a:solidFill>
                <a:cs typeface="B Nazanin" panose="00000400000000000000" pitchFamily="2" charset="-78"/>
              </a:rPr>
              <a:t>است در حالیکه در موارد غیربانکی زاویه پایه گلدسته بصورت کاملاً 90 درجه </a:t>
            </a:r>
            <a:r>
              <a:rPr lang="fa-IR" dirty="0" smtClean="0">
                <a:solidFill>
                  <a:srgbClr val="146194">
                    <a:lumMod val="75000"/>
                  </a:srgbClr>
                </a:solidFill>
                <a:cs typeface="B Nazanin" panose="00000400000000000000" pitchFamily="2" charset="-78"/>
              </a:rPr>
              <a:t>است.</a:t>
            </a:r>
            <a:endParaRPr lang="fa-IR" dirty="0"/>
          </a:p>
          <a:p>
            <a:pPr marL="269875" lvl="0" indent="-269875" algn="just">
              <a:lnSpc>
                <a:spcPct val="150000"/>
              </a:lnSpc>
              <a:buClr>
                <a:prstClr val="white"/>
              </a:buClr>
              <a:buFont typeface="+mj-lt"/>
              <a:buAutoNum type="arabicPeriod" startAt="7"/>
            </a:pPr>
            <a:r>
              <a:rPr lang="fa-IR" dirty="0">
                <a:solidFill>
                  <a:srgbClr val="146194">
                    <a:lumMod val="75000"/>
                  </a:srgbClr>
                </a:solidFill>
                <a:cs typeface="B Nazanin" panose="00000400000000000000" pitchFamily="2" charset="-78"/>
              </a:rPr>
              <a:t> </a:t>
            </a:r>
            <a:r>
              <a:rPr lang="fa-IR" dirty="0" smtClean="0">
                <a:solidFill>
                  <a:srgbClr val="146194">
                    <a:lumMod val="75000"/>
                  </a:srgbClr>
                </a:solidFill>
                <a:cs typeface="B Nazanin" panose="00000400000000000000" pitchFamily="2" charset="-78"/>
              </a:rPr>
              <a:t>در سکه‌های رایج (نیکلی)، تصویر عدد اسمی از روبرو و مستقیم بر اثر </a:t>
            </a:r>
            <a:r>
              <a:rPr lang="fa-IR" dirty="0">
                <a:solidFill>
                  <a:srgbClr val="146194">
                    <a:lumMod val="75000"/>
                  </a:srgbClr>
                </a:solidFill>
                <a:cs typeface="B Nazanin" panose="00000400000000000000" pitchFamily="2" charset="-78"/>
              </a:rPr>
              <a:t>چرخش 90 درجه </a:t>
            </a:r>
            <a:r>
              <a:rPr lang="fa-IR" dirty="0" smtClean="0">
                <a:solidFill>
                  <a:srgbClr val="146194">
                    <a:lumMod val="75000"/>
                  </a:srgbClr>
                </a:solidFill>
                <a:cs typeface="B Nazanin" panose="00000400000000000000" pitchFamily="2" charset="-78"/>
              </a:rPr>
              <a:t>تصویر آن روی سکه نیز به صورت مستقیم و رو به بالا قابل مشاهده است. لیکن در سکه‌های بهار آزادی و مدال‌های گران‌بها در قطع‌های مختلف هنگام چرخش عمودی تصویر</a:t>
            </a:r>
            <a:r>
              <a:rPr lang="fa-IR" dirty="0">
                <a:solidFill>
                  <a:srgbClr val="146194">
                    <a:lumMod val="75000"/>
                  </a:srgbClr>
                </a:solidFill>
                <a:cs typeface="B Nazanin" panose="00000400000000000000" pitchFamily="2" charset="-78"/>
              </a:rPr>
              <a:t> پشت و رو</a:t>
            </a:r>
            <a:r>
              <a:rPr lang="fa-IR" dirty="0" smtClean="0">
                <a:solidFill>
                  <a:srgbClr val="146194">
                    <a:lumMod val="75000"/>
                  </a:srgbClr>
                </a:solidFill>
                <a:cs typeface="B Nazanin" panose="00000400000000000000" pitchFamily="2" charset="-78"/>
              </a:rPr>
              <a:t> سر سکه‌ها مخالف هم می‌باشد. (هنگام مشاهده مستقیم تصویر حضرت امام (ره) در صورت چرخش 90 درجه، تصویر گنبد و مناره‌ها رو پایین می‌باشد.)</a:t>
            </a:r>
          </a:p>
        </p:txBody>
      </p:sp>
    </p:spTree>
    <p:extLst>
      <p:ext uri="{BB962C8B-B14F-4D97-AF65-F5344CB8AC3E}">
        <p14:creationId xmlns:p14="http://schemas.microsoft.com/office/powerpoint/2010/main" val="4141894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565243" y="129211"/>
            <a:ext cx="2501603" cy="2475970"/>
          </a:xfrm>
          <a:prstGeom prst="rect">
            <a:avLst/>
          </a:prstGeom>
        </p:spPr>
      </p:pic>
      <p:sp>
        <p:nvSpPr>
          <p:cNvPr id="2" name="Title 1"/>
          <p:cNvSpPr>
            <a:spLocks noGrp="1"/>
          </p:cNvSpPr>
          <p:nvPr>
            <p:ph type="title"/>
          </p:nvPr>
        </p:nvSpPr>
        <p:spPr>
          <a:xfrm>
            <a:off x="838200" y="129211"/>
            <a:ext cx="5742904" cy="787814"/>
          </a:xfrm>
        </p:spPr>
        <p:txBody>
          <a:bodyPr>
            <a:normAutofit/>
          </a:bodyPr>
          <a:lstStyle/>
          <a:p>
            <a:pPr algn="ctr"/>
            <a:r>
              <a:rPr lang="fa-IR" sz="3600" dirty="0">
                <a:latin typeface="Calibri" panose="020F0502020204030204" pitchFamily="34" charset="0"/>
                <a:ea typeface="Calibri" panose="020F0502020204030204" pitchFamily="34" charset="0"/>
                <a:cs typeface="Titr" panose="00000700000000000000" pitchFamily="2" charset="-78"/>
              </a:rPr>
              <a:t>قانون مسکوک طلا </a:t>
            </a:r>
            <a:endParaRPr lang="fa-IR" sz="3600" dirty="0">
              <a:cs typeface="Titr" panose="00000700000000000000" pitchFamily="2" charset="-78"/>
            </a:endParaRPr>
          </a:p>
        </p:txBody>
      </p:sp>
      <p:sp>
        <p:nvSpPr>
          <p:cNvPr id="3" name="Content Placeholder 2"/>
          <p:cNvSpPr>
            <a:spLocks noGrp="1"/>
          </p:cNvSpPr>
          <p:nvPr>
            <p:ph idx="1"/>
          </p:nvPr>
        </p:nvSpPr>
        <p:spPr>
          <a:xfrm>
            <a:off x="573764" y="1572601"/>
            <a:ext cx="8542867" cy="1315916"/>
          </a:xfrm>
        </p:spPr>
        <p:txBody>
          <a:bodyPr>
            <a:normAutofit fontScale="92500"/>
          </a:bodyPr>
          <a:lstStyle/>
          <a:p>
            <a:pPr algn="r" rtl="1">
              <a:lnSpc>
                <a:spcPct val="107000"/>
              </a:lnSpc>
              <a:spcAft>
                <a:spcPts val="800"/>
              </a:spcAft>
              <a:buFont typeface="Wingdings" panose="05000000000000000000" pitchFamily="2" charset="2"/>
              <a:buChar char="ü"/>
            </a:pPr>
            <a:r>
              <a:rPr lang="fa-IR" sz="3200" dirty="0">
                <a:latin typeface="Calibri" panose="020F0502020204030204" pitchFamily="34" charset="0"/>
                <a:ea typeface="Calibri" panose="020F0502020204030204" pitchFamily="34" charset="0"/>
                <a:cs typeface="B Nazanin" panose="00000400000000000000" pitchFamily="2" charset="-78"/>
              </a:rPr>
              <a:t>‌مصوب 28 فروردین ماه </a:t>
            </a:r>
            <a:r>
              <a:rPr lang="fa-IR" sz="3200" dirty="0" smtClean="0">
                <a:latin typeface="Calibri" panose="020F0502020204030204" pitchFamily="34" charset="0"/>
                <a:ea typeface="Calibri" panose="020F0502020204030204" pitchFamily="34" charset="0"/>
                <a:cs typeface="B Nazanin" panose="00000400000000000000" pitchFamily="2" charset="-78"/>
              </a:rPr>
              <a:t>1337</a:t>
            </a:r>
            <a:endParaRPr lang="en-US" sz="3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2400" dirty="0" smtClean="0">
                <a:latin typeface="Calibri" panose="020F0502020204030204" pitchFamily="34" charset="0"/>
                <a:ea typeface="Calibri" panose="020F0502020204030204" pitchFamily="34" charset="0"/>
                <a:cs typeface="B Nazanin" panose="00000400000000000000" pitchFamily="2" charset="-78"/>
              </a:rPr>
              <a:t>ماده </a:t>
            </a:r>
            <a:r>
              <a:rPr lang="fa-IR" sz="2400" dirty="0">
                <a:latin typeface="Calibri" panose="020F0502020204030204" pitchFamily="34" charset="0"/>
                <a:ea typeface="Calibri" panose="020F0502020204030204" pitchFamily="34" charset="0"/>
                <a:cs typeface="B Nazanin" panose="00000400000000000000" pitchFamily="2" charset="-78"/>
              </a:rPr>
              <a:t>اول - از تاریخ تصویب این قانون نوع و مشخصات مسکوکات طلا به شرح زیر </a:t>
            </a:r>
            <a:r>
              <a:rPr lang="fa-IR" sz="2400" dirty="0" smtClean="0">
                <a:latin typeface="Calibri" panose="020F0502020204030204" pitchFamily="34" charset="0"/>
                <a:ea typeface="Calibri" panose="020F0502020204030204" pitchFamily="34" charset="0"/>
                <a:cs typeface="B Nazanin" panose="00000400000000000000" pitchFamily="2" charset="-78"/>
              </a:rPr>
              <a:t>تعیین </a:t>
            </a:r>
            <a:r>
              <a:rPr lang="fa-IR" sz="2400" dirty="0">
                <a:latin typeface="Calibri" panose="020F0502020204030204" pitchFamily="34" charset="0"/>
                <a:ea typeface="Calibri" panose="020F0502020204030204" pitchFamily="34" charset="0"/>
                <a:cs typeface="B Nazanin" panose="00000400000000000000" pitchFamily="2" charset="-78"/>
              </a:rPr>
              <a:t>می‌شود</a:t>
            </a:r>
            <a:r>
              <a:rPr lang="en-US" sz="2400" dirty="0">
                <a:latin typeface="Calibri" panose="020F0502020204030204" pitchFamily="34" charset="0"/>
                <a:ea typeface="Calibri" panose="020F0502020204030204" pitchFamily="34" charset="0"/>
                <a:cs typeface="B Nazanin" panose="00000400000000000000" pitchFamily="2" charset="-78"/>
              </a:rPr>
              <a:t>:</a:t>
            </a:r>
            <a:endParaRPr lang="fa-IR"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8000" dirty="0" smtClean="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73040503"/>
              </p:ext>
            </p:extLst>
          </p:nvPr>
        </p:nvGraphicFramePr>
        <p:xfrm>
          <a:off x="125152" y="2888517"/>
          <a:ext cx="11941695" cy="3665244"/>
        </p:xfrm>
        <a:graphic>
          <a:graphicData uri="http://schemas.openxmlformats.org/drawingml/2006/table">
            <a:tbl>
              <a:tblPr rtl="1">
                <a:tableStyleId>{5C22544A-7EE6-4342-B048-85BDC9FD1C3A}</a:tableStyleId>
              </a:tblPr>
              <a:tblGrid>
                <a:gridCol w="2862325">
                  <a:extLst>
                    <a:ext uri="{9D8B030D-6E8A-4147-A177-3AD203B41FA5}">
                      <a16:colId xmlns:a16="http://schemas.microsoft.com/office/drawing/2014/main" val="3892218230"/>
                    </a:ext>
                  </a:extLst>
                </a:gridCol>
                <a:gridCol w="3559771">
                  <a:extLst>
                    <a:ext uri="{9D8B030D-6E8A-4147-A177-3AD203B41FA5}">
                      <a16:colId xmlns:a16="http://schemas.microsoft.com/office/drawing/2014/main" val="4261155033"/>
                    </a:ext>
                  </a:extLst>
                </a:gridCol>
                <a:gridCol w="2364347">
                  <a:extLst>
                    <a:ext uri="{9D8B030D-6E8A-4147-A177-3AD203B41FA5}">
                      <a16:colId xmlns:a16="http://schemas.microsoft.com/office/drawing/2014/main" val="2900213139"/>
                    </a:ext>
                  </a:extLst>
                </a:gridCol>
                <a:gridCol w="3155252">
                  <a:extLst>
                    <a:ext uri="{9D8B030D-6E8A-4147-A177-3AD203B41FA5}">
                      <a16:colId xmlns:a16="http://schemas.microsoft.com/office/drawing/2014/main" val="3183852621"/>
                    </a:ext>
                  </a:extLst>
                </a:gridCol>
              </a:tblGrid>
              <a:tr h="534186">
                <a:tc>
                  <a:txBody>
                    <a:bodyPr/>
                    <a:lstStyle/>
                    <a:p>
                      <a:pPr algn="ctr" rtl="1">
                        <a:lnSpc>
                          <a:spcPct val="107000"/>
                        </a:lnSpc>
                        <a:spcAft>
                          <a:spcPts val="800"/>
                        </a:spcAft>
                      </a:pPr>
                      <a:r>
                        <a:rPr lang="fa-IR" sz="3200">
                          <a:effectLst/>
                          <a:cs typeface="B Mitra" panose="00000400000000000000" pitchFamily="2" charset="-78"/>
                        </a:rPr>
                        <a:t>نوع سکه</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dirty="0">
                          <a:effectLst/>
                          <a:cs typeface="B Mitra" panose="00000400000000000000" pitchFamily="2" charset="-78"/>
                        </a:rPr>
                        <a:t>وزن استاندارد (گرم)</a:t>
                      </a:r>
                      <a:endParaRPr lang="en-US" sz="24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dirty="0">
                          <a:effectLst/>
                          <a:cs typeface="B Mitra" panose="00000400000000000000" pitchFamily="2" charset="-78"/>
                        </a:rPr>
                        <a:t>قطر (میلیمتر)</a:t>
                      </a:r>
                      <a:endParaRPr lang="en-US" sz="24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a:effectLst/>
                          <a:cs typeface="B Mitra" panose="00000400000000000000" pitchFamily="2" charset="-78"/>
                        </a:rPr>
                        <a:t>حد ترخص وزنی</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3400346972"/>
                  </a:ext>
                </a:extLst>
              </a:tr>
              <a:tr h="476436">
                <a:tc>
                  <a:txBody>
                    <a:bodyPr/>
                    <a:lstStyle/>
                    <a:p>
                      <a:pPr algn="ctr" rtl="1">
                        <a:lnSpc>
                          <a:spcPct val="107000"/>
                        </a:lnSpc>
                        <a:spcAft>
                          <a:spcPts val="800"/>
                        </a:spcAft>
                      </a:pPr>
                      <a:r>
                        <a:rPr lang="fa-IR" sz="3200">
                          <a:effectLst/>
                          <a:cs typeface="B Mitra" panose="00000400000000000000" pitchFamily="2" charset="-78"/>
                        </a:rPr>
                        <a:t>پنج پهلوی</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dirty="0" smtClean="0">
                          <a:effectLst/>
                          <a:cs typeface="B Mitra" panose="00000400000000000000" pitchFamily="2" charset="-78"/>
                        </a:rPr>
                        <a:t>36/611910</a:t>
                      </a:r>
                      <a:endParaRPr lang="en-US" sz="24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dirty="0">
                          <a:effectLst/>
                          <a:cs typeface="B Mitra" panose="00000400000000000000" pitchFamily="2" charset="-78"/>
                        </a:rPr>
                        <a:t>40</a:t>
                      </a:r>
                      <a:endParaRPr lang="en-US" sz="24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a:effectLst/>
                          <a:cs typeface="B Mitra" panose="00000400000000000000" pitchFamily="2" charset="-78"/>
                        </a:rPr>
                        <a:t>دو در هزار</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2734106312"/>
                  </a:ext>
                </a:extLst>
              </a:tr>
              <a:tr h="404249">
                <a:tc>
                  <a:txBody>
                    <a:bodyPr/>
                    <a:lstStyle/>
                    <a:p>
                      <a:pPr algn="ctr" rtl="1">
                        <a:lnSpc>
                          <a:spcPct val="107000"/>
                        </a:lnSpc>
                        <a:spcAft>
                          <a:spcPts val="800"/>
                        </a:spcAft>
                      </a:pPr>
                      <a:r>
                        <a:rPr lang="fa-IR" sz="3200">
                          <a:effectLst/>
                          <a:cs typeface="B Mitra" panose="00000400000000000000" pitchFamily="2" charset="-78"/>
                        </a:rPr>
                        <a:t>دو نیم پهلوی</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dirty="0" smtClean="0">
                          <a:effectLst/>
                          <a:cs typeface="B Mitra" panose="00000400000000000000" pitchFamily="2" charset="-78"/>
                        </a:rPr>
                        <a:t>18/305955</a:t>
                      </a:r>
                      <a:endParaRPr lang="en-US" sz="24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dirty="0">
                          <a:effectLst/>
                          <a:cs typeface="B Mitra" panose="00000400000000000000" pitchFamily="2" charset="-78"/>
                        </a:rPr>
                        <a:t>30</a:t>
                      </a:r>
                      <a:endParaRPr lang="en-US" sz="24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dirty="0">
                          <a:effectLst/>
                          <a:cs typeface="B Mitra" panose="00000400000000000000" pitchFamily="2" charset="-78"/>
                        </a:rPr>
                        <a:t>دو در هزار</a:t>
                      </a:r>
                      <a:endParaRPr lang="en-US" sz="24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879052699"/>
                  </a:ext>
                </a:extLst>
              </a:tr>
              <a:tr h="346019">
                <a:tc>
                  <a:txBody>
                    <a:bodyPr/>
                    <a:lstStyle/>
                    <a:p>
                      <a:pPr algn="ctr" rtl="1">
                        <a:lnSpc>
                          <a:spcPct val="107000"/>
                        </a:lnSpc>
                        <a:spcAft>
                          <a:spcPts val="800"/>
                        </a:spcAft>
                      </a:pPr>
                      <a:r>
                        <a:rPr lang="fa-IR" sz="3200">
                          <a:effectLst/>
                          <a:cs typeface="B Mitra" panose="00000400000000000000" pitchFamily="2" charset="-78"/>
                        </a:rPr>
                        <a:t>یک پهلوی</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dirty="0" smtClean="0">
                          <a:effectLst/>
                          <a:cs typeface="B Mitra" panose="00000400000000000000" pitchFamily="2" charset="-78"/>
                        </a:rPr>
                        <a:t>7/322382</a:t>
                      </a:r>
                      <a:endParaRPr lang="en-US" sz="24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a:effectLst/>
                          <a:cs typeface="B Mitra" panose="00000400000000000000" pitchFamily="2" charset="-78"/>
                        </a:rPr>
                        <a:t>22</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a:effectLst/>
                          <a:cs typeface="B Mitra" panose="00000400000000000000" pitchFamily="2" charset="-78"/>
                        </a:rPr>
                        <a:t>دو نیم در هزار</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2308353500"/>
                  </a:ext>
                </a:extLst>
              </a:tr>
              <a:tr h="346019">
                <a:tc>
                  <a:txBody>
                    <a:bodyPr/>
                    <a:lstStyle/>
                    <a:p>
                      <a:pPr algn="ctr" rtl="1">
                        <a:lnSpc>
                          <a:spcPct val="107000"/>
                        </a:lnSpc>
                        <a:spcAft>
                          <a:spcPts val="800"/>
                        </a:spcAft>
                      </a:pPr>
                      <a:r>
                        <a:rPr lang="fa-IR" sz="3200">
                          <a:effectLst/>
                          <a:cs typeface="B Mitra" panose="00000400000000000000" pitchFamily="2" charset="-78"/>
                        </a:rPr>
                        <a:t>نیم پهلوی</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dirty="0" smtClean="0">
                          <a:effectLst/>
                          <a:cs typeface="B Mitra" panose="00000400000000000000" pitchFamily="2" charset="-78"/>
                        </a:rPr>
                        <a:t>3/661191</a:t>
                      </a:r>
                      <a:endParaRPr lang="en-US" sz="24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a:effectLst/>
                          <a:cs typeface="B Mitra" panose="00000400000000000000" pitchFamily="2" charset="-78"/>
                        </a:rPr>
                        <a:t>19</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a:effectLst/>
                          <a:cs typeface="B Mitra" panose="00000400000000000000" pitchFamily="2" charset="-78"/>
                        </a:rPr>
                        <a:t>دو نیم در هزار</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4236898278"/>
                  </a:ext>
                </a:extLst>
              </a:tr>
              <a:tr h="346019">
                <a:tc>
                  <a:txBody>
                    <a:bodyPr/>
                    <a:lstStyle/>
                    <a:p>
                      <a:pPr algn="ctr" rtl="1">
                        <a:lnSpc>
                          <a:spcPct val="107000"/>
                        </a:lnSpc>
                        <a:spcAft>
                          <a:spcPts val="800"/>
                        </a:spcAft>
                      </a:pPr>
                      <a:r>
                        <a:rPr lang="fa-IR" sz="3200">
                          <a:effectLst/>
                          <a:cs typeface="B Mitra" panose="00000400000000000000" pitchFamily="2" charset="-78"/>
                        </a:rPr>
                        <a:t>ربع پهلوی</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dirty="0" smtClean="0">
                          <a:effectLst/>
                          <a:cs typeface="B Mitra" panose="00000400000000000000" pitchFamily="2" charset="-78"/>
                        </a:rPr>
                        <a:t>1/8305955</a:t>
                      </a:r>
                      <a:endParaRPr lang="en-US" sz="24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a:effectLst/>
                          <a:cs typeface="B Mitra" panose="00000400000000000000" pitchFamily="2" charset="-78"/>
                        </a:rPr>
                        <a:t>16</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a:effectLst/>
                          <a:cs typeface="B Mitra" panose="00000400000000000000" pitchFamily="2" charset="-78"/>
                        </a:rPr>
                        <a:t>پنج در هزار</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1197882461"/>
                  </a:ext>
                </a:extLst>
              </a:tr>
              <a:tr h="346019">
                <a:tc>
                  <a:txBody>
                    <a:bodyPr/>
                    <a:lstStyle/>
                    <a:p>
                      <a:pPr algn="ctr" rtl="1">
                        <a:lnSpc>
                          <a:spcPct val="107000"/>
                        </a:lnSpc>
                        <a:spcAft>
                          <a:spcPts val="800"/>
                        </a:spcAft>
                      </a:pPr>
                      <a:r>
                        <a:rPr lang="fa-IR" sz="3200">
                          <a:effectLst/>
                          <a:cs typeface="B Mitra" panose="00000400000000000000" pitchFamily="2" charset="-78"/>
                        </a:rPr>
                        <a:t>خسروی</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dirty="0" smtClean="0">
                          <a:effectLst/>
                          <a:cs typeface="B Mitra" panose="00000400000000000000" pitchFamily="2" charset="-78"/>
                        </a:rPr>
                        <a:t>0/91529775</a:t>
                      </a:r>
                      <a:endParaRPr lang="en-US" sz="24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a:effectLst/>
                          <a:cs typeface="B Mitra" panose="00000400000000000000" pitchFamily="2" charset="-78"/>
                        </a:rPr>
                        <a:t>14</a:t>
                      </a:r>
                      <a:endParaRPr lang="en-US" sz="24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3200" dirty="0">
                          <a:effectLst/>
                          <a:cs typeface="B Mitra" panose="00000400000000000000" pitchFamily="2" charset="-78"/>
                        </a:rPr>
                        <a:t>هفت و نیم در هزار</a:t>
                      </a:r>
                      <a:endParaRPr lang="en-US" sz="24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4188221400"/>
                  </a:ext>
                </a:extLst>
              </a:tr>
            </a:tbl>
          </a:graphicData>
        </a:graphic>
      </p:graphicFrame>
    </p:spTree>
    <p:extLst>
      <p:ext uri="{BB962C8B-B14F-4D97-AF65-F5344CB8AC3E}">
        <p14:creationId xmlns:p14="http://schemas.microsoft.com/office/powerpoint/2010/main" val="1169788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831" y="131397"/>
            <a:ext cx="2776470" cy="845489"/>
          </a:xfrm>
        </p:spPr>
        <p:txBody>
          <a:bodyPr/>
          <a:lstStyle/>
          <a:p>
            <a:pPr algn="ctr"/>
            <a:r>
              <a:rPr lang="fa-IR" dirty="0" smtClean="0">
                <a:cs typeface="Titr" panose="00000700000000000000" pitchFamily="2" charset="-78"/>
              </a:rPr>
              <a:t>عيار (خط) طلا</a:t>
            </a:r>
            <a:endParaRPr lang="fa-IR" dirty="0">
              <a:cs typeface="Titr" panose="00000700000000000000"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76886"/>
                <a:ext cx="8856133" cy="5881114"/>
              </a:xfrm>
            </p:spPr>
            <p:txBody>
              <a:bodyPr>
                <a:normAutofit fontScale="92500"/>
              </a:bodyPr>
              <a:lstStyle/>
              <a:p>
                <a:pPr algn="r" rtl="1">
                  <a:lnSpc>
                    <a:spcPct val="150000"/>
                  </a:lnSpc>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cs typeface="B Nazanin" panose="00000400000000000000" pitchFamily="2" charset="-78"/>
                  </a:rPr>
                  <a:t>عیار (</a:t>
                </a:r>
                <a:r>
                  <a:rPr lang="en-US" sz="2400" b="1" dirty="0" smtClean="0">
                    <a:latin typeface="Calibri" panose="020F0502020204030204" pitchFamily="34" charset="0"/>
                    <a:ea typeface="Calibri" panose="020F0502020204030204" pitchFamily="34" charset="0"/>
                    <a:cs typeface="B Nazanin" panose="00000400000000000000" pitchFamily="2" charset="-78"/>
                  </a:rPr>
                  <a:t>Karat</a:t>
                </a:r>
                <a:r>
                  <a:rPr lang="fa-IR" sz="2400" b="1" dirty="0" smtClean="0">
                    <a:latin typeface="Calibri" panose="020F0502020204030204" pitchFamily="34" charset="0"/>
                    <a:ea typeface="Calibri" panose="020F0502020204030204" pitchFamily="34" charset="0"/>
                    <a:cs typeface="B Nazanin" panose="00000400000000000000" pitchFamily="2" charset="-78"/>
                  </a:rPr>
                  <a:t>): مقدار </a:t>
                </a:r>
                <a:r>
                  <a:rPr lang="fa-IR" sz="2400" b="1" dirty="0">
                    <a:latin typeface="Calibri" panose="020F0502020204030204" pitchFamily="34" charset="0"/>
                    <a:ea typeface="Calibri" panose="020F0502020204030204" pitchFamily="34" charset="0"/>
                    <a:cs typeface="B Nazanin" panose="00000400000000000000" pitchFamily="2" charset="-78"/>
                  </a:rPr>
                  <a:t>خلوص </a:t>
                </a:r>
                <a:r>
                  <a:rPr lang="fa-IR" sz="2400" b="1" dirty="0" smtClean="0">
                    <a:latin typeface="Calibri" panose="020F0502020204030204" pitchFamily="34" charset="0"/>
                    <a:ea typeface="Calibri" panose="020F0502020204030204" pitchFamily="34" charset="0"/>
                    <a:cs typeface="B Nazanin" panose="00000400000000000000" pitchFamily="2" charset="-78"/>
                  </a:rPr>
                  <a:t>طلا را </a:t>
                </a:r>
                <a:r>
                  <a:rPr lang="fa-IR" sz="2400" b="1" dirty="0">
                    <a:latin typeface="Calibri" panose="020F0502020204030204" pitchFamily="34" charset="0"/>
                    <a:ea typeface="Calibri" panose="020F0502020204030204" pitchFamily="34" charset="0"/>
                    <a:cs typeface="B Nazanin" panose="00000400000000000000" pitchFamily="2" charset="-78"/>
                  </a:rPr>
                  <a:t>عیار </a:t>
                </a:r>
                <a:r>
                  <a:rPr lang="fa-IR" sz="2400" b="1" dirty="0" smtClean="0">
                    <a:latin typeface="Calibri" panose="020F0502020204030204" pitchFamily="34" charset="0"/>
                    <a:ea typeface="Calibri" panose="020F0502020204030204" pitchFamily="34" charset="0"/>
                    <a:cs typeface="B Nazanin" panose="00000400000000000000" pitchFamily="2" charset="-78"/>
                  </a:rPr>
                  <a:t>(</a:t>
                </a:r>
                <a:r>
                  <a:rPr lang="en-US" sz="2400" b="1" dirty="0" smtClean="0">
                    <a:latin typeface="Calibri" panose="020F0502020204030204" pitchFamily="34" charset="0"/>
                    <a:ea typeface="Calibri" panose="020F0502020204030204" pitchFamily="34" charset="0"/>
                    <a:cs typeface="B Nazanin" panose="00000400000000000000" pitchFamily="2" charset="-78"/>
                  </a:rPr>
                  <a:t>k</a:t>
                </a:r>
                <a:r>
                  <a:rPr lang="fa-IR" sz="2400" b="1" dirty="0" smtClean="0">
                    <a:latin typeface="Calibri" panose="020F0502020204030204" pitchFamily="34" charset="0"/>
                    <a:ea typeface="Calibri" panose="020F0502020204030204" pitchFamily="34" charset="0"/>
                    <a:cs typeface="B Nazanin" panose="00000400000000000000" pitchFamily="2" charset="-78"/>
                  </a:rPr>
                  <a:t>) گویند.</a:t>
                </a:r>
              </a:p>
              <a:p>
                <a:pPr algn="r" rtl="1">
                  <a:lnSpc>
                    <a:spcPct val="150000"/>
                  </a:lnSpc>
                  <a:buFont typeface="Wingdings" panose="05000000000000000000" pitchFamily="2" charset="2"/>
                  <a:buChar char="ü"/>
                </a:pPr>
                <a:r>
                  <a:rPr lang="fa-IR" sz="2400" b="1" dirty="0">
                    <a:latin typeface="Calibri" panose="020F0502020204030204" pitchFamily="34" charset="0"/>
                    <a:ea typeface="Calibri" panose="020F0502020204030204" pitchFamily="34" charset="0"/>
                    <a:cs typeface="B Nazanin" panose="00000400000000000000" pitchFamily="2" charset="-78"/>
                  </a:rPr>
                  <a:t>عیار بین‌المللی شمش </a:t>
                </a:r>
                <a:r>
                  <a:rPr lang="fa-IR" sz="2400" b="1" dirty="0" smtClean="0">
                    <a:latin typeface="Calibri" panose="020F0502020204030204" pitchFamily="34" charset="0"/>
                    <a:ea typeface="Calibri" panose="020F0502020204030204" pitchFamily="34" charset="0"/>
                    <a:cs typeface="B Nazanin" panose="00000400000000000000" pitchFamily="2" charset="-78"/>
                  </a:rPr>
                  <a:t>طلا: 999/9 (طلای ناب) </a:t>
                </a:r>
              </a:p>
              <a:p>
                <a:pPr algn="r" rtl="1">
                  <a:lnSpc>
                    <a:spcPct val="150000"/>
                  </a:lnSpc>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cs typeface="B Nazanin" panose="00000400000000000000" pitchFamily="2" charset="-78"/>
                  </a:rPr>
                  <a:t>استاندارد </a:t>
                </a:r>
                <a:r>
                  <a:rPr lang="fa-IR" sz="2400" b="1" dirty="0">
                    <a:latin typeface="Calibri" panose="020F0502020204030204" pitchFamily="34" charset="0"/>
                    <a:ea typeface="Calibri" panose="020F0502020204030204" pitchFamily="34" charset="0"/>
                    <a:cs typeface="B Nazanin" panose="00000400000000000000" pitchFamily="2" charset="-78"/>
                  </a:rPr>
                  <a:t>ایرانی </a:t>
                </a:r>
                <a:r>
                  <a:rPr lang="fa-IR" sz="2400" b="1" dirty="0" smtClean="0">
                    <a:latin typeface="Calibri" panose="020F0502020204030204" pitchFamily="34" charset="0"/>
                    <a:ea typeface="Calibri" panose="020F0502020204030204" pitchFamily="34" charset="0"/>
                    <a:cs typeface="B Nazanin" panose="00000400000000000000" pitchFamily="2" charset="-78"/>
                  </a:rPr>
                  <a:t>عیار بین‌المللی: 24 </a:t>
                </a:r>
              </a:p>
              <a:p>
                <a:pPr algn="r" rtl="1">
                  <a:lnSpc>
                    <a:spcPct val="150000"/>
                  </a:lnSpc>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cs typeface="B Nazanin" panose="00000400000000000000" pitchFamily="2" charset="-78"/>
                  </a:rPr>
                  <a:t>ضریب </a:t>
                </a:r>
                <a:r>
                  <a:rPr lang="fa-IR" sz="2400" b="1" dirty="0">
                    <a:latin typeface="Calibri" panose="020F0502020204030204" pitchFamily="34" charset="0"/>
                    <a:ea typeface="Calibri" panose="020F0502020204030204" pitchFamily="34" charset="0"/>
                    <a:cs typeface="B Nazanin" panose="00000400000000000000" pitchFamily="2" charset="-78"/>
                  </a:rPr>
                  <a:t>تبدیل عیار ایرانی به عیار </a:t>
                </a:r>
                <a:r>
                  <a:rPr lang="fa-IR" sz="2400" b="1" dirty="0" smtClean="0">
                    <a:latin typeface="Calibri" panose="020F0502020204030204" pitchFamily="34" charset="0"/>
                    <a:ea typeface="Calibri" panose="020F0502020204030204" pitchFamily="34" charset="0"/>
                    <a:cs typeface="B Nazanin" panose="00000400000000000000" pitchFamily="2" charset="-78"/>
                  </a:rPr>
                  <a:t>بین‌المللی (استاندارد جهانی): 41/662 </a:t>
                </a:r>
                <a:r>
                  <a:rPr lang="fa-IR" sz="2400" b="1" dirty="0">
                    <a:latin typeface="Calibri" panose="020F0502020204030204" pitchFamily="34" charset="0"/>
                    <a:ea typeface="Calibri" panose="020F0502020204030204" pitchFamily="34" charset="0"/>
                    <a:cs typeface="B Nazanin" panose="00000400000000000000" pitchFamily="2" charset="-78"/>
                  </a:rPr>
                  <a:t>(</a:t>
                </a:r>
                <a:r>
                  <a:rPr lang="fa-IR" sz="2400" b="1" dirty="0" smtClean="0">
                    <a:latin typeface="Calibri" panose="020F0502020204030204" pitchFamily="34" charset="0"/>
                    <a:ea typeface="Calibri" panose="020F0502020204030204" pitchFamily="34" charset="0"/>
                    <a:cs typeface="B Nazanin" panose="00000400000000000000" pitchFamily="2" charset="-78"/>
                  </a:rPr>
                  <a:t>41/666)</a:t>
                </a:r>
              </a:p>
              <a:p>
                <a:pPr algn="r" rtl="1">
                  <a:lnSpc>
                    <a:spcPct val="150000"/>
                  </a:lnSpc>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cs typeface="B Nazanin" panose="00000400000000000000" pitchFamily="2" charset="-78"/>
                  </a:rPr>
                  <a:t>عدد </a:t>
                </a:r>
                <a:r>
                  <a:rPr lang="fa-IR" sz="2400" b="1" dirty="0" smtClean="0">
                    <a:solidFill>
                      <a:schemeClr val="bg2"/>
                    </a:solidFill>
                    <a:latin typeface="Calibri" panose="020F0502020204030204" pitchFamily="34" charset="0"/>
                    <a:ea typeface="Calibri" panose="020F0502020204030204" pitchFamily="34" charset="0"/>
                    <a:cs typeface="B Nazanin" panose="00000400000000000000" pitchFamily="2" charset="-78"/>
                  </a:rPr>
                  <a:t>41/662</a:t>
                </a:r>
                <a:r>
                  <a:rPr lang="fa-IR" sz="2400" b="1" dirty="0" smtClean="0">
                    <a:latin typeface="Calibri" panose="020F0502020204030204" pitchFamily="34" charset="0"/>
                    <a:ea typeface="Calibri" panose="020F0502020204030204" pitchFamily="34" charset="0"/>
                    <a:cs typeface="B Nazanin" panose="00000400000000000000" pitchFamily="2" charset="-78"/>
                  </a:rPr>
                  <a:t> را ضریب 1 </a:t>
                </a:r>
                <a:r>
                  <a:rPr lang="fa-IR" sz="2400" b="1" dirty="0">
                    <a:latin typeface="Calibri" panose="020F0502020204030204" pitchFamily="34" charset="0"/>
                    <a:ea typeface="Calibri" panose="020F0502020204030204" pitchFamily="34" charset="0"/>
                    <a:cs typeface="B Nazanin" panose="00000400000000000000" pitchFamily="2" charset="-78"/>
                  </a:rPr>
                  <a:t>یا عیار 1 نیز </a:t>
                </a:r>
                <a:r>
                  <a:rPr lang="fa-IR" sz="2400" b="1" dirty="0" smtClean="0">
                    <a:latin typeface="Calibri" panose="020F0502020204030204" pitchFamily="34" charset="0"/>
                    <a:ea typeface="Calibri" panose="020F0502020204030204" pitchFamily="34" charset="0"/>
                    <a:cs typeface="B Nazanin" panose="00000400000000000000" pitchFamily="2" charset="-78"/>
                  </a:rPr>
                  <a:t>‌گویند.</a:t>
                </a:r>
              </a:p>
              <a:p>
                <a:pPr algn="r" rtl="1">
                  <a:lnSpc>
                    <a:spcPct val="150000"/>
                  </a:lnSpc>
                  <a:spcAft>
                    <a:spcPts val="800"/>
                  </a:spcAft>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cs typeface="B Nazanin" panose="00000400000000000000" pitchFamily="2" charset="-78"/>
                  </a:rPr>
                  <a:t>41/666 = </a:t>
                </a:r>
                <a14:m>
                  <m:oMath xmlns:m="http://schemas.openxmlformats.org/officeDocument/2006/math">
                    <m:box>
                      <m:boxPr>
                        <m:ctrlPr>
                          <a:rPr lang="en-US" sz="3000" b="1" i="1">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sz="3000" b="1" i="1">
                                <a:latin typeface="Cambria Math" panose="02040503050406030204" pitchFamily="18" charset="0"/>
                                <a:ea typeface="Calibri" panose="020F0502020204030204" pitchFamily="34" charset="0"/>
                                <a:cs typeface="B Nazanin" panose="00000400000000000000" pitchFamily="2" charset="-78"/>
                              </a:rPr>
                            </m:ctrlPr>
                          </m:fPr>
                          <m:num>
                            <m:r>
                              <a:rPr lang="en-US" sz="3000" b="1" i="1">
                                <a:latin typeface="Cambria Math" panose="02040503050406030204" pitchFamily="18" charset="0"/>
                                <a:ea typeface="Calibri" panose="020F0502020204030204" pitchFamily="34" charset="0"/>
                                <a:cs typeface="B Nazanin" panose="00000400000000000000" pitchFamily="2" charset="-78"/>
                              </a:rPr>
                              <m:t>𝟏𝟎𝟎𝟎</m:t>
                            </m:r>
                          </m:num>
                          <m:den>
                            <m:r>
                              <a:rPr lang="en-US" sz="3000" b="1" i="1">
                                <a:latin typeface="Cambria Math" panose="02040503050406030204" pitchFamily="18" charset="0"/>
                                <a:ea typeface="Calibri" panose="020F0502020204030204" pitchFamily="34" charset="0"/>
                                <a:cs typeface="B Nazanin" panose="00000400000000000000" pitchFamily="2" charset="-78"/>
                              </a:rPr>
                              <m:t>𝟐𝟒</m:t>
                            </m:r>
                          </m:den>
                        </m:f>
                      </m:e>
                    </m:box>
                  </m:oMath>
                </a14:m>
                <a:r>
                  <a:rPr lang="en-US" sz="2400" b="1" dirty="0">
                    <a:latin typeface="B Nazanin" panose="00000400000000000000" pitchFamily="2" charset="-78"/>
                    <a:ea typeface="Calibri" panose="020F0502020204030204" pitchFamily="34" charset="0"/>
                    <a:cs typeface="B Nazanin" panose="00000400000000000000" pitchFamily="2" charset="-78"/>
                  </a:rPr>
                  <a:t> </a:t>
                </a:r>
                <a:r>
                  <a:rPr lang="fa-IR" sz="2400" b="1" dirty="0">
                    <a:latin typeface="B Nazanin" panose="00000400000000000000" pitchFamily="2" charset="-78"/>
                    <a:ea typeface="Calibri" panose="020F0502020204030204" pitchFamily="34" charset="0"/>
                    <a:cs typeface="B Nazanin" panose="00000400000000000000" pitchFamily="2" charset="-78"/>
                  </a:rPr>
                  <a:t>      یا </a:t>
                </a:r>
                <a:r>
                  <a:rPr lang="fa-IR" sz="2400" b="1" dirty="0" smtClean="0">
                    <a:latin typeface="B Nazanin" panose="00000400000000000000" pitchFamily="2" charset="-78"/>
                    <a:ea typeface="Calibri" panose="020F0502020204030204" pitchFamily="34" charset="0"/>
                    <a:cs typeface="B Nazanin" panose="00000400000000000000" pitchFamily="2" charset="-78"/>
                  </a:rPr>
                  <a:t> 41/662= </a:t>
                </a:r>
                <a14:m>
                  <m:oMath xmlns:m="http://schemas.openxmlformats.org/officeDocument/2006/math">
                    <m:box>
                      <m:boxPr>
                        <m:ctrlPr>
                          <a:rPr lang="fa-IR" sz="3000" b="1" i="1" smtClean="0">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fa-IR" sz="3000" b="1" i="1" smtClean="0">
                                <a:latin typeface="Cambria Math" panose="02040503050406030204" pitchFamily="18" charset="0"/>
                                <a:ea typeface="Calibri" panose="020F0502020204030204" pitchFamily="34" charset="0"/>
                                <a:cs typeface="B Nazanin" panose="00000400000000000000" pitchFamily="2" charset="-78"/>
                              </a:rPr>
                            </m:ctrlPr>
                          </m:fPr>
                          <m:num>
                            <m:r>
                              <a:rPr lang="fa-IR" sz="3000" b="1" i="1" smtClean="0">
                                <a:latin typeface="Cambria Math" panose="02040503050406030204" pitchFamily="18" charset="0"/>
                                <a:ea typeface="Calibri" panose="020F0502020204030204" pitchFamily="34" charset="0"/>
                                <a:cs typeface="B Nazanin" panose="00000400000000000000" pitchFamily="2" charset="-78"/>
                              </a:rPr>
                              <m:t>𝟗𝟗𝟗</m:t>
                            </m:r>
                            <m:r>
                              <a:rPr lang="fa-IR" sz="3000" b="1" i="1" smtClean="0">
                                <a:latin typeface="Cambria Math" panose="02040503050406030204" pitchFamily="18" charset="0"/>
                                <a:ea typeface="Calibri" panose="020F0502020204030204" pitchFamily="34" charset="0"/>
                                <a:cs typeface="B Nazanin" panose="00000400000000000000" pitchFamily="2" charset="-78"/>
                              </a:rPr>
                              <m:t>/</m:t>
                            </m:r>
                            <m:r>
                              <a:rPr lang="fa-IR" sz="3000" b="1" i="1" smtClean="0">
                                <a:latin typeface="Cambria Math" panose="02040503050406030204" pitchFamily="18" charset="0"/>
                                <a:ea typeface="Calibri" panose="020F0502020204030204" pitchFamily="34" charset="0"/>
                                <a:cs typeface="B Nazanin" panose="00000400000000000000" pitchFamily="2" charset="-78"/>
                              </a:rPr>
                              <m:t>𝟗</m:t>
                            </m:r>
                          </m:num>
                          <m:den>
                            <m:r>
                              <a:rPr lang="fa-IR" sz="3000" b="1" i="1" smtClean="0">
                                <a:latin typeface="Cambria Math" panose="02040503050406030204" pitchFamily="18" charset="0"/>
                                <a:ea typeface="Calibri" panose="020F0502020204030204" pitchFamily="34" charset="0"/>
                                <a:cs typeface="B Nazanin" panose="00000400000000000000" pitchFamily="2" charset="-78"/>
                              </a:rPr>
                              <m:t>𝟐𝟒</m:t>
                            </m:r>
                          </m:den>
                        </m:f>
                      </m:e>
                    </m:box>
                  </m:oMath>
                </a14:m>
                <a:endParaRPr lang="fa-IR" sz="2400" b="1" dirty="0" smtClean="0">
                  <a:latin typeface="B Nazanin" panose="00000400000000000000" pitchFamily="2" charset="-78"/>
                  <a:ea typeface="Calibri" panose="020F0502020204030204" pitchFamily="34" charset="0"/>
                  <a:cs typeface="B Nazanin" panose="00000400000000000000" pitchFamily="2" charset="-78"/>
                </a:endParaRPr>
              </a:p>
              <a:p>
                <a:pPr algn="r" rtl="1">
                  <a:lnSpc>
                    <a:spcPct val="150000"/>
                  </a:lnSpc>
                  <a:spcAft>
                    <a:spcPts val="800"/>
                  </a:spcAft>
                  <a:buFont typeface="Wingdings" panose="05000000000000000000" pitchFamily="2" charset="2"/>
                  <a:buChar char="ü"/>
                </a:pPr>
                <a:r>
                  <a:rPr lang="fa-IR" sz="2800" b="1" dirty="0" smtClean="0">
                    <a:effectLst/>
                    <a:latin typeface="Calibri" panose="020F0502020204030204" pitchFamily="34" charset="0"/>
                    <a:ea typeface="Calibri" panose="020F0502020204030204" pitchFamily="34" charset="0"/>
                    <a:cs typeface="B Nazanin" panose="00000400000000000000" pitchFamily="2" charset="-78"/>
                  </a:rPr>
                  <a:t>مثال: طلایی با عیار 18 داریم، مقدار استاندارد خارجی آن را مشخص نمائید:</a:t>
                </a:r>
                <a:endParaRPr lang="en-US" b="1" dirty="0" smtClean="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50000"/>
                  </a:lnSpc>
                  <a:spcAft>
                    <a:spcPts val="800"/>
                  </a:spcAft>
                  <a:buFont typeface="Wingdings" panose="05000000000000000000" pitchFamily="2" charset="2"/>
                  <a:buChar char="ü"/>
                </a:pPr>
                <a:r>
                  <a:rPr lang="fa-IR" sz="2400" b="1" dirty="0" smtClean="0">
                    <a:effectLst/>
                    <a:latin typeface="Calibri" panose="020F0502020204030204" pitchFamily="34" charset="0"/>
                    <a:ea typeface="Calibri" panose="020F0502020204030204" pitchFamily="34" charset="0"/>
                    <a:cs typeface="B Nazanin" panose="00000400000000000000" pitchFamily="2" charset="-78"/>
                  </a:rPr>
                  <a:t>750 </a:t>
                </a:r>
                <a:r>
                  <a:rPr lang="fa-IR" sz="2400" b="1" dirty="0" smtClean="0">
                    <a:effectLst/>
                    <a:latin typeface="Times New Roman" panose="02020603050405020304" pitchFamily="18" charset="0"/>
                    <a:ea typeface="Calibri" panose="020F0502020204030204" pitchFamily="34" charset="0"/>
                    <a:cs typeface="B Nazanin" panose="00000400000000000000" pitchFamily="2" charset="-78"/>
                  </a:rPr>
                  <a:t>~</a:t>
                </a:r>
                <a:r>
                  <a:rPr lang="fa-IR" sz="2400" b="1" dirty="0" smtClean="0">
                    <a:effectLst/>
                    <a:latin typeface="Calibri" panose="020F0502020204030204" pitchFamily="34" charset="0"/>
                    <a:ea typeface="Calibri" panose="020F0502020204030204" pitchFamily="34" charset="0"/>
                    <a:cs typeface="B Nazanin" panose="00000400000000000000" pitchFamily="2" charset="-78"/>
                  </a:rPr>
                  <a:t> 749.916 = 41.662 × 18 </a:t>
                </a: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76886"/>
                <a:ext cx="8856133" cy="5881114"/>
              </a:xfrm>
              <a:blipFill>
                <a:blip r:embed="rId2"/>
                <a:stretch>
                  <a:fillRect l="-344" r="-688"/>
                </a:stretch>
              </a:blipFill>
            </p:spPr>
            <p:txBody>
              <a:bodyPr/>
              <a:lstStyle/>
              <a:p>
                <a:r>
                  <a:rPr lang="fa-IR">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133" y="131397"/>
            <a:ext cx="2946400" cy="2848870"/>
          </a:xfrm>
          <a:prstGeom prst="rect">
            <a:avLst/>
          </a:prstGeom>
        </p:spPr>
      </p:pic>
    </p:spTree>
    <p:extLst>
      <p:ext uri="{BB962C8B-B14F-4D97-AF65-F5344CB8AC3E}">
        <p14:creationId xmlns:p14="http://schemas.microsoft.com/office/powerpoint/2010/main" val="3006156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5820" y="175499"/>
            <a:ext cx="2653048" cy="2498717"/>
          </a:xfrm>
          <a:prstGeom prst="rect">
            <a:avLst/>
          </a:prstGeom>
        </p:spPr>
      </p:pic>
      <p:sp>
        <p:nvSpPr>
          <p:cNvPr id="2" name="Title 1"/>
          <p:cNvSpPr>
            <a:spLocks noGrp="1"/>
          </p:cNvSpPr>
          <p:nvPr>
            <p:ph type="title"/>
          </p:nvPr>
        </p:nvSpPr>
        <p:spPr>
          <a:xfrm>
            <a:off x="1171978" y="1174492"/>
            <a:ext cx="7340600" cy="1325563"/>
          </a:xfrm>
        </p:spPr>
        <p:txBody>
          <a:bodyPr/>
          <a:lstStyle/>
          <a:p>
            <a:pPr algn="ctr"/>
            <a:r>
              <a:rPr lang="fa-IR" dirty="0" smtClean="0">
                <a:cs typeface="Titr" panose="00000700000000000000" pitchFamily="2" charset="-78"/>
              </a:rPr>
              <a:t>ادامه قانون مصوب سال 1337</a:t>
            </a:r>
            <a:endParaRPr lang="fa-IR" dirty="0">
              <a:cs typeface="Titr" panose="00000700000000000000" pitchFamily="2" charset="-78"/>
            </a:endParaRPr>
          </a:p>
        </p:txBody>
      </p:sp>
      <p:sp>
        <p:nvSpPr>
          <p:cNvPr id="3" name="Content Placeholder 2"/>
          <p:cNvSpPr>
            <a:spLocks noGrp="1"/>
          </p:cNvSpPr>
          <p:nvPr>
            <p:ph idx="1"/>
          </p:nvPr>
        </p:nvSpPr>
        <p:spPr>
          <a:xfrm>
            <a:off x="0" y="2846231"/>
            <a:ext cx="10625070" cy="1687132"/>
          </a:xfrm>
        </p:spPr>
        <p:txBody>
          <a:bodyPr anchor="ctr">
            <a:normAutofit/>
          </a:bodyPr>
          <a:lstStyle/>
          <a:p>
            <a:pPr algn="just" rtl="1">
              <a:lnSpc>
                <a:spcPct val="107000"/>
              </a:lnSpc>
              <a:spcAft>
                <a:spcPts val="800"/>
              </a:spcAft>
              <a:buFont typeface="Wingdings" panose="05000000000000000000" pitchFamily="2" charset="2"/>
              <a:buChar char="ü"/>
            </a:pPr>
            <a:r>
              <a:rPr lang="fa-IR" sz="2800" dirty="0">
                <a:latin typeface="Calibri" panose="020F0502020204030204" pitchFamily="34" charset="0"/>
                <a:ea typeface="Calibri" panose="020F0502020204030204" pitchFamily="34" charset="0"/>
                <a:cs typeface="B Nazanin" panose="00000400000000000000" pitchFamily="2" charset="-78"/>
              </a:rPr>
              <a:t>ماده پنجم - ضرب کلیه مسکوکات مذکور در این قانون منحصراً به وسیله </a:t>
            </a:r>
            <a:r>
              <a:rPr lang="fa-IR" sz="2800" dirty="0" smtClean="0">
                <a:latin typeface="Calibri" panose="020F0502020204030204" pitchFamily="34" charset="0"/>
                <a:ea typeface="Calibri" panose="020F0502020204030204" pitchFamily="34" charset="0"/>
                <a:cs typeface="B Nazanin" panose="00000400000000000000" pitchFamily="2" charset="-78"/>
              </a:rPr>
              <a:t>ضرابخانه شاهنشاهی </a:t>
            </a:r>
            <a:r>
              <a:rPr lang="fa-IR" sz="2800" dirty="0">
                <a:latin typeface="Calibri" panose="020F0502020204030204" pitchFamily="34" charset="0"/>
                <a:ea typeface="Calibri" panose="020F0502020204030204" pitchFamily="34" charset="0"/>
                <a:cs typeface="B Nazanin" panose="00000400000000000000" pitchFamily="2" charset="-78"/>
              </a:rPr>
              <a:t>به عمل خواهد آمد و در مقابل پرداخت دستمزد ‌برای عموم آزاد است</a:t>
            </a:r>
            <a:r>
              <a:rPr lang="en-US" sz="2800" dirty="0" smtClean="0">
                <a:latin typeface="Calibri" panose="020F0502020204030204" pitchFamily="34" charset="0"/>
                <a:ea typeface="Calibri" panose="020F0502020204030204" pitchFamily="34" charset="0"/>
                <a:cs typeface="B Nazanin" panose="00000400000000000000" pitchFamily="2" charset="-78"/>
              </a:rPr>
              <a:t>.</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0070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556125" y="133306"/>
            <a:ext cx="2524258" cy="2581610"/>
          </a:xfrm>
          <a:prstGeom prst="rect">
            <a:avLst/>
          </a:prstGeom>
          <a:pattFill prst="pct20">
            <a:fgClr>
              <a:schemeClr val="accent4">
                <a:lumMod val="40000"/>
                <a:lumOff val="60000"/>
              </a:schemeClr>
            </a:fgClr>
            <a:bgClr>
              <a:schemeClr val="bg1"/>
            </a:bgClr>
          </a:pattFill>
        </p:spPr>
      </p:pic>
      <p:sp>
        <p:nvSpPr>
          <p:cNvPr id="2" name="Title 1"/>
          <p:cNvSpPr>
            <a:spLocks noGrp="1"/>
          </p:cNvSpPr>
          <p:nvPr>
            <p:ph type="title"/>
          </p:nvPr>
        </p:nvSpPr>
        <p:spPr>
          <a:xfrm>
            <a:off x="1495141" y="378004"/>
            <a:ext cx="5485209" cy="587375"/>
          </a:xfrm>
        </p:spPr>
        <p:txBody>
          <a:bodyPr>
            <a:normAutofit fontScale="90000"/>
          </a:bodyPr>
          <a:lstStyle/>
          <a:p>
            <a:pPr algn="ctr" rtl="1">
              <a:lnSpc>
                <a:spcPct val="107000"/>
              </a:lnSpc>
              <a:spcAft>
                <a:spcPts val="800"/>
              </a:spcAft>
            </a:pPr>
            <a:r>
              <a:rPr lang="fa-IR" dirty="0">
                <a:latin typeface="Calibri" panose="020F0502020204030204" pitchFamily="34" charset="0"/>
                <a:ea typeface="Calibri" panose="020F0502020204030204" pitchFamily="34" charset="0"/>
                <a:cs typeface="Titr" panose="00000700000000000000" pitchFamily="2" charset="-78"/>
              </a:rPr>
              <a:t>‌قانون اصلاح قانون ضرب مسکوک طلا</a:t>
            </a:r>
            <a:endParaRPr lang="en-US" sz="3600" dirty="0">
              <a:effectLst/>
              <a:latin typeface="Calibri" panose="020F0502020204030204" pitchFamily="34" charset="0"/>
              <a:ea typeface="Calibri" panose="020F0502020204030204" pitchFamily="34" charset="0"/>
              <a:cs typeface="Titr" panose="00000700000000000000" pitchFamily="2" charset="-78"/>
            </a:endParaRPr>
          </a:p>
        </p:txBody>
      </p:sp>
      <p:sp>
        <p:nvSpPr>
          <p:cNvPr id="3" name="Content Placeholder 2"/>
          <p:cNvSpPr>
            <a:spLocks noGrp="1"/>
          </p:cNvSpPr>
          <p:nvPr>
            <p:ph idx="1"/>
          </p:nvPr>
        </p:nvSpPr>
        <p:spPr>
          <a:xfrm>
            <a:off x="154545" y="1326524"/>
            <a:ext cx="9234153" cy="5344732"/>
          </a:xfrm>
        </p:spPr>
        <p:txBody>
          <a:bodyPr>
            <a:normAutofit fontScale="92500" lnSpcReduction="10000"/>
          </a:bodyPr>
          <a:lstStyle/>
          <a:p>
            <a:pPr algn="just" rtl="1">
              <a:buFont typeface="Wingdings" panose="05000000000000000000" pitchFamily="2" charset="2"/>
              <a:buChar char="ü"/>
            </a:pPr>
            <a:r>
              <a:rPr lang="fa-IR" sz="2800" dirty="0" smtClean="0">
                <a:cs typeface="B Nazanin" panose="00000400000000000000" pitchFamily="2" charset="-78"/>
              </a:rPr>
              <a:t>مصوب 1355/02/22</a:t>
            </a:r>
          </a:p>
          <a:p>
            <a:pPr algn="just" rtl="1">
              <a:buFont typeface="Wingdings" panose="05000000000000000000" pitchFamily="2" charset="2"/>
              <a:buChar char="ü"/>
            </a:pPr>
            <a:r>
              <a:rPr lang="fa-IR" sz="2800" dirty="0" smtClean="0">
                <a:cs typeface="B Nazanin" panose="00000400000000000000" pitchFamily="2" charset="-78"/>
              </a:rPr>
              <a:t>ماده واحده - قانون راجع به ضرب مسکوک طلا مصوب 28 فروردین ماه 1337 به شرح زیر اصلاح می‌شود.</a:t>
            </a:r>
          </a:p>
          <a:p>
            <a:pPr marL="0" indent="0" algn="just" rtl="1">
              <a:buNone/>
            </a:pPr>
            <a:r>
              <a:rPr lang="fa-IR" sz="2800" dirty="0">
                <a:cs typeface="B Nazanin" panose="00000400000000000000" pitchFamily="2" charset="-78"/>
              </a:rPr>
              <a:t>1</a:t>
            </a:r>
            <a:r>
              <a:rPr lang="fa-IR" sz="2800" dirty="0" smtClean="0">
                <a:cs typeface="B Nazanin" panose="00000400000000000000" pitchFamily="2" charset="-78"/>
              </a:rPr>
              <a:t> - حد ترخص‌های مندرج در بند (ب) ماده اول قانون مذکور به دو و نیم در هزار و بندهای (ج) و (‌د) به پنج هزار و بند (ه) به ده هزار افزایش داده ‌می‌شود و بند (‌ز) به شرح ذیل به ماده 1 اضافه می‌شود.</a:t>
            </a:r>
          </a:p>
          <a:p>
            <a:pPr marL="0" indent="0" algn="just" rtl="1">
              <a:buNone/>
            </a:pPr>
            <a:r>
              <a:rPr lang="fa-IR" sz="2800" dirty="0">
                <a:cs typeface="B Nazanin" panose="00000400000000000000" pitchFamily="2" charset="-78"/>
              </a:rPr>
              <a:t> </a:t>
            </a:r>
            <a:r>
              <a:rPr lang="fa-IR" sz="2800" dirty="0" smtClean="0">
                <a:cs typeface="B Nazanin" panose="00000400000000000000" pitchFamily="2" charset="-78"/>
              </a:rPr>
              <a:t>ز - مسکوک طلای ده پهلوی دارای 73/223820 گرم طلای خالص و قطر آن 50 میلیمتر حد ترخص وزن دو در هزار.</a:t>
            </a:r>
          </a:p>
          <a:p>
            <a:pPr marL="0" indent="0" algn="just" rtl="1">
              <a:buNone/>
            </a:pPr>
            <a:r>
              <a:rPr lang="fa-IR" sz="2800" dirty="0" smtClean="0">
                <a:cs typeface="B Nazanin" panose="00000400000000000000" pitchFamily="2" charset="-78"/>
              </a:rPr>
              <a:t>2  - عبارت زیر به آخر ماده سوم قانون مذکور اضافه می‌شود:</a:t>
            </a:r>
          </a:p>
          <a:p>
            <a:pPr marL="0" indent="0" algn="just" rtl="1">
              <a:buNone/>
            </a:pPr>
            <a:r>
              <a:rPr lang="fa-IR" sz="2800" dirty="0" smtClean="0">
                <a:cs typeface="B Nazanin" panose="00000400000000000000" pitchFamily="2" charset="-78"/>
              </a:rPr>
              <a:t> "‌در مورد مسکوکاتی که به مناسبت‌های خاص ضرب می‌شود نقش دو طرف سکه به پیشنهاد بانک مرکزی ایران و موافقت وزیر امور اقتصادی و دارایی ‌و تصویب هیأت وزیران خواهد شد".</a:t>
            </a:r>
            <a:endParaRPr lang="fa-IR" sz="2800" dirty="0">
              <a:cs typeface="B Nazanin" panose="00000400000000000000" pitchFamily="2" charset="-78"/>
            </a:endParaRPr>
          </a:p>
        </p:txBody>
      </p:sp>
    </p:spTree>
    <p:extLst>
      <p:ext uri="{BB962C8B-B14F-4D97-AF65-F5344CB8AC3E}">
        <p14:creationId xmlns:p14="http://schemas.microsoft.com/office/powerpoint/2010/main" val="3010775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433" y="951040"/>
            <a:ext cx="5951012" cy="1159933"/>
          </a:xfrm>
        </p:spPr>
        <p:txBody>
          <a:bodyPr/>
          <a:lstStyle/>
          <a:p>
            <a:pPr algn="ctr"/>
            <a:r>
              <a:rPr lang="fa-IR" dirty="0">
                <a:latin typeface="Calibri" panose="020F0502020204030204" pitchFamily="34" charset="0"/>
                <a:ea typeface="Calibri" panose="020F0502020204030204" pitchFamily="34" charset="0"/>
                <a:cs typeface="Titr" panose="00000700000000000000" pitchFamily="2" charset="-78"/>
              </a:rPr>
              <a:t>ماده ۵۱۸ قانون مجازات اسلامی</a:t>
            </a:r>
            <a:endParaRPr lang="fa-IR" dirty="0">
              <a:cs typeface="Titr" panose="00000700000000000000" pitchFamily="2" charset="-78"/>
            </a:endParaRPr>
          </a:p>
        </p:txBody>
      </p:sp>
      <p:sp>
        <p:nvSpPr>
          <p:cNvPr id="3" name="Content Placeholder 2"/>
          <p:cNvSpPr>
            <a:spLocks noGrp="1"/>
          </p:cNvSpPr>
          <p:nvPr>
            <p:ph idx="1"/>
          </p:nvPr>
        </p:nvSpPr>
        <p:spPr>
          <a:xfrm>
            <a:off x="115911" y="2302933"/>
            <a:ext cx="9388697" cy="3505439"/>
          </a:xfrm>
        </p:spPr>
        <p:txBody>
          <a:bodyPr anchor="ctr">
            <a:normAutofit fontScale="77500" lnSpcReduction="20000"/>
          </a:bodyPr>
          <a:lstStyle/>
          <a:p>
            <a:pPr marL="0" indent="0" algn="just" rtl="1">
              <a:lnSpc>
                <a:spcPct val="200000"/>
              </a:lnSpc>
              <a:spcAft>
                <a:spcPts val="800"/>
              </a:spcAft>
              <a:buNone/>
            </a:pPr>
            <a:r>
              <a:rPr lang="fa-IR" sz="3600" dirty="0">
                <a:latin typeface="Calibri" panose="020F0502020204030204" pitchFamily="34" charset="0"/>
                <a:ea typeface="Calibri" panose="020F0502020204030204" pitchFamily="34" charset="0"/>
                <a:cs typeface="B Nazanin" panose="00000400000000000000" pitchFamily="2" charset="-78"/>
              </a:rPr>
              <a:t>هر کس شبیه هر نوع مسکوک طلا یا نقره داخلی یا خارجی از قبیل سکه بهار آزادی، سکه‌های حکومتهای قبلی ایران، لیره و نظایر آن را ‌از پولها و ارزهای دیگر که مورد معامله واقع می شود، بسازد یا عالماً داخل کشور نماید یا مورد خرید و فروش قرار دهد یا ترویج سکه قلب نماید به ‌حبس از یک تا ده سال محکوم می‌شود.</a:t>
            </a:r>
            <a:endParaRPr lang="en-US" dirty="0" smtClean="0">
              <a:effectLst/>
              <a:latin typeface="Calibri" panose="020F0502020204030204" pitchFamily="34" charset="0"/>
              <a:ea typeface="Calibri" panose="020F0502020204030204" pitchFamily="34" charset="0"/>
              <a:cs typeface="B Nazanin" panose="00000400000000000000" pitchFamily="2" charset="-78"/>
            </a:endParaRPr>
          </a:p>
          <a:p>
            <a:pPr algn="r" rtl="1"/>
            <a:endParaRPr lang="fa-IR" dirty="0"/>
          </a:p>
        </p:txBody>
      </p:sp>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607641" y="101034"/>
            <a:ext cx="2487256" cy="2294435"/>
          </a:xfrm>
          <a:prstGeom prst="rect">
            <a:avLst/>
          </a:prstGeom>
          <a:blipFill>
            <a:blip r:embed="rId3">
              <a:duotone>
                <a:schemeClr val="bg2">
                  <a:shade val="45000"/>
                  <a:satMod val="135000"/>
                </a:schemeClr>
                <a:prstClr val="white"/>
              </a:duotone>
            </a:blip>
            <a:tile tx="0" ty="0" sx="100000" sy="100000" flip="none" algn="tl"/>
          </a:blipFill>
        </p:spPr>
      </p:pic>
    </p:spTree>
    <p:extLst>
      <p:ext uri="{BB962C8B-B14F-4D97-AF65-F5344CB8AC3E}">
        <p14:creationId xmlns:p14="http://schemas.microsoft.com/office/powerpoint/2010/main" val="2132333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50062" y="130398"/>
            <a:ext cx="2678807" cy="2548408"/>
          </a:xfrm>
          <a:prstGeom prst="rect">
            <a:avLst/>
          </a:prstGeom>
        </p:spPr>
      </p:pic>
      <p:sp>
        <p:nvSpPr>
          <p:cNvPr id="2" name="Title 1"/>
          <p:cNvSpPr>
            <a:spLocks noGrp="1"/>
          </p:cNvSpPr>
          <p:nvPr>
            <p:ph type="title"/>
          </p:nvPr>
        </p:nvSpPr>
        <p:spPr>
          <a:xfrm>
            <a:off x="128790" y="701748"/>
            <a:ext cx="8796270" cy="702854"/>
          </a:xfrm>
        </p:spPr>
        <p:txBody>
          <a:bodyPr>
            <a:normAutofit fontScale="90000"/>
          </a:bodyPr>
          <a:lstStyle/>
          <a:p>
            <a:pPr algn="r"/>
            <a:r>
              <a:rPr lang="fa-IR" dirty="0" smtClean="0">
                <a:cs typeface="Titr" panose="00000700000000000000" pitchFamily="2" charset="-78"/>
              </a:rPr>
              <a:t>بند ب ذيل ماده « 6» آيين‌نامه ورود و صدور فلزات گران‌بها</a:t>
            </a:r>
            <a:endParaRPr lang="fa-IR" dirty="0">
              <a:cs typeface="Titr" panose="00000700000000000000" pitchFamily="2" charset="-78"/>
            </a:endParaRPr>
          </a:p>
        </p:txBody>
      </p:sp>
      <p:sp>
        <p:nvSpPr>
          <p:cNvPr id="3" name="Content Placeholder 2"/>
          <p:cNvSpPr>
            <a:spLocks noGrp="1"/>
          </p:cNvSpPr>
          <p:nvPr>
            <p:ph idx="1"/>
          </p:nvPr>
        </p:nvSpPr>
        <p:spPr>
          <a:xfrm>
            <a:off x="128789" y="1510049"/>
            <a:ext cx="11513712" cy="3615267"/>
          </a:xfrm>
        </p:spPr>
        <p:txBody>
          <a:bodyPr>
            <a:normAutofit/>
          </a:bodyPr>
          <a:lstStyle/>
          <a:p>
            <a:pPr>
              <a:buFont typeface="Wingdings" panose="05000000000000000000" pitchFamily="2" charset="2"/>
              <a:buChar char="ü"/>
            </a:pPr>
            <a:r>
              <a:rPr lang="fa-IR" sz="2800" b="1" dirty="0" smtClean="0">
                <a:cs typeface="B Nazanin" panose="00000400000000000000" pitchFamily="2" charset="-78"/>
              </a:rPr>
              <a:t>صدور فلزات گران‌بها به صورت شمش استاندارد، ذوب شده خام و </a:t>
            </a:r>
            <a:r>
              <a:rPr lang="fa-IR" sz="2800" b="1" u="sng" dirty="0" smtClean="0">
                <a:cs typeface="B Nazanin" panose="00000400000000000000" pitchFamily="2" charset="-78"/>
              </a:rPr>
              <a:t>مسکوک</a:t>
            </a:r>
            <a:r>
              <a:rPr lang="fa-IR" sz="2800" b="1" dirty="0" smtClean="0">
                <a:cs typeface="B Nazanin" panose="00000400000000000000" pitchFamily="2" charset="-78"/>
              </a:rPr>
              <a:t> از کشور به هر نحو ممنوع است مگر توسط بانک مرکزی.</a:t>
            </a:r>
            <a:endParaRPr lang="fa-IR" sz="2800" b="1" dirty="0">
              <a:cs typeface="B Nazanin" panose="00000400000000000000" pitchFamily="2" charset="-78"/>
            </a:endParaRPr>
          </a:p>
        </p:txBody>
      </p:sp>
    </p:spTree>
    <p:extLst>
      <p:ext uri="{BB962C8B-B14F-4D97-AF65-F5344CB8AC3E}">
        <p14:creationId xmlns:p14="http://schemas.microsoft.com/office/powerpoint/2010/main" val="113146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50062" y="130398"/>
            <a:ext cx="2678807" cy="2548408"/>
          </a:xfrm>
          <a:prstGeom prst="rect">
            <a:avLst/>
          </a:prstGeom>
        </p:spPr>
      </p:pic>
      <p:sp>
        <p:nvSpPr>
          <p:cNvPr id="2" name="Title 1"/>
          <p:cNvSpPr>
            <a:spLocks noGrp="1"/>
          </p:cNvSpPr>
          <p:nvPr>
            <p:ph type="title"/>
          </p:nvPr>
        </p:nvSpPr>
        <p:spPr>
          <a:xfrm>
            <a:off x="128790" y="701748"/>
            <a:ext cx="8796270" cy="702854"/>
          </a:xfrm>
        </p:spPr>
        <p:txBody>
          <a:bodyPr>
            <a:normAutofit/>
          </a:bodyPr>
          <a:lstStyle/>
          <a:p>
            <a:pPr algn="r"/>
            <a:r>
              <a:rPr lang="fa-IR" dirty="0" smtClean="0">
                <a:cs typeface="Titr" panose="00000700000000000000" pitchFamily="2" charset="-78"/>
              </a:rPr>
              <a:t>الزامات قانونی ثبت سکه در سامانه جامع تجارت</a:t>
            </a:r>
            <a:endParaRPr lang="fa-IR" dirty="0">
              <a:cs typeface="Titr" panose="00000700000000000000" pitchFamily="2" charset="-78"/>
            </a:endParaRPr>
          </a:p>
        </p:txBody>
      </p:sp>
      <p:sp>
        <p:nvSpPr>
          <p:cNvPr id="3" name="Content Placeholder 2"/>
          <p:cNvSpPr>
            <a:spLocks noGrp="1"/>
          </p:cNvSpPr>
          <p:nvPr>
            <p:ph idx="1"/>
          </p:nvPr>
        </p:nvSpPr>
        <p:spPr>
          <a:xfrm>
            <a:off x="128790" y="2678806"/>
            <a:ext cx="10264461" cy="3577105"/>
          </a:xfrm>
        </p:spPr>
        <p:txBody>
          <a:bodyPr>
            <a:normAutofit/>
          </a:bodyPr>
          <a:lstStyle/>
          <a:p>
            <a:pPr>
              <a:buFont typeface="Wingdings" panose="05000000000000000000" pitchFamily="2" charset="2"/>
              <a:buChar char="ü"/>
            </a:pPr>
            <a:r>
              <a:rPr lang="fa-IR" sz="2800" b="1" dirty="0" smtClean="0">
                <a:cs typeface="B Nazanin" panose="00000400000000000000" pitchFamily="2" charset="-78"/>
              </a:rPr>
              <a:t>مفاد ضوابط اختصاصی گروه کالایی فلزات گران‌بها و گوهرسنگ‌ها موضوع ماده «2» تبصره «4» ماده «18» قانون مبارزه با قاچاق کالا و ارز </a:t>
            </a:r>
          </a:p>
          <a:p>
            <a:pPr>
              <a:buFont typeface="Wingdings" panose="05000000000000000000" pitchFamily="2" charset="2"/>
              <a:buChar char="ü"/>
            </a:pPr>
            <a:r>
              <a:rPr lang="fa-IR" sz="2800" b="1" dirty="0" smtClean="0">
                <a:cs typeface="B Nazanin" panose="00000400000000000000" pitchFamily="2" charset="-78"/>
              </a:rPr>
              <a:t>ماده «33» و </a:t>
            </a:r>
            <a:r>
              <a:rPr lang="fa-IR" sz="2800" b="1" smtClean="0">
                <a:cs typeface="B Nazanin" panose="00000400000000000000" pitchFamily="2" charset="-78"/>
              </a:rPr>
              <a:t>تبصره ذیل آن </a:t>
            </a:r>
            <a:r>
              <a:rPr lang="fa-IR" sz="2800" b="1" dirty="0" smtClean="0">
                <a:cs typeface="B Nazanin" panose="00000400000000000000" pitchFamily="2" charset="-78"/>
              </a:rPr>
              <a:t>مندرج در دستورالعمل اجرایی تأسیس، فعالیت و نظارت بر صرافی‌ها: </a:t>
            </a:r>
            <a:endParaRPr lang="fa-IR" sz="2800" b="1" dirty="0">
              <a:cs typeface="B Nazanin" panose="00000400000000000000" pitchFamily="2" charset="-78"/>
            </a:endParaRPr>
          </a:p>
        </p:txBody>
      </p:sp>
    </p:spTree>
    <p:extLst>
      <p:ext uri="{BB962C8B-B14F-4D97-AF65-F5344CB8AC3E}">
        <p14:creationId xmlns:p14="http://schemas.microsoft.com/office/powerpoint/2010/main" val="2040372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9" y="3557789"/>
            <a:ext cx="9955369" cy="1915732"/>
          </a:xfrm>
        </p:spPr>
        <p:txBody>
          <a:bodyPr>
            <a:normAutofit/>
          </a:bodyPr>
          <a:lstStyle/>
          <a:p>
            <a:pPr marL="0" indent="0" algn="ctr">
              <a:buNone/>
            </a:pPr>
            <a:r>
              <a:rPr lang="fa-IR" sz="3600" b="1" dirty="0" smtClean="0">
                <a:cs typeface="Titr" panose="00000700000000000000" pitchFamily="2" charset="-78"/>
              </a:rPr>
              <a:t>با تشکر از توجه شما</a:t>
            </a:r>
          </a:p>
          <a:p>
            <a:pPr marL="0" indent="0" algn="ctr">
              <a:buNone/>
            </a:pPr>
            <a:endParaRPr lang="fa-IR" sz="3600" b="1" dirty="0">
              <a:cs typeface="Titr" panose="00000700000000000000" pitchFamily="2" charset="-78"/>
            </a:endParaRPr>
          </a:p>
          <a:p>
            <a:pPr marL="0" indent="0" algn="ctr">
              <a:buNone/>
            </a:pPr>
            <a:endParaRPr lang="fa-IR" sz="3600" b="1" dirty="0" smtClean="0">
              <a:cs typeface="Titr" panose="00000700000000000000" pitchFamily="2" charset="-78"/>
            </a:endParaRPr>
          </a:p>
          <a:p>
            <a:pPr marL="0" indent="0" algn="ctr">
              <a:buNone/>
            </a:pPr>
            <a:endParaRPr lang="fa-IR" sz="3600" b="1" dirty="0">
              <a:cs typeface="Titr" panose="00000700000000000000" pitchFamily="2" charset="-78"/>
            </a:endParaRPr>
          </a:p>
        </p:txBody>
      </p:sp>
    </p:spTree>
    <p:extLst>
      <p:ext uri="{BB962C8B-B14F-4D97-AF65-F5344CB8AC3E}">
        <p14:creationId xmlns:p14="http://schemas.microsoft.com/office/powerpoint/2010/main" val="348482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1" y="0"/>
            <a:ext cx="11522298" cy="1148821"/>
          </a:xfrm>
          <a:noFill/>
          <a:ln>
            <a:noFill/>
          </a:ln>
        </p:spPr>
        <p:txBody>
          <a:bodyPr/>
          <a:lstStyle/>
          <a:p>
            <a:pPr algn="ctr"/>
            <a:r>
              <a:rPr lang="fa-IR" dirty="0" smtClean="0">
                <a:cs typeface="Titr" panose="00000700000000000000" pitchFamily="2" charset="-78"/>
              </a:rPr>
              <a:t>عيارهای مختلف</a:t>
            </a:r>
            <a:endParaRPr lang="fa-IR" dirty="0">
              <a:cs typeface="Titr" panose="00000700000000000000" pitchFamily="2" charset="-78"/>
            </a:endParaRPr>
          </a:p>
        </p:txBody>
      </p:sp>
      <p:sp>
        <p:nvSpPr>
          <p:cNvPr id="3" name="Content Placeholder 2"/>
          <p:cNvSpPr>
            <a:spLocks noGrp="1"/>
          </p:cNvSpPr>
          <p:nvPr>
            <p:ph idx="1"/>
          </p:nvPr>
        </p:nvSpPr>
        <p:spPr>
          <a:xfrm>
            <a:off x="0" y="1148822"/>
            <a:ext cx="12022667" cy="5709178"/>
          </a:xfrm>
          <a:noFill/>
        </p:spPr>
        <p:txBody>
          <a:bodyPr>
            <a:normAutofit fontScale="92500" lnSpcReduction="20000"/>
          </a:bodyPr>
          <a:lstStyle/>
          <a:p>
            <a:pPr algn="r" rtl="1">
              <a:buFont typeface="Wingdings" panose="05000000000000000000" pitchFamily="2" charset="2"/>
              <a:buChar char="ü"/>
            </a:pPr>
            <a:r>
              <a:rPr lang="fa-IR" sz="2600" b="1" dirty="0" smtClean="0">
                <a:cs typeface="B Nazanin" panose="00000400000000000000" pitchFamily="2" charset="-78"/>
              </a:rPr>
              <a:t>عیار 1= 41/67															عیار 13= 541/67</a:t>
            </a:r>
          </a:p>
          <a:p>
            <a:pPr algn="r" rtl="1">
              <a:buFont typeface="Wingdings" panose="05000000000000000000" pitchFamily="2" charset="2"/>
              <a:buChar char="ü"/>
            </a:pPr>
            <a:r>
              <a:rPr lang="fa-IR" sz="2600" b="1" dirty="0" smtClean="0">
                <a:cs typeface="B Nazanin" panose="00000400000000000000" pitchFamily="2" charset="-78"/>
              </a:rPr>
              <a:t>عیار 2= 83/33														عیار 14= 583/33</a:t>
            </a:r>
          </a:p>
          <a:p>
            <a:pPr algn="r" rtl="1">
              <a:buFont typeface="Wingdings" panose="05000000000000000000" pitchFamily="2" charset="2"/>
              <a:buChar char="ü"/>
            </a:pPr>
            <a:r>
              <a:rPr lang="fa-IR" sz="2600" b="1" dirty="0" smtClean="0">
                <a:cs typeface="B Nazanin" panose="00000400000000000000" pitchFamily="2" charset="-78"/>
              </a:rPr>
              <a:t>عیار 3= 125															عیار 15= 625</a:t>
            </a:r>
          </a:p>
          <a:p>
            <a:pPr algn="r" rtl="1">
              <a:buFont typeface="Wingdings" panose="05000000000000000000" pitchFamily="2" charset="2"/>
              <a:buChar char="ü"/>
            </a:pPr>
            <a:r>
              <a:rPr lang="fa-IR" sz="2600" b="1" dirty="0" smtClean="0">
                <a:cs typeface="B Nazanin" panose="00000400000000000000" pitchFamily="2" charset="-78"/>
              </a:rPr>
              <a:t>عیار 4= 166/67					 									عیار 16= 666/67</a:t>
            </a:r>
          </a:p>
          <a:p>
            <a:pPr algn="r" rtl="1">
              <a:buFont typeface="Wingdings" panose="05000000000000000000" pitchFamily="2" charset="2"/>
              <a:buChar char="ü"/>
            </a:pPr>
            <a:r>
              <a:rPr lang="fa-IR" sz="2600" b="1" dirty="0" smtClean="0">
                <a:cs typeface="B Nazanin" panose="00000400000000000000" pitchFamily="2" charset="-78"/>
              </a:rPr>
              <a:t>عیار 5= 208.33														عیار 17= 705</a:t>
            </a:r>
          </a:p>
          <a:p>
            <a:pPr algn="r" rtl="1">
              <a:buFont typeface="Wingdings" panose="05000000000000000000" pitchFamily="2" charset="2"/>
              <a:buChar char="ü"/>
            </a:pPr>
            <a:r>
              <a:rPr lang="fa-IR" sz="2600" b="1" dirty="0" smtClean="0">
                <a:cs typeface="B Nazanin" panose="00000400000000000000" pitchFamily="2" charset="-78"/>
              </a:rPr>
              <a:t>عیار 6= 250															عیار 18= 750</a:t>
            </a:r>
          </a:p>
          <a:p>
            <a:pPr algn="r" rtl="1">
              <a:buFont typeface="Wingdings" panose="05000000000000000000" pitchFamily="2" charset="2"/>
              <a:buChar char="ü"/>
            </a:pPr>
            <a:r>
              <a:rPr lang="fa-IR" sz="2600" b="1" dirty="0" smtClean="0">
                <a:cs typeface="B Nazanin" panose="00000400000000000000" pitchFamily="2" charset="-78"/>
              </a:rPr>
              <a:t>عیار 7= 291/67														عیار 19= 791/67</a:t>
            </a:r>
          </a:p>
          <a:p>
            <a:pPr algn="r" rtl="1">
              <a:buFont typeface="Wingdings" panose="05000000000000000000" pitchFamily="2" charset="2"/>
              <a:buChar char="ü"/>
            </a:pPr>
            <a:r>
              <a:rPr lang="fa-IR" sz="2600" b="1" dirty="0" smtClean="0">
                <a:cs typeface="B Nazanin" panose="00000400000000000000" pitchFamily="2" charset="-78"/>
              </a:rPr>
              <a:t>عیار 8= 333/33														عیار 20= 833/33</a:t>
            </a:r>
          </a:p>
          <a:p>
            <a:pPr algn="r" rtl="1">
              <a:buFont typeface="Wingdings" panose="05000000000000000000" pitchFamily="2" charset="2"/>
              <a:buChar char="ü"/>
            </a:pPr>
            <a:r>
              <a:rPr lang="fa-IR" sz="2600" b="1" dirty="0" smtClean="0">
                <a:cs typeface="B Nazanin" panose="00000400000000000000" pitchFamily="2" charset="-78"/>
              </a:rPr>
              <a:t>عیار 9= 375															عیار 21= 875</a:t>
            </a:r>
          </a:p>
          <a:p>
            <a:pPr algn="r" rtl="1">
              <a:buFont typeface="Wingdings" panose="05000000000000000000" pitchFamily="2" charset="2"/>
              <a:buChar char="ü"/>
            </a:pPr>
            <a:r>
              <a:rPr lang="fa-IR" sz="2600" b="1" dirty="0" smtClean="0">
                <a:cs typeface="B Nazanin" panose="00000400000000000000" pitchFamily="2" charset="-78"/>
              </a:rPr>
              <a:t>عیار 10= 416/66														عیار 22= 916/66</a:t>
            </a:r>
          </a:p>
          <a:p>
            <a:pPr algn="r" rtl="1">
              <a:buFont typeface="Wingdings" panose="05000000000000000000" pitchFamily="2" charset="2"/>
              <a:buChar char="ü"/>
            </a:pPr>
            <a:r>
              <a:rPr lang="fa-IR" sz="2600" b="1" dirty="0" smtClean="0">
                <a:cs typeface="B Nazanin" panose="00000400000000000000" pitchFamily="2" charset="-78"/>
              </a:rPr>
              <a:t>عیار 11= 458/33														عیار 23= 958/33</a:t>
            </a:r>
          </a:p>
          <a:p>
            <a:pPr algn="r" rtl="1">
              <a:buFont typeface="Wingdings" panose="05000000000000000000" pitchFamily="2" charset="2"/>
              <a:buChar char="ü"/>
            </a:pPr>
            <a:r>
              <a:rPr lang="fa-IR" sz="2600" b="1" dirty="0" smtClean="0">
                <a:cs typeface="B Nazanin" panose="00000400000000000000" pitchFamily="2" charset="-78"/>
              </a:rPr>
              <a:t>عیار 12= 500 															عیار 24= 1000</a:t>
            </a:r>
          </a:p>
          <a:p>
            <a:pPr algn="r" rtl="1"/>
            <a:endParaRPr lang="fa-IR" dirty="0"/>
          </a:p>
        </p:txBody>
      </p:sp>
    </p:spTree>
    <p:extLst>
      <p:ext uri="{BB962C8B-B14F-4D97-AF65-F5344CB8AC3E}">
        <p14:creationId xmlns:p14="http://schemas.microsoft.com/office/powerpoint/2010/main" val="2738426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29211"/>
            <a:ext cx="11391900" cy="787814"/>
          </a:xfrm>
        </p:spPr>
        <p:txBody>
          <a:bodyPr>
            <a:normAutofit/>
          </a:bodyPr>
          <a:lstStyle/>
          <a:p>
            <a:pPr algn="ctr"/>
            <a:r>
              <a:rPr lang="fa-IR" sz="3600" dirty="0" smtClean="0">
                <a:latin typeface="Calibri" panose="020F0502020204030204" pitchFamily="34" charset="0"/>
                <a:ea typeface="Calibri" panose="020F0502020204030204" pitchFamily="34" charset="0"/>
                <a:cs typeface="Titr" panose="00000700000000000000" pitchFamily="2" charset="-78"/>
              </a:rPr>
              <a:t>عيار رسمی در کشورهای مختلف</a:t>
            </a:r>
            <a:endParaRPr lang="fa-IR" sz="3600" dirty="0">
              <a:cs typeface="Titr" panose="000007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194487743"/>
              </p:ext>
            </p:extLst>
          </p:nvPr>
        </p:nvGraphicFramePr>
        <p:xfrm>
          <a:off x="125153" y="1079499"/>
          <a:ext cx="11889048" cy="5668506"/>
        </p:xfrm>
        <a:graphic>
          <a:graphicData uri="http://schemas.openxmlformats.org/drawingml/2006/table">
            <a:tbl>
              <a:tblPr rtl="1">
                <a:tableStyleId>{5C22544A-7EE6-4342-B048-85BDC9FD1C3A}</a:tableStyleId>
              </a:tblPr>
              <a:tblGrid>
                <a:gridCol w="2849706">
                  <a:extLst>
                    <a:ext uri="{9D8B030D-6E8A-4147-A177-3AD203B41FA5}">
                      <a16:colId xmlns:a16="http://schemas.microsoft.com/office/drawing/2014/main" val="3892218230"/>
                    </a:ext>
                  </a:extLst>
                </a:gridCol>
                <a:gridCol w="2954195">
                  <a:extLst>
                    <a:ext uri="{9D8B030D-6E8A-4147-A177-3AD203B41FA5}">
                      <a16:colId xmlns:a16="http://schemas.microsoft.com/office/drawing/2014/main" val="4261155033"/>
                    </a:ext>
                  </a:extLst>
                </a:gridCol>
                <a:gridCol w="2943805">
                  <a:extLst>
                    <a:ext uri="{9D8B030D-6E8A-4147-A177-3AD203B41FA5}">
                      <a16:colId xmlns:a16="http://schemas.microsoft.com/office/drawing/2014/main" val="2900213139"/>
                    </a:ext>
                  </a:extLst>
                </a:gridCol>
                <a:gridCol w="3141342">
                  <a:extLst>
                    <a:ext uri="{9D8B030D-6E8A-4147-A177-3AD203B41FA5}">
                      <a16:colId xmlns:a16="http://schemas.microsoft.com/office/drawing/2014/main" val="3183852621"/>
                    </a:ext>
                  </a:extLst>
                </a:gridCol>
              </a:tblGrid>
              <a:tr h="526483">
                <a:tc>
                  <a:txBody>
                    <a:bodyPr/>
                    <a:lstStyle/>
                    <a:p>
                      <a:pPr algn="ctr" rtl="1">
                        <a:lnSpc>
                          <a:spcPct val="107000"/>
                        </a:lnSpc>
                        <a:spcAft>
                          <a:spcPts val="800"/>
                        </a:spcAft>
                      </a:pPr>
                      <a:r>
                        <a:rPr lang="fa-IR" sz="2800" b="1" dirty="0" smtClean="0">
                          <a:effectLst/>
                          <a:cs typeface="B Mitra" panose="00000400000000000000" pitchFamily="2" charset="-78"/>
                        </a:rPr>
                        <a:t>نام کشور</a:t>
                      </a:r>
                      <a:endParaRPr lang="en-US" sz="2800" b="1"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b="1" dirty="0" smtClean="0">
                          <a:effectLst/>
                          <a:cs typeface="B Mitra" panose="00000400000000000000" pitchFamily="2" charset="-78"/>
                        </a:rPr>
                        <a:t>عیار</a:t>
                      </a:r>
                      <a:r>
                        <a:rPr lang="fa-IR" sz="2800" b="1" baseline="0" dirty="0" smtClean="0">
                          <a:effectLst/>
                          <a:cs typeface="B Mitra" panose="00000400000000000000" pitchFamily="2" charset="-78"/>
                        </a:rPr>
                        <a:t> رسمی</a:t>
                      </a:r>
                      <a:endParaRPr lang="en-US" sz="2800" b="1"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b="1" dirty="0" smtClean="0">
                          <a:effectLst/>
                          <a:cs typeface="B Mitra" panose="00000400000000000000" pitchFamily="2" charset="-78"/>
                        </a:rPr>
                        <a:t>قسمت</a:t>
                      </a:r>
                      <a:r>
                        <a:rPr lang="fa-IR" sz="2800" b="1" baseline="0" dirty="0" smtClean="0">
                          <a:effectLst/>
                          <a:cs typeface="B Mitra" panose="00000400000000000000" pitchFamily="2" charset="-78"/>
                        </a:rPr>
                        <a:t> در هزار وزنی</a:t>
                      </a:r>
                      <a:endParaRPr lang="en-US" sz="2800" b="1"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b="1" dirty="0" smtClean="0">
                          <a:effectLst/>
                          <a:cs typeface="B Mitra" panose="00000400000000000000" pitchFamily="2" charset="-78"/>
                        </a:rPr>
                        <a:t>درصد طلای مصنوع</a:t>
                      </a:r>
                      <a:endParaRPr lang="en-US" sz="2800" b="1"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3400346972"/>
                  </a:ext>
                </a:extLst>
              </a:tr>
              <a:tr h="464118">
                <a:tc>
                  <a:txBody>
                    <a:bodyPr/>
                    <a:lstStyle/>
                    <a:p>
                      <a:pPr algn="ctr" rtl="1">
                        <a:lnSpc>
                          <a:spcPct val="107000"/>
                        </a:lnSpc>
                        <a:spcAft>
                          <a:spcPts val="800"/>
                        </a:spcAft>
                      </a:pPr>
                      <a:r>
                        <a:rPr lang="fa-IR" sz="2800" dirty="0" smtClean="0">
                          <a:effectLst/>
                          <a:cs typeface="B Mitra" panose="00000400000000000000" pitchFamily="2" charset="-78"/>
                        </a:rPr>
                        <a:t>شبه قاره هند</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22</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916</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91/6٪</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2734106312"/>
                  </a:ext>
                </a:extLst>
              </a:tr>
              <a:tr h="431800">
                <a:tc>
                  <a:txBody>
                    <a:bodyPr/>
                    <a:lstStyle/>
                    <a:p>
                      <a:pPr algn="ctr" rtl="1">
                        <a:lnSpc>
                          <a:spcPct val="107000"/>
                        </a:lnSpc>
                        <a:spcAft>
                          <a:spcPts val="800"/>
                        </a:spcAft>
                      </a:pPr>
                      <a:r>
                        <a:rPr lang="fa-IR" sz="2800" dirty="0" smtClean="0">
                          <a:effectLst/>
                          <a:cs typeface="B Mitra" panose="00000400000000000000" pitchFamily="2" charset="-78"/>
                        </a:rPr>
                        <a:t>عربستان</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21</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875</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87/5٪</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879052699"/>
                  </a:ext>
                </a:extLst>
              </a:tr>
              <a:tr h="471062">
                <a:tc>
                  <a:txBody>
                    <a:bodyPr/>
                    <a:lstStyle/>
                    <a:p>
                      <a:pPr algn="ctr" rtl="1">
                        <a:lnSpc>
                          <a:spcPct val="107000"/>
                        </a:lnSpc>
                        <a:spcAft>
                          <a:spcPts val="800"/>
                        </a:spcAft>
                      </a:pPr>
                      <a:r>
                        <a:rPr lang="fa-IR" sz="2800" dirty="0" smtClean="0">
                          <a:effectLst/>
                          <a:cs typeface="B Mitra" panose="00000400000000000000" pitchFamily="2" charset="-78"/>
                        </a:rPr>
                        <a:t>پرتغال</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19/2</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800</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80٪</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2308353500"/>
                  </a:ext>
                </a:extLst>
              </a:tr>
              <a:tr h="483770">
                <a:tc>
                  <a:txBody>
                    <a:bodyPr/>
                    <a:lstStyle/>
                    <a:p>
                      <a:pPr algn="ctr" rtl="1">
                        <a:lnSpc>
                          <a:spcPct val="107000"/>
                        </a:lnSpc>
                        <a:spcAft>
                          <a:spcPts val="800"/>
                        </a:spcAft>
                      </a:pPr>
                      <a:r>
                        <a:rPr lang="fa-IR" sz="2800" dirty="0" smtClean="0">
                          <a:effectLst/>
                          <a:cs typeface="B Mitra" panose="00000400000000000000" pitchFamily="2" charset="-78"/>
                        </a:rPr>
                        <a:t>ایتالیا</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18</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750</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75٪</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4236898278"/>
                  </a:ext>
                </a:extLst>
              </a:tr>
              <a:tr h="456030">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فرانسه</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18</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750</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75٪</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3014353759"/>
                  </a:ext>
                </a:extLst>
              </a:tr>
              <a:tr h="419100">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ایران</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18</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750</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75٪</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517528280"/>
                  </a:ext>
                </a:extLst>
              </a:tr>
              <a:tr h="419100">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بلغارستان</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18</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750</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75٪</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75454622"/>
                  </a:ext>
                </a:extLst>
              </a:tr>
              <a:tr h="457200">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اندونزی</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17</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705</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70/5٪</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3809528221"/>
                  </a:ext>
                </a:extLst>
              </a:tr>
              <a:tr h="419100">
                <a:tc>
                  <a:txBody>
                    <a:bodyPr/>
                    <a:lstStyle/>
                    <a:p>
                      <a:pPr algn="ctr" rtl="1">
                        <a:lnSpc>
                          <a:spcPct val="107000"/>
                        </a:lnSpc>
                        <a:spcAft>
                          <a:spcPts val="800"/>
                        </a:spcAft>
                      </a:pPr>
                      <a:r>
                        <a:rPr lang="fa-IR" sz="2800" dirty="0" smtClean="0">
                          <a:effectLst/>
                          <a:cs typeface="B Mitra" panose="00000400000000000000" pitchFamily="2" charset="-78"/>
                        </a:rPr>
                        <a:t>آمریکا</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14</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585</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58/5٪</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1197882461"/>
                  </a:ext>
                </a:extLst>
              </a:tr>
              <a:tr h="431800">
                <a:tc>
                  <a:txBody>
                    <a:bodyPr/>
                    <a:lstStyle/>
                    <a:p>
                      <a:pPr algn="ctr" rtl="1">
                        <a:lnSpc>
                          <a:spcPct val="107000"/>
                        </a:lnSpc>
                        <a:spcAft>
                          <a:spcPts val="800"/>
                        </a:spcAft>
                      </a:pPr>
                      <a:r>
                        <a:rPr lang="fa-IR" sz="2800" dirty="0" smtClean="0">
                          <a:effectLst/>
                          <a:cs typeface="B Mitra" panose="00000400000000000000" pitchFamily="2" charset="-78"/>
                        </a:rPr>
                        <a:t>انگلستان</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9</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375</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37/5٪</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4188221400"/>
                  </a:ext>
                </a:extLst>
              </a:tr>
              <a:tr h="526483">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آلمان</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8</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333</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07000"/>
                        </a:lnSpc>
                        <a:spcAft>
                          <a:spcPts val="800"/>
                        </a:spcAft>
                      </a:pPr>
                      <a:r>
                        <a:rPr lang="fa-IR" sz="2800" dirty="0" smtClean="0">
                          <a:effectLst/>
                          <a:latin typeface="Calibri" panose="020F0502020204030204" pitchFamily="34" charset="0"/>
                          <a:ea typeface="Calibri" panose="020F0502020204030204" pitchFamily="34" charset="0"/>
                          <a:cs typeface="B Mitra" panose="00000400000000000000" pitchFamily="2" charset="-78"/>
                        </a:rPr>
                        <a:t>33/3٪</a:t>
                      </a:r>
                      <a:endParaRPr lang="en-US" sz="2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372823216"/>
                  </a:ext>
                </a:extLst>
              </a:tr>
            </a:tbl>
          </a:graphicData>
        </a:graphic>
      </p:graphicFrame>
    </p:spTree>
    <p:extLst>
      <p:ext uri="{BB962C8B-B14F-4D97-AF65-F5344CB8AC3E}">
        <p14:creationId xmlns:p14="http://schemas.microsoft.com/office/powerpoint/2010/main" val="3881825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6646333" cy="712561"/>
          </a:xfrm>
        </p:spPr>
        <p:txBody>
          <a:bodyPr>
            <a:normAutofit/>
          </a:bodyPr>
          <a:lstStyle/>
          <a:p>
            <a:pPr algn="ctr"/>
            <a:r>
              <a:rPr lang="fa-IR" sz="3600" dirty="0" smtClean="0">
                <a:cs typeface="Titr" panose="00000700000000000000" pitchFamily="2" charset="-78"/>
              </a:rPr>
              <a:t>اوزان (واحدهای اندازه‌گيری)</a:t>
            </a:r>
            <a:endParaRPr lang="fa-IR" sz="3600" dirty="0">
              <a:cs typeface="Titr" panose="00000700000000000000" pitchFamily="2" charset="-78"/>
            </a:endParaRPr>
          </a:p>
        </p:txBody>
      </p:sp>
      <p:sp>
        <p:nvSpPr>
          <p:cNvPr id="3" name="Content Placeholder 2"/>
          <p:cNvSpPr>
            <a:spLocks noGrp="1"/>
          </p:cNvSpPr>
          <p:nvPr>
            <p:ph idx="1"/>
          </p:nvPr>
        </p:nvSpPr>
        <p:spPr>
          <a:xfrm>
            <a:off x="3136900" y="1122438"/>
            <a:ext cx="5751890" cy="5617028"/>
          </a:xfrm>
        </p:spPr>
        <p:txBody>
          <a:bodyPr>
            <a:normAutofit fontScale="62500" lnSpcReduction="20000"/>
          </a:bodyPr>
          <a:lstStyle/>
          <a:p>
            <a:pPr algn="r" rtl="1">
              <a:lnSpc>
                <a:spcPct val="120000"/>
              </a:lnSpc>
              <a:buFont typeface="Wingdings" panose="05000000000000000000" pitchFamily="2" charset="2"/>
              <a:buChar char="ü"/>
            </a:pPr>
            <a:r>
              <a:rPr lang="fa-IR" sz="2800" b="1" dirty="0" smtClean="0">
                <a:cs typeface="B Nazanin" panose="00000400000000000000" pitchFamily="2" charset="-78"/>
              </a:rPr>
              <a:t>1 سیر = 75 گرم = 16 مثقال</a:t>
            </a:r>
          </a:p>
          <a:p>
            <a:pPr algn="r" rtl="1">
              <a:lnSpc>
                <a:spcPct val="120000"/>
              </a:lnSpc>
              <a:buFont typeface="Wingdings" panose="05000000000000000000" pitchFamily="2" charset="2"/>
              <a:buChar char="ü"/>
            </a:pPr>
            <a:r>
              <a:rPr lang="fa-IR" sz="2800" b="1" dirty="0" smtClean="0">
                <a:cs typeface="B Nazanin" panose="00000400000000000000" pitchFamily="2" charset="-78"/>
              </a:rPr>
              <a:t>1 مثقال = 4/608 گرم = 24 نخود </a:t>
            </a:r>
          </a:p>
          <a:p>
            <a:pPr algn="r" rtl="1">
              <a:lnSpc>
                <a:spcPct val="120000"/>
              </a:lnSpc>
              <a:buFont typeface="Wingdings" panose="05000000000000000000" pitchFamily="2" charset="2"/>
              <a:buChar char="ü"/>
            </a:pPr>
            <a:r>
              <a:rPr lang="fa-IR" sz="2800" b="1" dirty="0" smtClean="0">
                <a:cs typeface="B Nazanin" panose="00000400000000000000" pitchFamily="2" charset="-78"/>
              </a:rPr>
              <a:t>1 نخود = 192 سوت = 0/192 گرم = 4 گندم = 2 لپه</a:t>
            </a:r>
          </a:p>
          <a:p>
            <a:pPr algn="r" rtl="1">
              <a:lnSpc>
                <a:spcPct val="120000"/>
              </a:lnSpc>
              <a:buFont typeface="Wingdings" panose="05000000000000000000" pitchFamily="2" charset="2"/>
              <a:buChar char="ü"/>
            </a:pPr>
            <a:r>
              <a:rPr lang="fa-IR" sz="2800" b="1" dirty="0" smtClean="0">
                <a:cs typeface="B Nazanin" panose="00000400000000000000" pitchFamily="2" charset="-78"/>
              </a:rPr>
              <a:t>1 گرم = 1000 میلی‌گرم = 1000 سوت</a:t>
            </a:r>
          </a:p>
          <a:p>
            <a:pPr algn="r" rtl="1">
              <a:lnSpc>
                <a:spcPct val="120000"/>
              </a:lnSpc>
              <a:buFont typeface="Wingdings" panose="05000000000000000000" pitchFamily="2" charset="2"/>
              <a:buChar char="ü"/>
            </a:pPr>
            <a:r>
              <a:rPr lang="fa-IR" sz="2800" b="1" dirty="0" smtClean="0">
                <a:cs typeface="B Nazanin" panose="00000400000000000000" pitchFamily="2" charset="-78"/>
              </a:rPr>
              <a:t>1 اونس = 31/103 گرم</a:t>
            </a:r>
          </a:p>
          <a:p>
            <a:pPr algn="r" rtl="1">
              <a:lnSpc>
                <a:spcPct val="120000"/>
              </a:lnSpc>
              <a:buFont typeface="Wingdings" panose="05000000000000000000" pitchFamily="2" charset="2"/>
              <a:buChar char="ü"/>
            </a:pPr>
            <a:r>
              <a:rPr lang="fa-IR" sz="2800" b="1" dirty="0" smtClean="0">
                <a:cs typeface="B Nazanin" panose="00000400000000000000" pitchFamily="2" charset="-78"/>
              </a:rPr>
              <a:t>1 گندم = 48 سوت (میلی‌گرم) </a:t>
            </a:r>
          </a:p>
          <a:p>
            <a:pPr>
              <a:lnSpc>
                <a:spcPct val="120000"/>
              </a:lnSpc>
              <a:buFont typeface="Wingdings" panose="05000000000000000000" pitchFamily="2" charset="2"/>
              <a:buChar char="ü"/>
            </a:pPr>
            <a:r>
              <a:rPr lang="fa-IR" sz="2800" b="1" dirty="0">
                <a:cs typeface="B Nazanin" panose="00000400000000000000" pitchFamily="2" charset="-78"/>
              </a:rPr>
              <a:t>1 قیراط (واحد اندازه‌گیری وزن سنگ</a:t>
            </a:r>
            <a:r>
              <a:rPr lang="fa-IR" sz="2800" b="1" dirty="0" smtClean="0">
                <a:cs typeface="B Nazanin" panose="00000400000000000000" pitchFamily="2" charset="-78"/>
              </a:rPr>
              <a:t>) = 200 سوت = 0/2 گرم</a:t>
            </a:r>
          </a:p>
          <a:p>
            <a:pPr algn="r" rtl="1">
              <a:lnSpc>
                <a:spcPct val="120000"/>
              </a:lnSpc>
              <a:buFont typeface="Wingdings" panose="05000000000000000000" pitchFamily="2" charset="2"/>
              <a:buChar char="ü"/>
            </a:pPr>
            <a:r>
              <a:rPr lang="fa-IR" sz="2800" b="1" dirty="0" smtClean="0">
                <a:cs typeface="B Nazanin" panose="00000400000000000000" pitchFamily="2" charset="-78"/>
              </a:rPr>
              <a:t>1 پنی‌ویت = 0/3 مثقال = 1/5552 گرم = 24 گرین</a:t>
            </a:r>
          </a:p>
          <a:p>
            <a:pPr algn="r" rtl="1">
              <a:lnSpc>
                <a:spcPct val="120000"/>
              </a:lnSpc>
              <a:buFont typeface="Wingdings" panose="05000000000000000000" pitchFamily="2" charset="2"/>
              <a:buChar char="ü"/>
            </a:pPr>
            <a:r>
              <a:rPr lang="fa-IR" sz="2800" b="1" dirty="0" smtClean="0">
                <a:cs typeface="B Nazanin" panose="00000400000000000000" pitchFamily="2" charset="-78"/>
              </a:rPr>
              <a:t>1 گرین = 0/0648 گرم</a:t>
            </a:r>
          </a:p>
          <a:p>
            <a:pPr algn="r" rtl="1">
              <a:lnSpc>
                <a:spcPct val="120000"/>
              </a:lnSpc>
              <a:buFont typeface="Wingdings" panose="05000000000000000000" pitchFamily="2" charset="2"/>
              <a:buChar char="ü"/>
            </a:pPr>
            <a:r>
              <a:rPr lang="fa-IR" sz="2800" b="1" dirty="0" smtClean="0">
                <a:cs typeface="B Nazanin" panose="00000400000000000000" pitchFamily="2" charset="-78"/>
              </a:rPr>
              <a:t>1 مثقال شرعی = 18 نخود</a:t>
            </a:r>
          </a:p>
          <a:p>
            <a:pPr algn="r" rtl="1">
              <a:lnSpc>
                <a:spcPct val="120000"/>
              </a:lnSpc>
              <a:buFont typeface="Wingdings" panose="05000000000000000000" pitchFamily="2" charset="2"/>
              <a:buChar char="ü"/>
            </a:pPr>
            <a:r>
              <a:rPr lang="fa-IR" sz="2800" b="1" dirty="0" smtClean="0">
                <a:cs typeface="B Nazanin" panose="00000400000000000000" pitchFamily="2" charset="-78"/>
              </a:rPr>
              <a:t>1 مثقال معمولی = 24 نخود</a:t>
            </a:r>
          </a:p>
          <a:p>
            <a:pPr algn="r" rtl="1">
              <a:lnSpc>
                <a:spcPct val="120000"/>
              </a:lnSpc>
              <a:buFont typeface="Wingdings" panose="05000000000000000000" pitchFamily="2" charset="2"/>
              <a:buChar char="ü"/>
            </a:pPr>
            <a:r>
              <a:rPr lang="fa-IR" sz="2800" b="1" dirty="0" smtClean="0">
                <a:cs typeface="B Nazanin" panose="00000400000000000000" pitchFamily="2" charset="-78"/>
              </a:rPr>
              <a:t>1 چارک = 750 گرم</a:t>
            </a:r>
          </a:p>
          <a:p>
            <a:pPr algn="r" rtl="1">
              <a:lnSpc>
                <a:spcPct val="120000"/>
              </a:lnSpc>
              <a:buFont typeface="Wingdings" panose="05000000000000000000" pitchFamily="2" charset="2"/>
              <a:buChar char="ü"/>
            </a:pPr>
            <a:r>
              <a:rPr lang="fa-IR" sz="2800" b="1" dirty="0" smtClean="0">
                <a:cs typeface="B Nazanin" panose="00000400000000000000" pitchFamily="2" charset="-78"/>
              </a:rPr>
              <a:t>1 پوند معمولی = 16 اونس</a:t>
            </a:r>
          </a:p>
          <a:p>
            <a:pPr algn="r" rtl="1">
              <a:lnSpc>
                <a:spcPct val="120000"/>
              </a:lnSpc>
            </a:pPr>
            <a:endParaRPr lang="fa-IR" sz="2800" b="1" dirty="0" smtClean="0">
              <a:cs typeface="B Nazanin" panose="00000400000000000000" pitchFamily="2" charset="-78"/>
            </a:endParaRPr>
          </a:p>
          <a:p>
            <a:pPr algn="r" rtl="1"/>
            <a:endParaRPr lang="fa-IR" dirty="0"/>
          </a:p>
        </p:txBody>
      </p:sp>
      <p:pic>
        <p:nvPicPr>
          <p:cNvPr id="4" name="Picture 3"/>
          <p:cNvPicPr>
            <a:picLocks noChangeAspect="1"/>
          </p:cNvPicPr>
          <p:nvPr/>
        </p:nvPicPr>
        <p:blipFill>
          <a:blip r:embed="rId2">
            <a:duotone>
              <a:prstClr val="black"/>
              <a:schemeClr val="bg2">
                <a:lumMod val="40000"/>
                <a:lumOff val="60000"/>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888790" y="136525"/>
            <a:ext cx="3191593" cy="2825616"/>
          </a:xfrm>
          <a:prstGeom prst="rect">
            <a:avLst/>
          </a:prstGeom>
        </p:spPr>
      </p:pic>
    </p:spTree>
    <p:extLst>
      <p:ext uri="{BB962C8B-B14F-4D97-AF65-F5344CB8AC3E}">
        <p14:creationId xmlns:p14="http://schemas.microsoft.com/office/powerpoint/2010/main" val="1496049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9661" y="88692"/>
            <a:ext cx="2700170" cy="2777337"/>
          </a:xfrm>
          <a:prstGeom prst="rect">
            <a:avLst/>
          </a:prstGeom>
        </p:spPr>
      </p:pic>
      <p:sp>
        <p:nvSpPr>
          <p:cNvPr id="2" name="Title 1"/>
          <p:cNvSpPr>
            <a:spLocks noGrp="1"/>
          </p:cNvSpPr>
          <p:nvPr>
            <p:ph type="title"/>
          </p:nvPr>
        </p:nvSpPr>
        <p:spPr>
          <a:xfrm>
            <a:off x="4959349" y="88693"/>
            <a:ext cx="3695700" cy="812800"/>
          </a:xfrm>
        </p:spPr>
        <p:txBody>
          <a:bodyPr>
            <a:normAutofit/>
          </a:bodyPr>
          <a:lstStyle/>
          <a:p>
            <a:pPr algn="ctr"/>
            <a:r>
              <a:rPr lang="fa-IR" sz="4000" dirty="0" smtClean="0">
                <a:cs typeface="Titr" panose="00000700000000000000" pitchFamily="2" charset="-78"/>
              </a:rPr>
              <a:t>تعاريف پايه</a:t>
            </a:r>
            <a:endParaRPr lang="fa-IR" sz="4000" dirty="0">
              <a:cs typeface="Titr" panose="00000700000000000000" pitchFamily="2" charset="-78"/>
            </a:endParaRPr>
          </a:p>
        </p:txBody>
      </p:sp>
      <p:sp>
        <p:nvSpPr>
          <p:cNvPr id="3" name="Content Placeholder 2"/>
          <p:cNvSpPr>
            <a:spLocks noGrp="1"/>
          </p:cNvSpPr>
          <p:nvPr>
            <p:ph idx="1"/>
          </p:nvPr>
        </p:nvSpPr>
        <p:spPr>
          <a:xfrm>
            <a:off x="-1" y="1687132"/>
            <a:ext cx="9389661" cy="5170868"/>
          </a:xfrm>
        </p:spPr>
        <p:txBody>
          <a:bodyPr>
            <a:normAutofit fontScale="62500" lnSpcReduction="20000"/>
          </a:bodyPr>
          <a:lstStyle/>
          <a:p>
            <a:pPr algn="just" rtl="1">
              <a:lnSpc>
                <a:spcPct val="120000"/>
              </a:lnSpc>
              <a:spcAft>
                <a:spcPts val="800"/>
              </a:spcAft>
              <a:buFont typeface="Wingdings" panose="05000000000000000000" pitchFamily="2" charset="2"/>
              <a:buChar char="ü"/>
            </a:pPr>
            <a:r>
              <a:rPr lang="fa-IR" sz="3100" b="1" dirty="0" smtClean="0">
                <a:latin typeface="Calibri" panose="020F0502020204030204" pitchFamily="34" charset="0"/>
                <a:ea typeface="Calibri" panose="020F0502020204030204" pitchFamily="34" charset="0"/>
                <a:cs typeface="B Nazanin" panose="00000400000000000000" pitchFamily="2" charset="-78"/>
              </a:rPr>
              <a:t>مثقال: هر مثقال طلا معادل 4/608 گرم است.</a:t>
            </a:r>
          </a:p>
          <a:p>
            <a:pPr algn="just" rtl="1">
              <a:lnSpc>
                <a:spcPct val="120000"/>
              </a:lnSpc>
              <a:spcAft>
                <a:spcPts val="800"/>
              </a:spcAft>
              <a:buFont typeface="Wingdings" panose="05000000000000000000" pitchFamily="2" charset="2"/>
              <a:buChar char="ü"/>
            </a:pPr>
            <a:r>
              <a:rPr lang="fa-IR" sz="3100" b="1" dirty="0" smtClean="0">
                <a:effectLst/>
                <a:latin typeface="Calibri" panose="020F0502020204030204" pitchFamily="34" charset="0"/>
                <a:ea typeface="Calibri" panose="020F0502020204030204" pitchFamily="34" charset="0"/>
                <a:cs typeface="B Nazanin" panose="00000400000000000000" pitchFamily="2" charset="-78"/>
              </a:rPr>
              <a:t>مظنه: عبارت است از قیمت هر مثقال طلا با عیار 705</a:t>
            </a:r>
          </a:p>
          <a:p>
            <a:pPr algn="just" rtl="1">
              <a:lnSpc>
                <a:spcPct val="120000"/>
              </a:lnSpc>
              <a:spcAft>
                <a:spcPts val="800"/>
              </a:spcAft>
              <a:buFont typeface="Wingdings" panose="05000000000000000000" pitchFamily="2" charset="2"/>
              <a:buChar char="ü"/>
            </a:pPr>
            <a:r>
              <a:rPr lang="fa-IR" sz="3100" b="1" dirty="0" smtClean="0">
                <a:latin typeface="Calibri" panose="020F0502020204030204" pitchFamily="34" charset="0"/>
                <a:ea typeface="Calibri" panose="020F0502020204030204" pitchFamily="34" charset="0"/>
                <a:cs typeface="B Nazanin" panose="00000400000000000000" pitchFamily="2" charset="-78"/>
              </a:rPr>
              <a:t>اونس (</a:t>
            </a:r>
            <a:r>
              <a:rPr lang="en-US" sz="3100" b="1" dirty="0" smtClean="0">
                <a:latin typeface="Calibri" panose="020F0502020204030204" pitchFamily="34" charset="0"/>
                <a:ea typeface="Calibri" panose="020F0502020204030204" pitchFamily="34" charset="0"/>
                <a:cs typeface="B Nazanin" panose="00000400000000000000" pitchFamily="2" charset="-78"/>
              </a:rPr>
              <a:t>Ounce</a:t>
            </a:r>
            <a:r>
              <a:rPr lang="fa-IR" sz="3100" b="1" dirty="0" smtClean="0">
                <a:latin typeface="Calibri" panose="020F0502020204030204" pitchFamily="34" charset="0"/>
                <a:ea typeface="Calibri" panose="020F0502020204030204" pitchFamily="34" charset="0"/>
                <a:cs typeface="B Nazanin" panose="00000400000000000000" pitchFamily="2" charset="-78"/>
              </a:rPr>
              <a:t>): یکی از واحدهای وزنی معتبر و مورد استفاده در تمامی کشورها و هر اونس معادل 31/103 گرم می‌باشد.</a:t>
            </a:r>
          </a:p>
          <a:p>
            <a:pPr algn="just" rtl="1">
              <a:lnSpc>
                <a:spcPct val="120000"/>
              </a:lnSpc>
              <a:spcAft>
                <a:spcPts val="800"/>
              </a:spcAft>
              <a:buFont typeface="Wingdings" panose="05000000000000000000" pitchFamily="2" charset="2"/>
              <a:buChar char="ü"/>
            </a:pPr>
            <a:r>
              <a:rPr lang="fa-IR" sz="3100" b="1" dirty="0" smtClean="0">
                <a:effectLst/>
                <a:latin typeface="Calibri" panose="020F0502020204030204" pitchFamily="34" charset="0"/>
                <a:ea typeface="Calibri" panose="020F0502020204030204" pitchFamily="34" charset="0"/>
                <a:cs typeface="B Nazanin" panose="00000400000000000000" pitchFamily="2" charset="-78"/>
              </a:rPr>
              <a:t>طلای آب شده: طلاهای ذوب شده‌ای که (سواله، قطعه و تکه‌های کار طلا سازی حتی طلای متفرقه) در قالب ریخته شده و می‌تواند با عیارهای متفاوت باشد.</a:t>
            </a:r>
          </a:p>
          <a:p>
            <a:pPr algn="just" rtl="1">
              <a:lnSpc>
                <a:spcPct val="120000"/>
              </a:lnSpc>
              <a:spcAft>
                <a:spcPts val="800"/>
              </a:spcAft>
              <a:buFont typeface="Wingdings" panose="05000000000000000000" pitchFamily="2" charset="2"/>
              <a:buChar char="ü"/>
            </a:pPr>
            <a:r>
              <a:rPr lang="fa-IR" sz="3100" b="1" dirty="0" smtClean="0">
                <a:latin typeface="Calibri" panose="020F0502020204030204" pitchFamily="34" charset="0"/>
                <a:ea typeface="Calibri" panose="020F0502020204030204" pitchFamily="34" charset="0"/>
                <a:cs typeface="B Nazanin" panose="00000400000000000000" pitchFamily="2" charset="-78"/>
              </a:rPr>
              <a:t>طلا متفرقه: طلای دسته دومی (مستعمل، شکسته که به دلایل مختلف عیار آن مشخص نیست) که از طرف فروشنده به مغازره‌دار فروخته می‌شوند.</a:t>
            </a:r>
          </a:p>
          <a:p>
            <a:pPr algn="just" rtl="1">
              <a:lnSpc>
                <a:spcPct val="120000"/>
              </a:lnSpc>
              <a:spcAft>
                <a:spcPts val="800"/>
              </a:spcAft>
              <a:buFont typeface="Wingdings" panose="05000000000000000000" pitchFamily="2" charset="2"/>
              <a:buChar char="ü"/>
            </a:pPr>
            <a:r>
              <a:rPr lang="fa-IR" sz="3100" b="1" dirty="0" smtClean="0">
                <a:latin typeface="Calibri" panose="020F0502020204030204" pitchFamily="34" charset="0"/>
                <a:ea typeface="Calibri" panose="020F0502020204030204" pitchFamily="34" charset="0"/>
                <a:cs typeface="B Nazanin" panose="00000400000000000000" pitchFamily="2" charset="-78"/>
              </a:rPr>
              <a:t>تیزآب‌کاری: تفکیک فلزات نجیب (طلا، نقره و پلاتین) از دیگر فلزات.</a:t>
            </a:r>
          </a:p>
          <a:p>
            <a:pPr lvl="0" algn="just">
              <a:lnSpc>
                <a:spcPct val="120000"/>
              </a:lnSpc>
              <a:spcAft>
                <a:spcPts val="800"/>
              </a:spcAft>
              <a:buClr>
                <a:prstClr val="white"/>
              </a:buClr>
              <a:buFont typeface="Wingdings" panose="05000000000000000000" pitchFamily="2" charset="2"/>
              <a:buChar char="ü"/>
            </a:pPr>
            <a:r>
              <a:rPr lang="fa-IR" sz="3100" b="1" dirty="0" smtClean="0">
                <a:effectLst/>
                <a:latin typeface="Calibri" panose="020F0502020204030204" pitchFamily="34" charset="0"/>
                <a:ea typeface="Calibri" panose="020F0502020204030204" pitchFamily="34" charset="0"/>
                <a:cs typeface="B Nazanin" panose="00000400000000000000" pitchFamily="2" charset="-78"/>
              </a:rPr>
              <a:t>شمش تیزآبی: طلاهای دسته دوم آب شده‌ای است که به کمک تیزاب‌کاری تا درجه خلوص بالا خالص‌سازی می‌شوند ولیکن عیار آن</a:t>
            </a:r>
            <a:r>
              <a:rPr lang="fa-IR" sz="2700" b="1" dirty="0" smtClean="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 </a:t>
            </a:r>
            <a:r>
              <a:rPr lang="fa-IR" sz="2700" b="1"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تا قبل از </a:t>
            </a:r>
            <a:r>
              <a:rPr lang="fa-IR" sz="2700" b="1" dirty="0" smtClean="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مرحله </a:t>
            </a:r>
            <a:r>
              <a:rPr lang="fa-IR" sz="2700" b="1"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ری‌گیری و </a:t>
            </a:r>
            <a:r>
              <a:rPr lang="fa-IR" sz="2700" b="1" dirty="0" smtClean="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عیارسنجی</a:t>
            </a:r>
            <a:r>
              <a:rPr lang="fa-IR" sz="3100" b="1" dirty="0" smtClean="0">
                <a:effectLst/>
                <a:latin typeface="Calibri" panose="020F0502020204030204" pitchFamily="34" charset="0"/>
                <a:ea typeface="Calibri" panose="020F0502020204030204" pitchFamily="34" charset="0"/>
                <a:cs typeface="B Nazanin" panose="00000400000000000000" pitchFamily="2" charset="-78"/>
              </a:rPr>
              <a:t> نامشخص می‌باشد.</a:t>
            </a:r>
          </a:p>
          <a:p>
            <a:pPr lvl="0" algn="just">
              <a:lnSpc>
                <a:spcPct val="120000"/>
              </a:lnSpc>
              <a:spcAft>
                <a:spcPts val="800"/>
              </a:spcAft>
              <a:buClr>
                <a:prstClr val="white"/>
              </a:buClr>
              <a:buFont typeface="Wingdings" panose="05000000000000000000" pitchFamily="2" charset="2"/>
              <a:buChar char="ü"/>
            </a:pPr>
            <a:r>
              <a:rPr lang="fa-IR" sz="3100" b="1" dirty="0" smtClean="0">
                <a:latin typeface="Calibri" panose="020F0502020204030204" pitchFamily="34" charset="0"/>
                <a:ea typeface="Calibri" panose="020F0502020204030204" pitchFamily="34" charset="0"/>
                <a:cs typeface="B Nazanin" panose="00000400000000000000" pitchFamily="2" charset="-78"/>
              </a:rPr>
              <a:t>ری‌گیری: مکانی که در آنجا عیار طلا مشخص می‌شود و روی طلا حک می‌شود. در ضمن روی برگه‌های مخصوص هم این عیار نوشته می‌شود. (کوپلاسیون)</a:t>
            </a:r>
          </a:p>
          <a:p>
            <a:pPr algn="r" rtl="1">
              <a:lnSpc>
                <a:spcPct val="120000"/>
              </a:lnSpc>
              <a:spcAft>
                <a:spcPts val="800"/>
              </a:spcAft>
            </a:pPr>
            <a:endParaRPr lang="fa-IR" sz="3100" b="1" dirty="0" smtClean="0">
              <a:latin typeface="Calibri" panose="020F0502020204030204" pitchFamily="34" charset="0"/>
              <a:ea typeface="Calibri" panose="020F0502020204030204" pitchFamily="34" charset="0"/>
              <a:cs typeface="B Nazanin" panose="00000400000000000000" pitchFamily="2" charset="-78"/>
            </a:endParaRPr>
          </a:p>
          <a:p>
            <a:pPr algn="r" rtl="1">
              <a:lnSpc>
                <a:spcPct val="120000"/>
              </a:lnSpc>
              <a:spcAft>
                <a:spcPts val="800"/>
              </a:spcAft>
            </a:pPr>
            <a:endParaRPr lang="fa-IR" sz="3100" b="1" dirty="0" smtClean="0">
              <a:effectLst/>
              <a:latin typeface="Calibri" panose="020F0502020204030204" pitchFamily="34" charset="0"/>
              <a:ea typeface="Calibri" panose="020F0502020204030204" pitchFamily="34" charset="0"/>
              <a:cs typeface="B Nazanin" panose="00000400000000000000" pitchFamily="2" charset="-78"/>
            </a:endParaRPr>
          </a:p>
          <a:p>
            <a:pPr lvl="0">
              <a:lnSpc>
                <a:spcPct val="120000"/>
              </a:lnSpc>
              <a:spcAft>
                <a:spcPts val="800"/>
              </a:spcAft>
              <a:buClr>
                <a:prstClr val="white"/>
              </a:buClr>
            </a:pP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cs typeface="B Mitra" panose="00000400000000000000" pitchFamily="2" charset="-78"/>
            </a:endParaRPr>
          </a:p>
          <a:p>
            <a:pPr algn="r" rtl="1"/>
            <a:endParaRPr lang="fa-IR" dirty="0">
              <a:cs typeface="B Mitra" panose="00000400000000000000" pitchFamily="2" charset="-78"/>
            </a:endParaRPr>
          </a:p>
        </p:txBody>
      </p:sp>
    </p:spTree>
    <p:extLst>
      <p:ext uri="{BB962C8B-B14F-4D97-AF65-F5344CB8AC3E}">
        <p14:creationId xmlns:p14="http://schemas.microsoft.com/office/powerpoint/2010/main" val="1816652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6032" y="167996"/>
            <a:ext cx="2935884" cy="2807215"/>
          </a:xfrm>
          <a:prstGeom prst="rect">
            <a:avLst/>
          </a:prstGeom>
        </p:spPr>
      </p:pic>
      <p:sp>
        <p:nvSpPr>
          <p:cNvPr id="2" name="Title 1"/>
          <p:cNvSpPr>
            <a:spLocks noGrp="1"/>
          </p:cNvSpPr>
          <p:nvPr>
            <p:ph type="title"/>
          </p:nvPr>
        </p:nvSpPr>
        <p:spPr>
          <a:xfrm>
            <a:off x="3186780" y="167997"/>
            <a:ext cx="3635125" cy="722342"/>
          </a:xfrm>
        </p:spPr>
        <p:txBody>
          <a:bodyPr/>
          <a:lstStyle/>
          <a:p>
            <a:r>
              <a:rPr lang="fa-IR" dirty="0">
                <a:solidFill>
                  <a:prstClr val="white"/>
                </a:solidFill>
                <a:cs typeface="Titr" panose="00000700000000000000" pitchFamily="2" charset="-78"/>
              </a:rPr>
              <a:t>فرمول‌های کاربردی</a:t>
            </a:r>
            <a:endParaRPr lang="fa-I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91126"/>
                <a:ext cx="9156032" cy="5666873"/>
              </a:xfrm>
            </p:spPr>
            <p:txBody>
              <a:bodyPr>
                <a:normAutofit fontScale="92500" lnSpcReduction="20000"/>
              </a:bodyPr>
              <a:lstStyle/>
              <a:p>
                <a:pPr lvl="0">
                  <a:lnSpc>
                    <a:spcPct val="120000"/>
                  </a:lnSpc>
                  <a:spcAft>
                    <a:spcPts val="800"/>
                  </a:spcAft>
                  <a:buClr>
                    <a:prstClr val="white"/>
                  </a:buClr>
                  <a:buFont typeface="Wingdings" panose="05000000000000000000" pitchFamily="2" charset="2"/>
                  <a:buChar char="ü"/>
                </a:pPr>
                <a:r>
                  <a:rPr lang="fa-IR" b="1" dirty="0" smtClean="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قیمت مظنه روز به قیمت یک گرم طلای دلخواه:</a:t>
                </a:r>
              </a:p>
              <a:p>
                <a:pPr lvl="0">
                  <a:lnSpc>
                    <a:spcPct val="120000"/>
                  </a:lnSpc>
                  <a:buClr>
                    <a:prstClr val="white"/>
                  </a:buClr>
                  <a:buFont typeface="Wingdings" panose="05000000000000000000" pitchFamily="2" charset="2"/>
                  <a:buChar char="ü"/>
                </a:pPr>
                <a:r>
                  <a:rPr lang="fa-IR" b="1" dirty="0">
                    <a:solidFill>
                      <a:srgbClr val="146194">
                        <a:lumMod val="75000"/>
                      </a:srgbClr>
                    </a:solidFill>
                    <a:cs typeface="B Mitra" panose="00000400000000000000" pitchFamily="2" charset="-78"/>
                  </a:rPr>
                  <a:t> قيمت يک مثقال طلا با عیار دلخواه = عیار دلخواه × </a:t>
                </a:r>
                <a14:m>
                  <m:oMath xmlns:m="http://schemas.openxmlformats.org/officeDocument/2006/math">
                    <m:box>
                      <m:boxPr>
                        <m:ctrlPr>
                          <a:rPr lang="en-US" b="1" i="1">
                            <a:solidFill>
                              <a:srgbClr val="146194">
                                <a:lumMod val="75000"/>
                              </a:srgbClr>
                            </a:solidFill>
                            <a:latin typeface="Cambria Math" panose="02040503050406030204" pitchFamily="18" charset="0"/>
                          </a:rPr>
                        </m:ctrlPr>
                      </m:boxPr>
                      <m:e>
                        <m:argPr>
                          <m:argSz m:val="-1"/>
                        </m:argPr>
                        <m:f>
                          <m:fPr>
                            <m:ctrlPr>
                              <a:rPr lang="en-US" b="1" i="1">
                                <a:solidFill>
                                  <a:srgbClr val="146194">
                                    <a:lumMod val="75000"/>
                                  </a:srgbClr>
                                </a:solidFill>
                                <a:latin typeface="Cambria Math" panose="02040503050406030204" pitchFamily="18" charset="0"/>
                              </a:rPr>
                            </m:ctrlPr>
                          </m:fPr>
                          <m:num>
                            <m:r>
                              <a:rPr lang="fa-IR" b="1">
                                <a:solidFill>
                                  <a:srgbClr val="146194">
                                    <a:lumMod val="75000"/>
                                  </a:srgbClr>
                                </a:solidFill>
                                <a:latin typeface="Cambria Math" panose="02040503050406030204" pitchFamily="18" charset="0"/>
                              </a:rPr>
                              <m:t>روز</m:t>
                            </m:r>
                            <m:r>
                              <a:rPr lang="fa-IR" b="1">
                                <a:solidFill>
                                  <a:srgbClr val="146194">
                                    <a:lumMod val="75000"/>
                                  </a:srgbClr>
                                </a:solidFill>
                                <a:latin typeface="Cambria Math" panose="02040503050406030204" pitchFamily="18" charset="0"/>
                              </a:rPr>
                              <m:t> </m:t>
                            </m:r>
                            <m:r>
                              <a:rPr lang="fa-IR" b="1">
                                <a:solidFill>
                                  <a:srgbClr val="146194">
                                    <a:lumMod val="75000"/>
                                  </a:srgbClr>
                                </a:solidFill>
                                <a:latin typeface="Cambria Math" panose="02040503050406030204" pitchFamily="18" charset="0"/>
                              </a:rPr>
                              <m:t>مظنه</m:t>
                            </m:r>
                          </m:num>
                          <m:den>
                            <m:r>
                              <a:rPr lang="fa-IR" b="1">
                                <a:solidFill>
                                  <a:srgbClr val="146194">
                                    <a:lumMod val="75000"/>
                                  </a:srgbClr>
                                </a:solidFill>
                                <a:latin typeface="Cambria Math" panose="02040503050406030204" pitchFamily="18" charset="0"/>
                              </a:rPr>
                              <m:t>خودش</m:t>
                            </m:r>
                            <m:r>
                              <a:rPr lang="fa-IR" b="1">
                                <a:solidFill>
                                  <a:srgbClr val="146194">
                                    <a:lumMod val="75000"/>
                                  </a:srgbClr>
                                </a:solidFill>
                                <a:latin typeface="Cambria Math" panose="02040503050406030204" pitchFamily="18" charset="0"/>
                              </a:rPr>
                              <m:t> </m:t>
                            </m:r>
                            <m:r>
                              <a:rPr lang="fa-IR" b="1">
                                <a:solidFill>
                                  <a:srgbClr val="146194">
                                    <a:lumMod val="75000"/>
                                  </a:srgbClr>
                                </a:solidFill>
                                <a:latin typeface="Cambria Math" panose="02040503050406030204" pitchFamily="18" charset="0"/>
                              </a:rPr>
                              <m:t>عیار</m:t>
                            </m:r>
                          </m:den>
                        </m:f>
                      </m:e>
                    </m:box>
                  </m:oMath>
                </a14:m>
                <a:r>
                  <a:rPr lang="en-US" b="1" dirty="0">
                    <a:solidFill>
                      <a:srgbClr val="146194">
                        <a:lumMod val="75000"/>
                      </a:srgbClr>
                    </a:solidFill>
                    <a:cs typeface="B Mitra" panose="00000400000000000000" pitchFamily="2" charset="-78"/>
                  </a:rPr>
                  <a:t> </a:t>
                </a:r>
              </a:p>
              <a:p>
                <a:pPr lvl="0">
                  <a:lnSpc>
                    <a:spcPct val="120000"/>
                  </a:lnSpc>
                  <a:buClr>
                    <a:prstClr val="white"/>
                  </a:buClr>
                  <a:buFont typeface="Wingdings" panose="05000000000000000000" pitchFamily="2" charset="2"/>
                  <a:buChar char="ü"/>
                </a:pPr>
                <a:r>
                  <a:rPr lang="fa-IR" b="1" dirty="0">
                    <a:solidFill>
                      <a:srgbClr val="146194">
                        <a:lumMod val="75000"/>
                      </a:srgbClr>
                    </a:solidFill>
                    <a:cs typeface="B Mitra" panose="00000400000000000000" pitchFamily="2" charset="-78"/>
                  </a:rPr>
                  <a:t> قیمت یک گرم طلا با عیار دلخواه = </a:t>
                </a:r>
                <a14:m>
                  <m:oMath xmlns:m="http://schemas.openxmlformats.org/officeDocument/2006/math">
                    <m:box>
                      <m:boxPr>
                        <m:ctrlPr>
                          <a:rPr lang="en-US" sz="3200" b="1" i="1">
                            <a:solidFill>
                              <a:srgbClr val="146194">
                                <a:lumMod val="75000"/>
                              </a:srgbClr>
                            </a:solidFill>
                            <a:latin typeface="Cambria Math" panose="02040503050406030204" pitchFamily="18" charset="0"/>
                          </a:rPr>
                        </m:ctrlPr>
                      </m:boxPr>
                      <m:e>
                        <m:argPr>
                          <m:argSz m:val="-1"/>
                        </m:argPr>
                        <m:f>
                          <m:fPr>
                            <m:ctrlPr>
                              <a:rPr lang="en-US" sz="3200" b="1" i="1">
                                <a:solidFill>
                                  <a:srgbClr val="146194">
                                    <a:lumMod val="75000"/>
                                  </a:srgbClr>
                                </a:solidFill>
                                <a:latin typeface="Cambria Math" panose="02040503050406030204" pitchFamily="18" charset="0"/>
                              </a:rPr>
                            </m:ctrlPr>
                          </m:fPr>
                          <m:num>
                            <m:r>
                              <a:rPr lang="fa-IR" sz="3200" b="1">
                                <a:solidFill>
                                  <a:srgbClr val="146194">
                                    <a:lumMod val="75000"/>
                                  </a:srgbClr>
                                </a:solidFill>
                                <a:latin typeface="Cambria Math" panose="02040503050406030204" pitchFamily="18" charset="0"/>
                              </a:rPr>
                              <m:t>دلخواه</m:t>
                            </m:r>
                            <m:r>
                              <a:rPr lang="fa-IR" sz="3200" b="1">
                                <a:solidFill>
                                  <a:srgbClr val="146194">
                                    <a:lumMod val="75000"/>
                                  </a:srgbClr>
                                </a:solidFill>
                                <a:latin typeface="Cambria Math" panose="02040503050406030204" pitchFamily="18" charset="0"/>
                              </a:rPr>
                              <m:t> </m:t>
                            </m:r>
                            <m:r>
                              <a:rPr lang="fa-IR" sz="3200" b="1">
                                <a:solidFill>
                                  <a:srgbClr val="146194">
                                    <a:lumMod val="75000"/>
                                  </a:srgbClr>
                                </a:solidFill>
                                <a:latin typeface="Cambria Math" panose="02040503050406030204" pitchFamily="18" charset="0"/>
                              </a:rPr>
                              <m:t>طلای</m:t>
                            </m:r>
                            <m:r>
                              <a:rPr lang="fa-IR" sz="3200" b="1">
                                <a:solidFill>
                                  <a:srgbClr val="146194">
                                    <a:lumMod val="75000"/>
                                  </a:srgbClr>
                                </a:solidFill>
                                <a:latin typeface="Cambria Math" panose="02040503050406030204" pitchFamily="18" charset="0"/>
                              </a:rPr>
                              <m:t> </m:t>
                            </m:r>
                            <m:r>
                              <a:rPr lang="fa-IR" sz="3200" b="1">
                                <a:solidFill>
                                  <a:srgbClr val="146194">
                                    <a:lumMod val="75000"/>
                                  </a:srgbClr>
                                </a:solidFill>
                                <a:latin typeface="Cambria Math" panose="02040503050406030204" pitchFamily="18" charset="0"/>
                              </a:rPr>
                              <m:t>مثقال</m:t>
                            </m:r>
                            <m:r>
                              <a:rPr lang="fa-IR" sz="3200" b="1">
                                <a:solidFill>
                                  <a:srgbClr val="146194">
                                    <a:lumMod val="75000"/>
                                  </a:srgbClr>
                                </a:solidFill>
                                <a:latin typeface="Cambria Math" panose="02040503050406030204" pitchFamily="18" charset="0"/>
                              </a:rPr>
                              <m:t> </m:t>
                            </m:r>
                            <m:r>
                              <a:rPr lang="fa-IR" sz="3200" b="1">
                                <a:solidFill>
                                  <a:srgbClr val="146194">
                                    <a:lumMod val="75000"/>
                                  </a:srgbClr>
                                </a:solidFill>
                                <a:latin typeface="Cambria Math" panose="02040503050406030204" pitchFamily="18" charset="0"/>
                              </a:rPr>
                              <m:t>یک</m:t>
                            </m:r>
                            <m:r>
                              <a:rPr lang="fa-IR" sz="3200" b="1">
                                <a:solidFill>
                                  <a:srgbClr val="146194">
                                    <a:lumMod val="75000"/>
                                  </a:srgbClr>
                                </a:solidFill>
                                <a:latin typeface="Cambria Math" panose="02040503050406030204" pitchFamily="18" charset="0"/>
                              </a:rPr>
                              <m:t> </m:t>
                            </m:r>
                            <m:r>
                              <a:rPr lang="fa-IR" sz="3200" b="1">
                                <a:solidFill>
                                  <a:srgbClr val="146194">
                                    <a:lumMod val="75000"/>
                                  </a:srgbClr>
                                </a:solidFill>
                                <a:latin typeface="Cambria Math" panose="02040503050406030204" pitchFamily="18" charset="0"/>
                              </a:rPr>
                              <m:t>قیمت</m:t>
                            </m:r>
                          </m:num>
                          <m:den>
                            <m:r>
                              <a:rPr lang="en-US" sz="3200" b="1" i="1">
                                <a:solidFill>
                                  <a:srgbClr val="146194">
                                    <a:lumMod val="75000"/>
                                  </a:srgbClr>
                                </a:solidFill>
                                <a:latin typeface="Cambria Math" panose="02040503050406030204" pitchFamily="18" charset="0"/>
                              </a:rPr>
                              <m:t>𝟒</m:t>
                            </m:r>
                            <m:r>
                              <a:rPr lang="en-US" sz="3200" b="1">
                                <a:solidFill>
                                  <a:srgbClr val="146194">
                                    <a:lumMod val="75000"/>
                                  </a:srgbClr>
                                </a:solidFill>
                                <a:latin typeface="Cambria Math" panose="02040503050406030204" pitchFamily="18" charset="0"/>
                              </a:rPr>
                              <m:t>/</m:t>
                            </m:r>
                            <m:r>
                              <a:rPr lang="en-US" sz="3200" b="1" i="1">
                                <a:solidFill>
                                  <a:srgbClr val="146194">
                                    <a:lumMod val="75000"/>
                                  </a:srgbClr>
                                </a:solidFill>
                                <a:latin typeface="Cambria Math" panose="02040503050406030204" pitchFamily="18" charset="0"/>
                              </a:rPr>
                              <m:t>𝟔𝟎𝟖</m:t>
                            </m:r>
                          </m:den>
                        </m:f>
                      </m:e>
                    </m:box>
                  </m:oMath>
                </a14:m>
                <a:endParaRPr lang="en-US" b="1" dirty="0" smtClean="0">
                  <a:solidFill>
                    <a:srgbClr val="146194">
                      <a:lumMod val="75000"/>
                    </a:srgbClr>
                  </a:solidFill>
                  <a:cs typeface="B Mitra" panose="00000400000000000000" pitchFamily="2" charset="-78"/>
                </a:endParaRPr>
              </a:p>
              <a:p>
                <a:pPr lvl="0">
                  <a:lnSpc>
                    <a:spcPct val="120000"/>
                  </a:lnSpc>
                  <a:buClr>
                    <a:prstClr val="white"/>
                  </a:buClr>
                  <a:buFont typeface="Wingdings" panose="05000000000000000000" pitchFamily="2" charset="2"/>
                  <a:buChar char="ü"/>
                </a:pPr>
                <a:r>
                  <a:rPr lang="fa-IR" b="1" dirty="0" smtClean="0">
                    <a:solidFill>
                      <a:srgbClr val="146194">
                        <a:lumMod val="75000"/>
                      </a:srgbClr>
                    </a:solidFill>
                    <a:cs typeface="B Mitra" panose="00000400000000000000" pitchFamily="2" charset="-78"/>
                  </a:rPr>
                  <a:t>بازار داخل: هر گرم طلا با عیار دلخواه= </a:t>
                </a:r>
                <a14:m>
                  <m:oMath xmlns:m="http://schemas.openxmlformats.org/officeDocument/2006/math">
                    <m:box>
                      <m:boxPr>
                        <m:ctrlPr>
                          <a:rPr lang="fa-IR" b="1" i="1" smtClean="0">
                            <a:solidFill>
                              <a:srgbClr val="146194">
                                <a:lumMod val="75000"/>
                              </a:srgbClr>
                            </a:solidFill>
                            <a:latin typeface="Cambria Math" panose="02040503050406030204" pitchFamily="18" charset="0"/>
                            <a:cs typeface="B Mitra" panose="00000400000000000000" pitchFamily="2" charset="-78"/>
                          </a:rPr>
                        </m:ctrlPr>
                      </m:boxPr>
                      <m:e>
                        <m:f>
                          <m:fPr>
                            <m:ctrlPr>
                              <a:rPr lang="fa-IR" b="1" i="1" smtClean="0">
                                <a:solidFill>
                                  <a:srgbClr val="146194">
                                    <a:lumMod val="75000"/>
                                  </a:srgbClr>
                                </a:solidFill>
                                <a:latin typeface="Cambria Math" panose="02040503050406030204" pitchFamily="18" charset="0"/>
                                <a:cs typeface="B Mitra" panose="00000400000000000000" pitchFamily="2" charset="-78"/>
                              </a:rPr>
                            </m:ctrlPr>
                          </m:fPr>
                          <m:num>
                            <m:r>
                              <a:rPr lang="fa-IR" b="1" i="1" smtClean="0">
                                <a:solidFill>
                                  <a:srgbClr val="146194">
                                    <a:lumMod val="75000"/>
                                  </a:srgbClr>
                                </a:solidFill>
                                <a:latin typeface="Cambria Math" panose="02040503050406030204" pitchFamily="18" charset="0"/>
                                <a:cs typeface="B Mitra" panose="00000400000000000000" pitchFamily="2" charset="-78"/>
                              </a:rPr>
                              <m:t>دلخواه</m:t>
                            </m:r>
                            <m:r>
                              <a:rPr lang="fa-IR" b="1" i="1" smtClean="0">
                                <a:solidFill>
                                  <a:srgbClr val="146194">
                                    <a:lumMod val="75000"/>
                                  </a:srgbClr>
                                </a:solidFill>
                                <a:latin typeface="Cambria Math" panose="02040503050406030204" pitchFamily="18" charset="0"/>
                                <a:cs typeface="B Mitra" panose="00000400000000000000" pitchFamily="2" charset="-78"/>
                              </a:rPr>
                              <m:t> </m:t>
                            </m:r>
                            <m:r>
                              <a:rPr lang="fa-IR" b="1" i="1" smtClean="0">
                                <a:solidFill>
                                  <a:srgbClr val="146194">
                                    <a:lumMod val="75000"/>
                                  </a:srgbClr>
                                </a:solidFill>
                                <a:latin typeface="Cambria Math" panose="02040503050406030204" pitchFamily="18" charset="0"/>
                                <a:cs typeface="B Mitra" panose="00000400000000000000" pitchFamily="2" charset="-78"/>
                              </a:rPr>
                              <m:t>عیار</m:t>
                            </m:r>
                          </m:num>
                          <m:den>
                            <m:r>
                              <a:rPr lang="fa-IR" b="1" i="1" smtClean="0">
                                <a:solidFill>
                                  <a:srgbClr val="146194">
                                    <a:lumMod val="75000"/>
                                  </a:srgbClr>
                                </a:solidFill>
                                <a:latin typeface="Cambria Math" panose="02040503050406030204" pitchFamily="18" charset="0"/>
                                <a:cs typeface="B Mitra" panose="00000400000000000000" pitchFamily="2" charset="-78"/>
                              </a:rPr>
                              <m:t>𝟕𝟎𝟓</m:t>
                            </m:r>
                          </m:den>
                        </m:f>
                      </m:e>
                    </m:box>
                  </m:oMath>
                </a14:m>
                <a:r>
                  <a:rPr lang="fa-IR" b="1" dirty="0" smtClean="0">
                    <a:solidFill>
                      <a:srgbClr val="146194">
                        <a:lumMod val="75000"/>
                      </a:srgbClr>
                    </a:solidFill>
                    <a:cs typeface="B Mitra" panose="00000400000000000000" pitchFamily="2" charset="-78"/>
                  </a:rPr>
                  <a:t>  × </a:t>
                </a:r>
                <a14:m>
                  <m:oMath xmlns:m="http://schemas.openxmlformats.org/officeDocument/2006/math">
                    <m:box>
                      <m:boxPr>
                        <m:ctrlPr>
                          <a:rPr lang="fa-IR" b="1" i="1" smtClean="0">
                            <a:solidFill>
                              <a:srgbClr val="146194">
                                <a:lumMod val="75000"/>
                              </a:srgbClr>
                            </a:solidFill>
                            <a:latin typeface="Cambria Math" panose="02040503050406030204" pitchFamily="18" charset="0"/>
                            <a:cs typeface="B Mitra" panose="00000400000000000000" pitchFamily="2" charset="-78"/>
                          </a:rPr>
                        </m:ctrlPr>
                      </m:boxPr>
                      <m:e>
                        <m:f>
                          <m:fPr>
                            <m:ctrlPr>
                              <a:rPr lang="fa-IR" b="1" i="1" smtClean="0">
                                <a:solidFill>
                                  <a:srgbClr val="146194">
                                    <a:lumMod val="75000"/>
                                  </a:srgbClr>
                                </a:solidFill>
                                <a:latin typeface="Cambria Math" panose="02040503050406030204" pitchFamily="18" charset="0"/>
                                <a:cs typeface="B Mitra" panose="00000400000000000000" pitchFamily="2" charset="-78"/>
                              </a:rPr>
                            </m:ctrlPr>
                          </m:fPr>
                          <m:num>
                            <m:r>
                              <a:rPr lang="fa-IR" b="1" i="1" smtClean="0">
                                <a:solidFill>
                                  <a:srgbClr val="146194">
                                    <a:lumMod val="75000"/>
                                  </a:srgbClr>
                                </a:solidFill>
                                <a:latin typeface="Cambria Math" panose="02040503050406030204" pitchFamily="18" charset="0"/>
                                <a:cs typeface="B Mitra" panose="00000400000000000000" pitchFamily="2" charset="-78"/>
                              </a:rPr>
                              <m:t>مظنه</m:t>
                            </m:r>
                          </m:num>
                          <m:den>
                            <m:r>
                              <a:rPr lang="fa-IR" b="1" i="1" smtClean="0">
                                <a:solidFill>
                                  <a:srgbClr val="146194">
                                    <a:lumMod val="75000"/>
                                  </a:srgbClr>
                                </a:solidFill>
                                <a:latin typeface="Cambria Math" panose="02040503050406030204" pitchFamily="18" charset="0"/>
                                <a:cs typeface="B Mitra" panose="00000400000000000000" pitchFamily="2" charset="-78"/>
                              </a:rPr>
                              <m:t>𝟒</m:t>
                            </m:r>
                            <m:r>
                              <a:rPr lang="fa-IR" b="1" i="1" smtClean="0">
                                <a:solidFill>
                                  <a:srgbClr val="146194">
                                    <a:lumMod val="75000"/>
                                  </a:srgbClr>
                                </a:solidFill>
                                <a:latin typeface="Cambria Math" panose="02040503050406030204" pitchFamily="18" charset="0"/>
                                <a:cs typeface="B Mitra" panose="00000400000000000000" pitchFamily="2" charset="-78"/>
                              </a:rPr>
                              <m:t>/</m:t>
                            </m:r>
                            <m:r>
                              <a:rPr lang="fa-IR" b="1" i="1" smtClean="0">
                                <a:solidFill>
                                  <a:srgbClr val="146194">
                                    <a:lumMod val="75000"/>
                                  </a:srgbClr>
                                </a:solidFill>
                                <a:latin typeface="Cambria Math" panose="02040503050406030204" pitchFamily="18" charset="0"/>
                                <a:cs typeface="B Mitra" panose="00000400000000000000" pitchFamily="2" charset="-78"/>
                              </a:rPr>
                              <m:t>𝟔𝟖</m:t>
                            </m:r>
                          </m:den>
                        </m:f>
                      </m:e>
                    </m:box>
                  </m:oMath>
                </a14:m>
                <a:endParaRPr lang="fa-IR" b="1" dirty="0" smtClean="0">
                  <a:solidFill>
                    <a:srgbClr val="146194">
                      <a:lumMod val="75000"/>
                    </a:srgbClr>
                  </a:solidFill>
                  <a:cs typeface="B Mitra" panose="00000400000000000000" pitchFamily="2" charset="-78"/>
                </a:endParaRPr>
              </a:p>
              <a:p>
                <a:pPr lvl="0">
                  <a:lnSpc>
                    <a:spcPct val="120000"/>
                  </a:lnSpc>
                  <a:buClr>
                    <a:prstClr val="white"/>
                  </a:buClr>
                  <a:buFont typeface="Wingdings" panose="05000000000000000000" pitchFamily="2" charset="2"/>
                  <a:buChar char="ü"/>
                </a:pPr>
                <a:r>
                  <a:rPr lang="fa-IR" b="1" dirty="0" smtClean="0">
                    <a:solidFill>
                      <a:srgbClr val="146194">
                        <a:lumMod val="75000"/>
                      </a:srgbClr>
                    </a:solidFill>
                    <a:cs typeface="B Mitra" panose="00000400000000000000" pitchFamily="2" charset="-78"/>
                  </a:rPr>
                  <a:t>بازار بین‌الملل (جهانی): قیمت هر گرم طلا با عیار دلخواه = معادل ریالی دلار × </a:t>
                </a:r>
                <a14:m>
                  <m:oMath xmlns:m="http://schemas.openxmlformats.org/officeDocument/2006/math">
                    <m:box>
                      <m:boxPr>
                        <m:ctrlPr>
                          <a:rPr lang="fa-IR" b="1" i="1" smtClean="0">
                            <a:solidFill>
                              <a:srgbClr val="146194">
                                <a:lumMod val="75000"/>
                              </a:srgbClr>
                            </a:solidFill>
                            <a:latin typeface="Cambria Math" panose="02040503050406030204" pitchFamily="18" charset="0"/>
                            <a:cs typeface="B Mitra" panose="00000400000000000000" pitchFamily="2" charset="-78"/>
                          </a:rPr>
                        </m:ctrlPr>
                      </m:boxPr>
                      <m:e>
                        <m:f>
                          <m:fPr>
                            <m:ctrlPr>
                              <a:rPr lang="fa-IR" b="1" i="1" smtClean="0">
                                <a:solidFill>
                                  <a:srgbClr val="146194">
                                    <a:lumMod val="75000"/>
                                  </a:srgbClr>
                                </a:solidFill>
                                <a:latin typeface="Cambria Math" panose="02040503050406030204" pitchFamily="18" charset="0"/>
                                <a:cs typeface="B Mitra" panose="00000400000000000000" pitchFamily="2" charset="-78"/>
                              </a:rPr>
                            </m:ctrlPr>
                          </m:fPr>
                          <m:num>
                            <m:r>
                              <a:rPr lang="fa-IR" b="1" i="1" smtClean="0">
                                <a:solidFill>
                                  <a:srgbClr val="146194">
                                    <a:lumMod val="75000"/>
                                  </a:srgbClr>
                                </a:solidFill>
                                <a:latin typeface="Cambria Math" panose="02040503050406030204" pitchFamily="18" charset="0"/>
                                <a:cs typeface="B Mitra" panose="00000400000000000000" pitchFamily="2" charset="-78"/>
                              </a:rPr>
                              <m:t>عیار</m:t>
                            </m:r>
                          </m:num>
                          <m:den>
                            <m:r>
                              <a:rPr lang="fa-IR" b="1" i="1" smtClean="0">
                                <a:solidFill>
                                  <a:srgbClr val="146194">
                                    <a:lumMod val="75000"/>
                                  </a:srgbClr>
                                </a:solidFill>
                                <a:latin typeface="Cambria Math" panose="02040503050406030204" pitchFamily="18" charset="0"/>
                                <a:cs typeface="B Mitra" panose="00000400000000000000" pitchFamily="2" charset="-78"/>
                              </a:rPr>
                              <m:t>𝟗𝟗𝟗</m:t>
                            </m:r>
                            <m:r>
                              <a:rPr lang="fa-IR" b="1" i="1" smtClean="0">
                                <a:solidFill>
                                  <a:srgbClr val="146194">
                                    <a:lumMod val="75000"/>
                                  </a:srgbClr>
                                </a:solidFill>
                                <a:latin typeface="Cambria Math" panose="02040503050406030204" pitchFamily="18" charset="0"/>
                                <a:cs typeface="B Mitra" panose="00000400000000000000" pitchFamily="2" charset="-78"/>
                              </a:rPr>
                              <m:t>/</m:t>
                            </m:r>
                            <m:r>
                              <a:rPr lang="fa-IR" b="1" i="1" smtClean="0">
                                <a:solidFill>
                                  <a:srgbClr val="146194">
                                    <a:lumMod val="75000"/>
                                  </a:srgbClr>
                                </a:solidFill>
                                <a:latin typeface="Cambria Math" panose="02040503050406030204" pitchFamily="18" charset="0"/>
                                <a:cs typeface="B Mitra" panose="00000400000000000000" pitchFamily="2" charset="-78"/>
                              </a:rPr>
                              <m:t>𝟗</m:t>
                            </m:r>
                          </m:den>
                        </m:f>
                      </m:e>
                    </m:box>
                    <m:r>
                      <a:rPr lang="fa-IR" b="1" i="0" smtClean="0">
                        <a:solidFill>
                          <a:srgbClr val="146194">
                            <a:lumMod val="75000"/>
                          </a:srgbClr>
                        </a:solidFill>
                        <a:latin typeface="Cambria Math" panose="02040503050406030204" pitchFamily="18" charset="0"/>
                        <a:cs typeface="B Mitra" panose="00000400000000000000" pitchFamily="2" charset="-78"/>
                      </a:rPr>
                      <m:t> </m:t>
                    </m:r>
                  </m:oMath>
                </a14:m>
                <a:r>
                  <a:rPr lang="fa-IR" b="1" dirty="0" smtClean="0">
                    <a:solidFill>
                      <a:srgbClr val="146194">
                        <a:lumMod val="75000"/>
                      </a:srgbClr>
                    </a:solidFill>
                    <a:cs typeface="B Mitra" panose="00000400000000000000" pitchFamily="2" charset="-78"/>
                  </a:rPr>
                  <a:t>  × </a:t>
                </a:r>
                <a14:m>
                  <m:oMath xmlns:m="http://schemas.openxmlformats.org/officeDocument/2006/math">
                    <m:box>
                      <m:boxPr>
                        <m:ctrlPr>
                          <a:rPr lang="fa-IR" b="1" i="1" smtClean="0">
                            <a:solidFill>
                              <a:srgbClr val="146194">
                                <a:lumMod val="75000"/>
                              </a:srgbClr>
                            </a:solidFill>
                            <a:latin typeface="Cambria Math" panose="02040503050406030204" pitchFamily="18" charset="0"/>
                            <a:cs typeface="B Mitra" panose="00000400000000000000" pitchFamily="2" charset="-78"/>
                          </a:rPr>
                        </m:ctrlPr>
                      </m:boxPr>
                      <m:e>
                        <m:f>
                          <m:fPr>
                            <m:ctrlPr>
                              <a:rPr lang="fa-IR" b="1" i="1" smtClean="0">
                                <a:solidFill>
                                  <a:srgbClr val="146194">
                                    <a:lumMod val="75000"/>
                                  </a:srgbClr>
                                </a:solidFill>
                                <a:latin typeface="Cambria Math" panose="02040503050406030204" pitchFamily="18" charset="0"/>
                                <a:cs typeface="B Mitra" panose="00000400000000000000" pitchFamily="2" charset="-78"/>
                              </a:rPr>
                            </m:ctrlPr>
                          </m:fPr>
                          <m:num>
                            <m:r>
                              <a:rPr lang="fa-IR" b="1" i="1" smtClean="0">
                                <a:solidFill>
                                  <a:srgbClr val="146194">
                                    <a:lumMod val="75000"/>
                                  </a:srgbClr>
                                </a:solidFill>
                                <a:latin typeface="Cambria Math" panose="02040503050406030204" pitchFamily="18" charset="0"/>
                                <a:cs typeface="B Mitra" panose="00000400000000000000" pitchFamily="2" charset="-78"/>
                              </a:rPr>
                              <m:t>اونس</m:t>
                            </m:r>
                          </m:num>
                          <m:den>
                            <m:r>
                              <a:rPr lang="fa-IR" b="1" i="1" smtClean="0">
                                <a:solidFill>
                                  <a:srgbClr val="146194">
                                    <a:lumMod val="75000"/>
                                  </a:srgbClr>
                                </a:solidFill>
                                <a:latin typeface="Cambria Math" panose="02040503050406030204" pitchFamily="18" charset="0"/>
                                <a:cs typeface="B Mitra" panose="00000400000000000000" pitchFamily="2" charset="-78"/>
                              </a:rPr>
                              <m:t>𝟑𝟏</m:t>
                            </m:r>
                            <m:r>
                              <a:rPr lang="fa-IR" b="1" i="1" smtClean="0">
                                <a:solidFill>
                                  <a:srgbClr val="146194">
                                    <a:lumMod val="75000"/>
                                  </a:srgbClr>
                                </a:solidFill>
                                <a:latin typeface="Cambria Math" panose="02040503050406030204" pitchFamily="18" charset="0"/>
                                <a:cs typeface="B Mitra" panose="00000400000000000000" pitchFamily="2" charset="-78"/>
                              </a:rPr>
                              <m:t>/</m:t>
                            </m:r>
                            <m:r>
                              <a:rPr lang="fa-IR" b="1" i="1" smtClean="0">
                                <a:solidFill>
                                  <a:srgbClr val="146194">
                                    <a:lumMod val="75000"/>
                                  </a:srgbClr>
                                </a:solidFill>
                                <a:latin typeface="Cambria Math" panose="02040503050406030204" pitchFamily="18" charset="0"/>
                                <a:cs typeface="B Mitra" panose="00000400000000000000" pitchFamily="2" charset="-78"/>
                              </a:rPr>
                              <m:t>𝟏𝟎𝟑</m:t>
                            </m:r>
                          </m:den>
                        </m:f>
                      </m:e>
                    </m:box>
                  </m:oMath>
                </a14:m>
                <a:endParaRPr lang="en-US" b="1" dirty="0">
                  <a:solidFill>
                    <a:srgbClr val="146194">
                      <a:lumMod val="75000"/>
                    </a:srgbClr>
                  </a:solidFill>
                  <a:cs typeface="B Mitra" panose="00000400000000000000" pitchFamily="2" charset="-78"/>
                </a:endParaRPr>
              </a:p>
              <a:p>
                <a:pPr lvl="0">
                  <a:lnSpc>
                    <a:spcPct val="120000"/>
                  </a:lnSpc>
                  <a:buClr>
                    <a:prstClr val="white"/>
                  </a:buClr>
                  <a:buFont typeface="Wingdings" panose="05000000000000000000" pitchFamily="2" charset="2"/>
                  <a:buChar char="ü"/>
                </a:pPr>
                <a:r>
                  <a:rPr lang="fa-IR" b="1" dirty="0">
                    <a:solidFill>
                      <a:srgbClr val="146194">
                        <a:lumMod val="75000"/>
                      </a:srgbClr>
                    </a:solidFill>
                    <a:cs typeface="B Mitra" panose="00000400000000000000" pitchFamily="2" charset="-78"/>
                  </a:rPr>
                  <a:t> قیمت یک گرم طلای 24 عیار = </a:t>
                </a:r>
                <a14:m>
                  <m:oMath xmlns:m="http://schemas.openxmlformats.org/officeDocument/2006/math">
                    <m:box>
                      <m:boxPr>
                        <m:ctrlPr>
                          <a:rPr lang="en-US" b="1" i="1">
                            <a:solidFill>
                              <a:srgbClr val="146194">
                                <a:lumMod val="75000"/>
                              </a:srgbClr>
                            </a:solidFill>
                            <a:latin typeface="Cambria Math" panose="02040503050406030204" pitchFamily="18" charset="0"/>
                          </a:rPr>
                        </m:ctrlPr>
                      </m:boxPr>
                      <m:e>
                        <m:argPr>
                          <m:argSz m:val="-1"/>
                        </m:argPr>
                        <m:f>
                          <m:fPr>
                            <m:ctrlPr>
                              <a:rPr lang="en-US" b="1" i="1">
                                <a:solidFill>
                                  <a:srgbClr val="146194">
                                    <a:lumMod val="75000"/>
                                  </a:srgbClr>
                                </a:solidFill>
                                <a:latin typeface="Cambria Math" panose="02040503050406030204" pitchFamily="18" charset="0"/>
                              </a:rPr>
                            </m:ctrlPr>
                          </m:fPr>
                          <m:num>
                            <m:r>
                              <a:rPr lang="fa-IR" b="1">
                                <a:solidFill>
                                  <a:srgbClr val="146194">
                                    <a:lumMod val="75000"/>
                                  </a:srgbClr>
                                </a:solidFill>
                                <a:latin typeface="Cambria Math" panose="02040503050406030204" pitchFamily="18" charset="0"/>
                              </a:rPr>
                              <m:t>مظنه</m:t>
                            </m:r>
                          </m:num>
                          <m:den>
                            <m:r>
                              <a:rPr lang="en-US" b="1" i="1">
                                <a:solidFill>
                                  <a:srgbClr val="146194">
                                    <a:lumMod val="75000"/>
                                  </a:srgbClr>
                                </a:solidFill>
                                <a:latin typeface="Cambria Math" panose="02040503050406030204" pitchFamily="18" charset="0"/>
                              </a:rPr>
                              <m:t>𝟑</m:t>
                            </m:r>
                            <m:r>
                              <a:rPr lang="en-US" b="1">
                                <a:solidFill>
                                  <a:srgbClr val="146194">
                                    <a:lumMod val="75000"/>
                                  </a:srgbClr>
                                </a:solidFill>
                                <a:latin typeface="Cambria Math" panose="02040503050406030204" pitchFamily="18" charset="0"/>
                              </a:rPr>
                              <m:t>/</m:t>
                            </m:r>
                            <m:r>
                              <a:rPr lang="en-US" b="1" i="1">
                                <a:solidFill>
                                  <a:srgbClr val="146194">
                                    <a:lumMod val="75000"/>
                                  </a:srgbClr>
                                </a:solidFill>
                                <a:latin typeface="Cambria Math" panose="02040503050406030204" pitchFamily="18" charset="0"/>
                              </a:rPr>
                              <m:t>𝟐𝟒𝟖</m:t>
                            </m:r>
                          </m:den>
                        </m:f>
                      </m:e>
                    </m:box>
                  </m:oMath>
                </a14:m>
                <a:endParaRPr lang="fa-IR" b="1" dirty="0">
                  <a:solidFill>
                    <a:srgbClr val="146194">
                      <a:lumMod val="75000"/>
                    </a:srgbClr>
                  </a:solidFill>
                  <a:cs typeface="B Mitra" panose="00000400000000000000" pitchFamily="2" charset="-78"/>
                </a:endParaRPr>
              </a:p>
              <a:p>
                <a:pPr lvl="0">
                  <a:lnSpc>
                    <a:spcPct val="120000"/>
                  </a:lnSpc>
                  <a:spcAft>
                    <a:spcPts val="800"/>
                  </a:spcAft>
                  <a:buClr>
                    <a:prstClr val="white"/>
                  </a:buClr>
                  <a:buFont typeface="Wingdings" panose="05000000000000000000" pitchFamily="2" charset="2"/>
                  <a:buChar char="ü"/>
                </a:pPr>
                <a:r>
                  <a:rPr lang="fa-IR" b="1"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 قیمت یک گرم طلای 750= </a:t>
                </a:r>
                <a14:m>
                  <m:oMath xmlns:m="http://schemas.openxmlformats.org/officeDocument/2006/math">
                    <m:box>
                      <m:boxPr>
                        <m:ctrlPr>
                          <a:rPr lang="en-US" b="1" i="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b="1" i="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ctrlPr>
                          </m:fPr>
                          <m:num>
                            <m:r>
                              <a:rPr lang="fa-IR" b="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t>مظنه</m:t>
                            </m:r>
                          </m:num>
                          <m:den>
                            <m:r>
                              <a:rPr lang="en-US" b="1" i="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t>𝟒</m:t>
                            </m:r>
                            <m:r>
                              <a:rPr lang="en-US" b="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t>.</m:t>
                            </m:r>
                            <m:r>
                              <a:rPr lang="en-US" b="1" i="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t>𝟑𝟑𝟏𝟖</m:t>
                            </m:r>
                          </m:den>
                        </m:f>
                      </m:e>
                    </m:box>
                  </m:oMath>
                </a14:m>
                <a:endParaRPr lang="en-US" b="1" dirty="0">
                  <a:solidFill>
                    <a:srgbClr val="146194">
                      <a:lumMod val="75000"/>
                    </a:srgbClr>
                  </a:solidFill>
                  <a:latin typeface="Calibri" panose="020F0502020204030204" pitchFamily="34" charset="0"/>
                  <a:ea typeface="Calibri" panose="020F0502020204030204" pitchFamily="34" charset="0"/>
                  <a:cs typeface="Arial" panose="020B0604020202020204" pitchFamily="34" charset="0"/>
                </a:endParaRPr>
              </a:p>
              <a:p>
                <a:pPr lvl="0">
                  <a:lnSpc>
                    <a:spcPct val="120000"/>
                  </a:lnSpc>
                  <a:spcAft>
                    <a:spcPts val="800"/>
                  </a:spcAft>
                  <a:buClr>
                    <a:prstClr val="white"/>
                  </a:buClr>
                  <a:buFont typeface="Wingdings" panose="05000000000000000000" pitchFamily="2" charset="2"/>
                  <a:buChar char="ü"/>
                </a:pPr>
                <a:r>
                  <a:rPr lang="fa-IR" b="1"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 قیمت یک گرم طلای 740= </a:t>
                </a:r>
                <a14:m>
                  <m:oMath xmlns:m="http://schemas.openxmlformats.org/officeDocument/2006/math">
                    <m:box>
                      <m:boxPr>
                        <m:ctrlPr>
                          <a:rPr lang="en-US" b="1" i="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b="1" i="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ctrlPr>
                          </m:fPr>
                          <m:num>
                            <m:r>
                              <a:rPr lang="fa-IR" b="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t>مظنه</m:t>
                            </m:r>
                          </m:num>
                          <m:den>
                            <m:r>
                              <a:rPr lang="en-US" b="1" i="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t>𝟒</m:t>
                            </m:r>
                            <m:r>
                              <a:rPr lang="en-US" b="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t>.</m:t>
                            </m:r>
                            <m:r>
                              <a:rPr lang="en-US" b="1" i="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t>𝟑𝟗𝟎</m:t>
                            </m:r>
                          </m:den>
                        </m:f>
                      </m:e>
                    </m:box>
                  </m:oMath>
                </a14:m>
                <a:endParaRPr lang="en-US" b="1" dirty="0">
                  <a:solidFill>
                    <a:srgbClr val="146194">
                      <a:lumMod val="75000"/>
                    </a:srgbClr>
                  </a:solidFill>
                  <a:latin typeface="Calibri" panose="020F0502020204030204" pitchFamily="34" charset="0"/>
                  <a:ea typeface="Calibri" panose="020F0502020204030204" pitchFamily="34" charset="0"/>
                  <a:cs typeface="Arial" panose="020B0604020202020204" pitchFamily="34" charset="0"/>
                </a:endParaRPr>
              </a:p>
              <a:p>
                <a:pPr lvl="0">
                  <a:lnSpc>
                    <a:spcPct val="120000"/>
                  </a:lnSpc>
                  <a:spcAft>
                    <a:spcPts val="800"/>
                  </a:spcAft>
                  <a:buClr>
                    <a:prstClr val="white"/>
                  </a:buClr>
                  <a:buFont typeface="Wingdings" panose="05000000000000000000" pitchFamily="2" charset="2"/>
                  <a:buChar char="ü"/>
                </a:pPr>
                <a:r>
                  <a:rPr lang="fa-IR" b="1" dirty="0">
                    <a:solidFill>
                      <a:srgbClr val="146194">
                        <a:lumMod val="75000"/>
                      </a:srgbClr>
                    </a:solidFill>
                    <a:latin typeface="Calibri" panose="020F0502020204030204" pitchFamily="34" charset="0"/>
                    <a:ea typeface="Calibri" panose="020F0502020204030204" pitchFamily="34" charset="0"/>
                    <a:cs typeface="B Nazanin" panose="00000400000000000000" pitchFamily="2" charset="-78"/>
                  </a:rPr>
                  <a:t> قیمت یک گرم طلای 735= </a:t>
                </a:r>
                <a14:m>
                  <m:oMath xmlns:m="http://schemas.openxmlformats.org/officeDocument/2006/math">
                    <m:box>
                      <m:boxPr>
                        <m:ctrlPr>
                          <a:rPr lang="en-US" b="1" i="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b="1" i="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ctrlPr>
                          </m:fPr>
                          <m:num>
                            <m:r>
                              <a:rPr lang="fa-IR" b="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t>مظنه</m:t>
                            </m:r>
                          </m:num>
                          <m:den>
                            <m:r>
                              <a:rPr lang="en-US" b="1" i="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t>𝟒</m:t>
                            </m:r>
                            <m:r>
                              <a:rPr lang="en-US" b="1" i="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t>.</m:t>
                            </m:r>
                            <m:r>
                              <a:rPr lang="en-US" b="1" i="1">
                                <a:solidFill>
                                  <a:srgbClr val="146194">
                                    <a:lumMod val="75000"/>
                                  </a:srgbClr>
                                </a:solidFill>
                                <a:latin typeface="Cambria Math" panose="02040503050406030204" pitchFamily="18" charset="0"/>
                                <a:ea typeface="Calibri" panose="020F0502020204030204" pitchFamily="34" charset="0"/>
                                <a:cs typeface="B Nazanin" panose="00000400000000000000" pitchFamily="2" charset="-78"/>
                              </a:rPr>
                              <m:t>𝟒𝟏𝟗</m:t>
                            </m:r>
                          </m:den>
                        </m:f>
                      </m:e>
                    </m:box>
                  </m:oMath>
                </a14:m>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91126"/>
                <a:ext cx="9156032" cy="5666873"/>
              </a:xfrm>
              <a:blipFill>
                <a:blip r:embed="rId3"/>
                <a:stretch>
                  <a:fillRect r="-266"/>
                </a:stretch>
              </a:blipFill>
            </p:spPr>
            <p:txBody>
              <a:bodyPr/>
              <a:lstStyle/>
              <a:p>
                <a:r>
                  <a:rPr lang="fa-IR">
                    <a:noFill/>
                  </a:rPr>
                  <a:t> </a:t>
                </a:r>
              </a:p>
            </p:txBody>
          </p:sp>
        </mc:Fallback>
      </mc:AlternateContent>
    </p:spTree>
    <p:extLst>
      <p:ext uri="{BB962C8B-B14F-4D97-AF65-F5344CB8AC3E}">
        <p14:creationId xmlns:p14="http://schemas.microsoft.com/office/powerpoint/2010/main" val="2364174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813" y="146957"/>
            <a:ext cx="5655129" cy="751114"/>
          </a:xfrm>
        </p:spPr>
        <p:txBody>
          <a:bodyPr/>
          <a:lstStyle/>
          <a:p>
            <a:pPr algn="ctr"/>
            <a:r>
              <a:rPr lang="fa-IR" dirty="0" smtClean="0">
                <a:cs typeface="Titr" panose="00000700000000000000" pitchFamily="2" charset="-78"/>
              </a:rPr>
              <a:t>ادامه فرمول‌های کاربردی</a:t>
            </a:r>
            <a:endParaRPr lang="fa-IR" dirty="0">
              <a:cs typeface="Titr" panose="00000700000000000000"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67467" y="1045028"/>
                <a:ext cx="7701643" cy="5812972"/>
              </a:xfrm>
            </p:spPr>
            <p:txBody>
              <a:bodyPr>
                <a:normAutofit/>
              </a:bodyPr>
              <a:lstStyle/>
              <a:p>
                <a:pPr algn="r" rtl="1">
                  <a:lnSpc>
                    <a:spcPct val="107000"/>
                  </a:lnSpc>
                  <a:spcAft>
                    <a:spcPts val="800"/>
                  </a:spcAft>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cs typeface="B Nazanin" panose="00000400000000000000" pitchFamily="2" charset="-78"/>
                  </a:rPr>
                  <a:t> محاسبه </a:t>
                </a:r>
                <a:r>
                  <a:rPr lang="fa-IR" sz="2400" b="1" dirty="0">
                    <a:latin typeface="Calibri" panose="020F0502020204030204" pitchFamily="34" charset="0"/>
                    <a:ea typeface="Calibri" panose="020F0502020204030204" pitchFamily="34" charset="0"/>
                    <a:cs typeface="B Nazanin" panose="00000400000000000000" pitchFamily="2" charset="-78"/>
                  </a:rPr>
                  <a:t>قیمت طلا از اونس جهانی:</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cs typeface="B Nazanin" panose="00000400000000000000" pitchFamily="2" charset="-78"/>
                  </a:rPr>
                  <a:t> مظنه </a:t>
                </a:r>
                <a:r>
                  <a:rPr lang="fa-IR" sz="2400" b="1" dirty="0">
                    <a:latin typeface="Calibri" panose="020F0502020204030204" pitchFamily="34" charset="0"/>
                    <a:ea typeface="Calibri" panose="020F0502020204030204" pitchFamily="34" charset="0"/>
                    <a:cs typeface="B Nazanin" panose="00000400000000000000" pitchFamily="2" charset="-78"/>
                  </a:rPr>
                  <a:t>(مثقال 705)= </a:t>
                </a:r>
                <a14:m>
                  <m:oMath xmlns:m="http://schemas.openxmlformats.org/officeDocument/2006/math">
                    <m:box>
                      <m:boxPr>
                        <m:ctrlPr>
                          <a:rPr lang="en-US" sz="2400" b="1" i="1">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sz="2400" b="1" i="1">
                                <a:latin typeface="Cambria Math" panose="02040503050406030204" pitchFamily="18" charset="0"/>
                                <a:ea typeface="Calibri" panose="020F0502020204030204" pitchFamily="34" charset="0"/>
                                <a:cs typeface="B Nazanin" panose="00000400000000000000" pitchFamily="2" charset="-78"/>
                              </a:rPr>
                            </m:ctrlPr>
                          </m:fPr>
                          <m:num>
                            <m:r>
                              <a:rPr lang="fa-IR" sz="2400" b="1">
                                <a:latin typeface="Cambria Math" panose="02040503050406030204" pitchFamily="18" charset="0"/>
                                <a:ea typeface="Calibri" panose="020F0502020204030204" pitchFamily="34" charset="0"/>
                                <a:cs typeface="B Nazanin" panose="00000400000000000000" pitchFamily="2" charset="-78"/>
                              </a:rPr>
                              <m:t>دلار</m:t>
                            </m:r>
                            <m:r>
                              <a:rPr lang="fa-IR" sz="2400" b="1">
                                <a:latin typeface="Cambria Math" panose="02040503050406030204" pitchFamily="18" charset="0"/>
                                <a:ea typeface="Calibri" panose="020F0502020204030204" pitchFamily="34" charset="0"/>
                                <a:cs typeface="B Nazanin" panose="00000400000000000000" pitchFamily="2" charset="-78"/>
                              </a:rPr>
                              <m:t> </m:t>
                            </m:r>
                            <m:r>
                              <a:rPr lang="fa-IR" sz="2400" b="1">
                                <a:latin typeface="Cambria Math" panose="02040503050406030204" pitchFamily="18" charset="0"/>
                                <a:ea typeface="Calibri" panose="020F0502020204030204" pitchFamily="34" charset="0"/>
                                <a:cs typeface="B Nazanin" panose="00000400000000000000" pitchFamily="2" charset="-78"/>
                              </a:rPr>
                              <m:t>قیمت</m:t>
                            </m:r>
                            <m:r>
                              <a:rPr lang="fa-IR" sz="2400" b="1">
                                <a:latin typeface="Cambria Math" panose="02040503050406030204" pitchFamily="18" charset="0"/>
                                <a:ea typeface="Calibri" panose="020F0502020204030204" pitchFamily="34" charset="0"/>
                                <a:cs typeface="B Nazanin" panose="00000400000000000000" pitchFamily="2" charset="-78"/>
                              </a:rPr>
                              <m:t> ×</m:t>
                            </m:r>
                            <m:r>
                              <a:rPr lang="fa-IR" sz="2400" b="1">
                                <a:latin typeface="Cambria Math" panose="02040503050406030204" pitchFamily="18" charset="0"/>
                                <a:ea typeface="Calibri" panose="020F0502020204030204" pitchFamily="34" charset="0"/>
                                <a:cs typeface="B Nazanin" panose="00000400000000000000" pitchFamily="2" charset="-78"/>
                              </a:rPr>
                              <m:t>طلا</m:t>
                            </m:r>
                            <m:r>
                              <a:rPr lang="fa-IR" sz="2400" b="1">
                                <a:latin typeface="Cambria Math" panose="02040503050406030204" pitchFamily="18" charset="0"/>
                                <a:ea typeface="Calibri" panose="020F0502020204030204" pitchFamily="34" charset="0"/>
                                <a:cs typeface="B Nazanin" panose="00000400000000000000" pitchFamily="2" charset="-78"/>
                              </a:rPr>
                              <m:t> </m:t>
                            </m:r>
                            <m:r>
                              <a:rPr lang="fa-IR" sz="2400" b="1">
                                <a:latin typeface="Cambria Math" panose="02040503050406030204" pitchFamily="18" charset="0"/>
                                <a:ea typeface="Calibri" panose="020F0502020204030204" pitchFamily="34" charset="0"/>
                                <a:cs typeface="B Nazanin" panose="00000400000000000000" pitchFamily="2" charset="-78"/>
                              </a:rPr>
                              <m:t>اونس</m:t>
                            </m:r>
                            <m:r>
                              <a:rPr lang="fa-IR" sz="2400" b="1">
                                <a:latin typeface="Cambria Math" panose="02040503050406030204" pitchFamily="18" charset="0"/>
                                <a:ea typeface="Calibri" panose="020F0502020204030204" pitchFamily="34" charset="0"/>
                                <a:cs typeface="B Nazanin" panose="00000400000000000000" pitchFamily="2" charset="-78"/>
                              </a:rPr>
                              <m:t> </m:t>
                            </m:r>
                            <m:r>
                              <a:rPr lang="fa-IR" sz="2400" b="1">
                                <a:latin typeface="Cambria Math" panose="02040503050406030204" pitchFamily="18" charset="0"/>
                                <a:ea typeface="Calibri" panose="020F0502020204030204" pitchFamily="34" charset="0"/>
                                <a:cs typeface="B Nazanin" panose="00000400000000000000" pitchFamily="2" charset="-78"/>
                              </a:rPr>
                              <m:t>هر</m:t>
                            </m:r>
                            <m:r>
                              <a:rPr lang="fa-IR" sz="2400" b="1">
                                <a:latin typeface="Cambria Math" panose="02040503050406030204" pitchFamily="18" charset="0"/>
                                <a:ea typeface="Calibri" panose="020F0502020204030204" pitchFamily="34" charset="0"/>
                                <a:cs typeface="B Nazanin" panose="00000400000000000000" pitchFamily="2" charset="-78"/>
                              </a:rPr>
                              <m:t> </m:t>
                            </m:r>
                            <m:r>
                              <a:rPr lang="fa-IR" sz="2400" b="1">
                                <a:latin typeface="Cambria Math" panose="02040503050406030204" pitchFamily="18" charset="0"/>
                                <a:ea typeface="Calibri" panose="020F0502020204030204" pitchFamily="34" charset="0"/>
                                <a:cs typeface="B Nazanin" panose="00000400000000000000" pitchFamily="2" charset="-78"/>
                              </a:rPr>
                              <m:t>قیمت</m:t>
                            </m:r>
                          </m:num>
                          <m:den>
                            <m:r>
                              <a:rPr lang="en-US" sz="2400" b="1" i="1">
                                <a:latin typeface="Cambria Math" panose="02040503050406030204" pitchFamily="18" charset="0"/>
                                <a:ea typeface="Calibri" panose="020F0502020204030204" pitchFamily="34" charset="0"/>
                                <a:cs typeface="B Nazanin" panose="00000400000000000000" pitchFamily="2" charset="-78"/>
                              </a:rPr>
                              <m:t>𝟗</m:t>
                            </m:r>
                            <m:r>
                              <a:rPr lang="en-US" sz="2400" b="1" i="0" smtClean="0">
                                <a:latin typeface="Cambria Math" panose="02040503050406030204" pitchFamily="18" charset="0"/>
                                <a:ea typeface="Calibri" panose="020F0502020204030204" pitchFamily="34" charset="0"/>
                                <a:cs typeface="B Nazanin" panose="00000400000000000000" pitchFamily="2" charset="-78"/>
                              </a:rPr>
                              <m:t>/</m:t>
                            </m:r>
                            <m:r>
                              <a:rPr lang="en-US" sz="2400" b="1" i="1">
                                <a:latin typeface="Cambria Math" panose="02040503050406030204" pitchFamily="18" charset="0"/>
                                <a:ea typeface="Calibri" panose="020F0502020204030204" pitchFamily="34" charset="0"/>
                                <a:cs typeface="B Nazanin" panose="00000400000000000000" pitchFamily="2" charset="-78"/>
                              </a:rPr>
                              <m:t>𝟓𝟕</m:t>
                            </m:r>
                          </m:den>
                        </m:f>
                      </m:e>
                    </m:box>
                  </m:oMath>
                </a14:m>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cs typeface="B Nazanin" panose="00000400000000000000" pitchFamily="2" charset="-78"/>
                  </a:rPr>
                  <a:t> قیمت </a:t>
                </a:r>
                <a:r>
                  <a:rPr lang="fa-IR" sz="2400" b="1" dirty="0">
                    <a:latin typeface="Calibri" panose="020F0502020204030204" pitchFamily="34" charset="0"/>
                    <a:ea typeface="Calibri" panose="020F0502020204030204" pitchFamily="34" charset="0"/>
                    <a:cs typeface="B Nazanin" panose="00000400000000000000" pitchFamily="2" charset="-78"/>
                  </a:rPr>
                  <a:t>یک گرم طلای 750 عیار= </a:t>
                </a:r>
                <a14:m>
                  <m:oMath xmlns:m="http://schemas.openxmlformats.org/officeDocument/2006/math">
                    <m:box>
                      <m:boxPr>
                        <m:ctrlPr>
                          <a:rPr lang="en-US" sz="2400" b="1" i="1">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sz="2400" b="1" i="1">
                                <a:latin typeface="Cambria Math" panose="02040503050406030204" pitchFamily="18" charset="0"/>
                                <a:ea typeface="Calibri" panose="020F0502020204030204" pitchFamily="34" charset="0"/>
                                <a:cs typeface="B Nazanin" panose="00000400000000000000" pitchFamily="2" charset="-78"/>
                              </a:rPr>
                            </m:ctrlPr>
                          </m:fPr>
                          <m:num>
                            <m:r>
                              <a:rPr lang="fa-IR" sz="2400" b="1">
                                <a:latin typeface="Cambria Math" panose="02040503050406030204" pitchFamily="18" charset="0"/>
                                <a:ea typeface="Calibri" panose="020F0502020204030204" pitchFamily="34" charset="0"/>
                                <a:cs typeface="B Nazanin" panose="00000400000000000000" pitchFamily="2" charset="-78"/>
                              </a:rPr>
                              <m:t>مظنه</m:t>
                            </m:r>
                            <m:r>
                              <a:rPr lang="fa-IR" sz="2400" b="1">
                                <a:latin typeface="Cambria Math" panose="02040503050406030204" pitchFamily="18" charset="0"/>
                                <a:ea typeface="Calibri" panose="020F0502020204030204" pitchFamily="34" charset="0"/>
                                <a:cs typeface="B Nazanin" panose="00000400000000000000" pitchFamily="2" charset="-78"/>
                              </a:rPr>
                              <m:t> </m:t>
                            </m:r>
                          </m:num>
                          <m:den>
                            <m:r>
                              <a:rPr lang="en-US" sz="2400" b="1" i="1">
                                <a:latin typeface="Cambria Math" panose="02040503050406030204" pitchFamily="18" charset="0"/>
                                <a:ea typeface="Calibri" panose="020F0502020204030204" pitchFamily="34" charset="0"/>
                                <a:cs typeface="B Nazanin" panose="00000400000000000000" pitchFamily="2" charset="-78"/>
                              </a:rPr>
                              <m:t>𝟒</m:t>
                            </m:r>
                            <m:r>
                              <a:rPr lang="en-US" sz="2400" b="1" i="0" smtClean="0">
                                <a:latin typeface="Cambria Math" panose="02040503050406030204" pitchFamily="18" charset="0"/>
                                <a:ea typeface="Calibri" panose="020F0502020204030204" pitchFamily="34" charset="0"/>
                                <a:cs typeface="B Nazanin" panose="00000400000000000000" pitchFamily="2" charset="-78"/>
                              </a:rPr>
                              <m:t>/</m:t>
                            </m:r>
                            <m:r>
                              <a:rPr lang="en-US" sz="2400" b="1" i="1">
                                <a:latin typeface="Cambria Math" panose="02040503050406030204" pitchFamily="18" charset="0"/>
                                <a:ea typeface="Calibri" panose="020F0502020204030204" pitchFamily="34" charset="0"/>
                                <a:cs typeface="B Nazanin" panose="00000400000000000000" pitchFamily="2" charset="-78"/>
                              </a:rPr>
                              <m:t>𝟑𝟑𝟏𝟖</m:t>
                            </m:r>
                          </m:den>
                        </m:f>
                      </m:e>
                    </m:box>
                  </m:oMath>
                </a14:m>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cs typeface="B Nazanin" panose="00000400000000000000" pitchFamily="2" charset="-78"/>
                  </a:rPr>
                  <a:t> قیمت </a:t>
                </a:r>
                <a:r>
                  <a:rPr lang="fa-IR" sz="2400" b="1" dirty="0">
                    <a:latin typeface="Calibri" panose="020F0502020204030204" pitchFamily="34" charset="0"/>
                    <a:ea typeface="Calibri" panose="020F0502020204030204" pitchFamily="34" charset="0"/>
                    <a:cs typeface="B Nazanin" panose="00000400000000000000" pitchFamily="2" charset="-78"/>
                  </a:rPr>
                  <a:t>یک گرم شمش= </a:t>
                </a:r>
                <a14:m>
                  <m:oMath xmlns:m="http://schemas.openxmlformats.org/officeDocument/2006/math">
                    <m:box>
                      <m:boxPr>
                        <m:ctrlPr>
                          <a:rPr lang="en-US" sz="2400" b="1" i="1">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sz="2400" b="1" i="1">
                                <a:latin typeface="Cambria Math" panose="02040503050406030204" pitchFamily="18" charset="0"/>
                                <a:ea typeface="Calibri" panose="020F0502020204030204" pitchFamily="34" charset="0"/>
                                <a:cs typeface="B Nazanin" panose="00000400000000000000" pitchFamily="2" charset="-78"/>
                              </a:rPr>
                            </m:ctrlPr>
                          </m:fPr>
                          <m:num>
                            <m:r>
                              <a:rPr lang="fa-IR" sz="2400" b="1">
                                <a:latin typeface="Cambria Math" panose="02040503050406030204" pitchFamily="18" charset="0"/>
                                <a:ea typeface="Calibri" panose="020F0502020204030204" pitchFamily="34" charset="0"/>
                                <a:cs typeface="B Nazanin" panose="00000400000000000000" pitchFamily="2" charset="-78"/>
                              </a:rPr>
                              <m:t>مظنه</m:t>
                            </m:r>
                            <m:r>
                              <a:rPr lang="fa-IR" sz="2400" b="1">
                                <a:latin typeface="Cambria Math" panose="02040503050406030204" pitchFamily="18" charset="0"/>
                                <a:ea typeface="Calibri" panose="020F0502020204030204" pitchFamily="34" charset="0"/>
                                <a:cs typeface="B Nazanin" panose="00000400000000000000" pitchFamily="2" charset="-78"/>
                              </a:rPr>
                              <m:t> </m:t>
                            </m:r>
                          </m:num>
                          <m:den>
                            <m:r>
                              <a:rPr lang="en-US" sz="2400" b="1" i="1">
                                <a:latin typeface="Cambria Math" panose="02040503050406030204" pitchFamily="18" charset="0"/>
                                <a:ea typeface="Calibri" panose="020F0502020204030204" pitchFamily="34" charset="0"/>
                                <a:cs typeface="B Nazanin" panose="00000400000000000000" pitchFamily="2" charset="-78"/>
                              </a:rPr>
                              <m:t>𝟑</m:t>
                            </m:r>
                            <m:r>
                              <a:rPr lang="en-US" sz="2400" b="1" i="0" smtClean="0">
                                <a:latin typeface="Cambria Math" panose="02040503050406030204" pitchFamily="18" charset="0"/>
                                <a:ea typeface="Calibri" panose="020F0502020204030204" pitchFamily="34" charset="0"/>
                                <a:cs typeface="B Nazanin" panose="00000400000000000000" pitchFamily="2" charset="-78"/>
                              </a:rPr>
                              <m:t>/</m:t>
                            </m:r>
                            <m:r>
                              <a:rPr lang="en-US" sz="2400" b="1" i="1">
                                <a:latin typeface="Cambria Math" panose="02040503050406030204" pitchFamily="18" charset="0"/>
                                <a:ea typeface="Calibri" panose="020F0502020204030204" pitchFamily="34" charset="0"/>
                                <a:cs typeface="B Nazanin" panose="00000400000000000000" pitchFamily="2" charset="-78"/>
                              </a:rPr>
                              <m:t>𝟐𝟒𝟖</m:t>
                            </m:r>
                          </m:den>
                        </m:f>
                      </m:e>
                    </m:box>
                  </m:oMath>
                </a14:m>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cs typeface="B Nazanin" panose="00000400000000000000" pitchFamily="2" charset="-78"/>
                  </a:rPr>
                  <a:t> قیمت </a:t>
                </a:r>
                <a:r>
                  <a:rPr lang="fa-IR" sz="2400" b="1" dirty="0">
                    <a:latin typeface="Calibri" panose="020F0502020204030204" pitchFamily="34" charset="0"/>
                    <a:ea typeface="Calibri" panose="020F0502020204030204" pitchFamily="34" charset="0"/>
                    <a:cs typeface="B Nazanin" panose="00000400000000000000" pitchFamily="2" charset="-78"/>
                  </a:rPr>
                  <a:t>یک گرم طلای 735= </a:t>
                </a:r>
                <a14:m>
                  <m:oMath xmlns:m="http://schemas.openxmlformats.org/officeDocument/2006/math">
                    <m:box>
                      <m:boxPr>
                        <m:ctrlPr>
                          <a:rPr lang="en-US" sz="2400" b="1" i="1">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sz="2400" b="1" i="1">
                                <a:latin typeface="Cambria Math" panose="02040503050406030204" pitchFamily="18" charset="0"/>
                                <a:ea typeface="Calibri" panose="020F0502020204030204" pitchFamily="34" charset="0"/>
                                <a:cs typeface="B Nazanin" panose="00000400000000000000" pitchFamily="2" charset="-78"/>
                              </a:rPr>
                            </m:ctrlPr>
                          </m:fPr>
                          <m:num>
                            <m:r>
                              <a:rPr lang="fa-IR" sz="2400" b="1">
                                <a:latin typeface="Cambria Math" panose="02040503050406030204" pitchFamily="18" charset="0"/>
                                <a:ea typeface="Calibri" panose="020F0502020204030204" pitchFamily="34" charset="0"/>
                                <a:cs typeface="B Nazanin" panose="00000400000000000000" pitchFamily="2" charset="-78"/>
                              </a:rPr>
                              <m:t>مظنه</m:t>
                            </m:r>
                          </m:num>
                          <m:den>
                            <m:r>
                              <a:rPr lang="en-US" sz="2400" b="1" i="1">
                                <a:latin typeface="Cambria Math" panose="02040503050406030204" pitchFamily="18" charset="0"/>
                                <a:ea typeface="Calibri" panose="020F0502020204030204" pitchFamily="34" charset="0"/>
                                <a:cs typeface="B Nazanin" panose="00000400000000000000" pitchFamily="2" charset="-78"/>
                              </a:rPr>
                              <m:t>𝟒</m:t>
                            </m:r>
                            <m:r>
                              <a:rPr lang="en-US" sz="2400" b="1" i="1" smtClean="0">
                                <a:latin typeface="Cambria Math" panose="02040503050406030204" pitchFamily="18" charset="0"/>
                                <a:ea typeface="Calibri" panose="020F0502020204030204" pitchFamily="34" charset="0"/>
                                <a:cs typeface="B Nazanin" panose="00000400000000000000" pitchFamily="2" charset="-78"/>
                              </a:rPr>
                              <m:t>/</m:t>
                            </m:r>
                            <m:r>
                              <a:rPr lang="en-US" sz="2400" b="1" i="1">
                                <a:latin typeface="Cambria Math" panose="02040503050406030204" pitchFamily="18" charset="0"/>
                                <a:ea typeface="Calibri" panose="020F0502020204030204" pitchFamily="34" charset="0"/>
                                <a:cs typeface="B Nazanin" panose="00000400000000000000" pitchFamily="2" charset="-78"/>
                              </a:rPr>
                              <m:t>𝟒𝟏𝟗</m:t>
                            </m:r>
                          </m:den>
                        </m:f>
                      </m:e>
                    </m:box>
                  </m:oMath>
                </a14:m>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buFont typeface="Wingdings" panose="05000000000000000000" pitchFamily="2" charset="2"/>
                  <a:buChar char="ü"/>
                </a:pPr>
                <a:r>
                  <a:rPr lang="fa-IR" sz="2400" b="1" dirty="0" smtClean="0">
                    <a:latin typeface="Calibri" panose="020F0502020204030204" pitchFamily="34" charset="0"/>
                    <a:ea typeface="Calibri" panose="020F0502020204030204" pitchFamily="34" charset="0"/>
                    <a:cs typeface="B Nazanin" panose="00000400000000000000" pitchFamily="2" charset="-78"/>
                  </a:rPr>
                  <a:t> قیمت </a:t>
                </a:r>
                <a:r>
                  <a:rPr lang="fa-IR" sz="2400" b="1" dirty="0">
                    <a:latin typeface="Calibri" panose="020F0502020204030204" pitchFamily="34" charset="0"/>
                    <a:ea typeface="Calibri" panose="020F0502020204030204" pitchFamily="34" charset="0"/>
                    <a:cs typeface="B Nazanin" panose="00000400000000000000" pitchFamily="2" charset="-78"/>
                  </a:rPr>
                  <a:t>یک گرم طلای 740= </a:t>
                </a:r>
                <a14:m>
                  <m:oMath xmlns:m="http://schemas.openxmlformats.org/officeDocument/2006/math">
                    <m:box>
                      <m:boxPr>
                        <m:ctrlPr>
                          <a:rPr lang="en-US" sz="2400" b="1" i="1">
                            <a:latin typeface="Cambria Math" panose="02040503050406030204" pitchFamily="18" charset="0"/>
                            <a:ea typeface="Calibri" panose="020F0502020204030204" pitchFamily="34" charset="0"/>
                            <a:cs typeface="B Nazanin" panose="00000400000000000000" pitchFamily="2" charset="-78"/>
                          </a:rPr>
                        </m:ctrlPr>
                      </m:boxPr>
                      <m:e>
                        <m:argPr>
                          <m:argSz m:val="-1"/>
                        </m:argPr>
                        <m:f>
                          <m:fPr>
                            <m:ctrlPr>
                              <a:rPr lang="en-US" sz="2400" b="1" i="1">
                                <a:latin typeface="Cambria Math" panose="02040503050406030204" pitchFamily="18" charset="0"/>
                                <a:ea typeface="Calibri" panose="020F0502020204030204" pitchFamily="34" charset="0"/>
                                <a:cs typeface="B Nazanin" panose="00000400000000000000" pitchFamily="2" charset="-78"/>
                              </a:rPr>
                            </m:ctrlPr>
                          </m:fPr>
                          <m:num>
                            <m:r>
                              <a:rPr lang="fa-IR" sz="2400" b="1">
                                <a:latin typeface="Cambria Math" panose="02040503050406030204" pitchFamily="18" charset="0"/>
                                <a:ea typeface="Calibri" panose="020F0502020204030204" pitchFamily="34" charset="0"/>
                                <a:cs typeface="B Nazanin" panose="00000400000000000000" pitchFamily="2" charset="-78"/>
                              </a:rPr>
                              <m:t>مظنه</m:t>
                            </m:r>
                            <m:r>
                              <a:rPr lang="fa-IR" sz="2400" b="1">
                                <a:latin typeface="Cambria Math" panose="02040503050406030204" pitchFamily="18" charset="0"/>
                                <a:ea typeface="Calibri" panose="020F0502020204030204" pitchFamily="34" charset="0"/>
                                <a:cs typeface="B Nazanin" panose="00000400000000000000" pitchFamily="2" charset="-78"/>
                              </a:rPr>
                              <m:t> </m:t>
                            </m:r>
                          </m:num>
                          <m:den>
                            <m:r>
                              <a:rPr lang="en-US" sz="2400" b="1" i="1">
                                <a:latin typeface="Cambria Math" panose="02040503050406030204" pitchFamily="18" charset="0"/>
                                <a:ea typeface="Calibri" panose="020F0502020204030204" pitchFamily="34" charset="0"/>
                                <a:cs typeface="B Nazanin" panose="00000400000000000000" pitchFamily="2" charset="-78"/>
                              </a:rPr>
                              <m:t>𝟒</m:t>
                            </m:r>
                            <m:r>
                              <a:rPr lang="en-US" sz="2400" b="1" smtClean="0">
                                <a:latin typeface="Cambria Math" panose="02040503050406030204" pitchFamily="18" charset="0"/>
                                <a:ea typeface="Calibri" panose="020F0502020204030204" pitchFamily="34" charset="0"/>
                                <a:cs typeface="B Nazanin" panose="00000400000000000000" pitchFamily="2" charset="-78"/>
                              </a:rPr>
                              <m:t>.</m:t>
                            </m:r>
                            <m:r>
                              <a:rPr lang="en-US" sz="2400" b="1" i="1">
                                <a:latin typeface="Cambria Math" panose="02040503050406030204" pitchFamily="18" charset="0"/>
                                <a:ea typeface="Calibri" panose="020F0502020204030204" pitchFamily="34" charset="0"/>
                                <a:cs typeface="B Nazanin" panose="00000400000000000000" pitchFamily="2" charset="-78"/>
                              </a:rPr>
                              <m:t>𝟑𝟗𝟎</m:t>
                            </m:r>
                          </m:den>
                        </m:f>
                      </m:e>
                    </m:box>
                  </m:oMath>
                </a14:m>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67467" y="1045028"/>
                <a:ext cx="7701643" cy="5812972"/>
              </a:xfrm>
              <a:blipFill>
                <a:blip r:embed="rId2"/>
                <a:stretch>
                  <a:fillRect r="-633"/>
                </a:stretch>
              </a:blipFill>
            </p:spPr>
            <p:txBody>
              <a:bodyPr/>
              <a:lstStyle/>
              <a:p>
                <a:r>
                  <a:rPr lang="fa-I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167466" cy="6858000"/>
          </a:xfrm>
          <a:prstGeom prst="rect">
            <a:avLst/>
          </a:prstGeom>
        </p:spPr>
      </p:pic>
    </p:spTree>
    <p:extLst>
      <p:ext uri="{BB962C8B-B14F-4D97-AF65-F5344CB8AC3E}">
        <p14:creationId xmlns:p14="http://schemas.microsoft.com/office/powerpoint/2010/main" val="2557961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1025</TotalTime>
  <Words>2848</Words>
  <Application>Microsoft Office PowerPoint</Application>
  <PresentationFormat>Widescreen</PresentationFormat>
  <Paragraphs>363</Paragraphs>
  <Slides>35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Arial</vt:lpstr>
      <vt:lpstr>B Mitra</vt:lpstr>
      <vt:lpstr>B Nazanin</vt:lpstr>
      <vt:lpstr>Calibri</vt:lpstr>
      <vt:lpstr>Calibri Light</vt:lpstr>
      <vt:lpstr>Cambria Math</vt:lpstr>
      <vt:lpstr>Century Gothic</vt:lpstr>
      <vt:lpstr>Tahoma</vt:lpstr>
      <vt:lpstr>Times New Roman</vt:lpstr>
      <vt:lpstr>Titr</vt:lpstr>
      <vt:lpstr>Wingdings</vt:lpstr>
      <vt:lpstr>Wingdings 3</vt:lpstr>
      <vt:lpstr>Slice</vt:lpstr>
      <vt:lpstr>آموزش تعيين اصالت سکه‌های بانکی</vt:lpstr>
      <vt:lpstr>مشخصات طلا</vt:lpstr>
      <vt:lpstr>عيار (خط) طلا</vt:lpstr>
      <vt:lpstr>عيارهای مختلف</vt:lpstr>
      <vt:lpstr>عيار رسمی در کشورهای مختلف</vt:lpstr>
      <vt:lpstr>اوزان (واحدهای اندازه‌گيری)</vt:lpstr>
      <vt:lpstr>تعاريف پايه</vt:lpstr>
      <vt:lpstr>فرمول‌های کاربردی</vt:lpstr>
      <vt:lpstr>ادامه فرمول‌های کاربردی</vt:lpstr>
      <vt:lpstr>PowerPoint Presentation</vt:lpstr>
      <vt:lpstr>محاسبه قيمت سکه تمام بهار آزادی</vt:lpstr>
      <vt:lpstr>ميزان طلای موجود با هر عيار دلخواه در سکه (مصنوع)</vt:lpstr>
      <vt:lpstr>علت ذوب سکه و زمان آن؟!! </vt:lpstr>
      <vt:lpstr>تعاريف مربوط به محک زدن</vt:lpstr>
      <vt:lpstr>محک زدن</vt:lpstr>
      <vt:lpstr>شيوه محک زدن</vt:lpstr>
      <vt:lpstr>ادامه مباحث مربوط به محک زدن</vt:lpstr>
      <vt:lpstr>تأثير حرارت بر عيارهای مختلف طلا</vt:lpstr>
      <vt:lpstr>PowerPoint Presentation</vt:lpstr>
      <vt:lpstr>سکه‌های سوئيسی</vt:lpstr>
      <vt:lpstr>اسامی برخی سکه‌های معروف قديمی و رايج</vt:lpstr>
      <vt:lpstr>PowerPoint Presentation</vt:lpstr>
      <vt:lpstr>PowerPoint Presentation</vt:lpstr>
      <vt:lpstr>PowerPoint Presentation</vt:lpstr>
      <vt:lpstr>PowerPoint Presentation</vt:lpstr>
      <vt:lpstr>انواع سکه بهار آزادی</vt:lpstr>
      <vt:lpstr>موارد امنيتی و حائز اهميت در تشخيص نوع سکه</vt:lpstr>
      <vt:lpstr>ادامه موارد امنيتی و حائز اهميت در تشخيص نوع سکه</vt:lpstr>
      <vt:lpstr>قانون مسکوک طلا </vt:lpstr>
      <vt:lpstr>ادامه قانون مصوب سال 1337</vt:lpstr>
      <vt:lpstr>‌قانون اصلاح قانون ضرب مسکوک طلا</vt:lpstr>
      <vt:lpstr>ماده ۵۱۸ قانون مجازات اسلامی</vt:lpstr>
      <vt:lpstr>بند ب ذيل ماده « 6» آيين‌نامه ورود و صدور فلزات گران‌بها</vt:lpstr>
      <vt:lpstr>الزامات قانونی ثبت سکه در سامانه جامع تجارت</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fa.abdolahi</dc:creator>
  <cp:lastModifiedBy>fa.abdolahi</cp:lastModifiedBy>
  <cp:revision>212</cp:revision>
  <dcterms:created xsi:type="dcterms:W3CDTF">2022-12-15T05:03:14Z</dcterms:created>
  <dcterms:modified xsi:type="dcterms:W3CDTF">2023-05-09T08:35:08Z</dcterms:modified>
</cp:coreProperties>
</file>